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Lst>
  <p:notesMasterIdLst>
    <p:notesMasterId r:id="rId57"/>
  </p:notesMasterIdLst>
  <p:sldIdLst>
    <p:sldId id="728" r:id="rId5"/>
    <p:sldId id="597" r:id="rId6"/>
    <p:sldId id="598" r:id="rId7"/>
    <p:sldId id="599" r:id="rId8"/>
    <p:sldId id="741" r:id="rId9"/>
    <p:sldId id="759" r:id="rId10"/>
    <p:sldId id="285" r:id="rId11"/>
    <p:sldId id="730" r:id="rId12"/>
    <p:sldId id="727" r:id="rId13"/>
    <p:sldId id="755" r:id="rId14"/>
    <p:sldId id="756" r:id="rId15"/>
    <p:sldId id="261" r:id="rId16"/>
    <p:sldId id="749" r:id="rId17"/>
    <p:sldId id="415" r:id="rId18"/>
    <p:sldId id="442" r:id="rId19"/>
    <p:sldId id="743" r:id="rId20"/>
    <p:sldId id="463" r:id="rId21"/>
    <p:sldId id="462" r:id="rId22"/>
    <p:sldId id="744" r:id="rId23"/>
    <p:sldId id="747" r:id="rId24"/>
    <p:sldId id="266" r:id="rId25"/>
    <p:sldId id="417" r:id="rId26"/>
    <p:sldId id="457" r:id="rId27"/>
    <p:sldId id="418" r:id="rId28"/>
    <p:sldId id="449" r:id="rId29"/>
    <p:sldId id="745" r:id="rId30"/>
    <p:sldId id="419" r:id="rId31"/>
    <p:sldId id="264" r:id="rId32"/>
    <p:sldId id="420" r:id="rId33"/>
    <p:sldId id="452" r:id="rId34"/>
    <p:sldId id="746" r:id="rId35"/>
    <p:sldId id="445" r:id="rId36"/>
    <p:sldId id="292" r:id="rId37"/>
    <p:sldId id="451" r:id="rId38"/>
    <p:sldId id="711" r:id="rId39"/>
    <p:sldId id="735" r:id="rId40"/>
    <p:sldId id="446" r:id="rId41"/>
    <p:sldId id="748" r:id="rId42"/>
    <p:sldId id="757" r:id="rId43"/>
    <p:sldId id="758" r:id="rId44"/>
    <p:sldId id="718" r:id="rId45"/>
    <p:sldId id="448" r:id="rId46"/>
    <p:sldId id="453" r:id="rId47"/>
    <p:sldId id="447" r:id="rId48"/>
    <p:sldId id="722" r:id="rId49"/>
    <p:sldId id="742" r:id="rId50"/>
    <p:sldId id="723" r:id="rId51"/>
    <p:sldId id="719" r:id="rId52"/>
    <p:sldId id="720" r:id="rId53"/>
    <p:sldId id="467" r:id="rId54"/>
    <p:sldId id="603" r:id="rId55"/>
    <p:sldId id="604" r:id="rId56"/>
  </p:sldIdLst>
  <p:sldSz cx="9144000" cy="5143500" type="screen16x9"/>
  <p:notesSz cx="6888163" cy="10018713"/>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F"/>
    <a:srgbClr val="06C3DE"/>
    <a:srgbClr val="0074BC"/>
    <a:srgbClr val="19C8E1"/>
    <a:srgbClr val="27C0DD"/>
    <a:srgbClr val="A2D5DF"/>
    <a:srgbClr val="009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3D52F-0A43-4939-A969-4676F1A89481}" v="36" dt="2020-11-15T16:59:28.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0798" autoAdjust="0"/>
  </p:normalViewPr>
  <p:slideViewPr>
    <p:cSldViewPr snapToGrid="0" snapToObjects="1">
      <p:cViewPr varScale="1">
        <p:scale>
          <a:sx n="78" d="100"/>
          <a:sy n="78"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2676"/>
          </a:xfrm>
          <a:prstGeom prst="rect">
            <a:avLst/>
          </a:prstGeom>
        </p:spPr>
        <p:txBody>
          <a:bodyPr vert="horz" lIns="92437" tIns="46218" rIns="92437" bIns="46218" rtlCol="0"/>
          <a:lstStyle>
            <a:lvl1pPr algn="l">
              <a:defRPr sz="1200"/>
            </a:lvl1pPr>
          </a:lstStyle>
          <a:p>
            <a:endParaRPr lang="en-US"/>
          </a:p>
        </p:txBody>
      </p:sp>
      <p:sp>
        <p:nvSpPr>
          <p:cNvPr id="3" name="Date Placeholder 2"/>
          <p:cNvSpPr>
            <a:spLocks noGrp="1"/>
          </p:cNvSpPr>
          <p:nvPr>
            <p:ph type="dt" idx="1"/>
          </p:nvPr>
        </p:nvSpPr>
        <p:spPr>
          <a:xfrm>
            <a:off x="3901699" y="0"/>
            <a:ext cx="2984870" cy="502676"/>
          </a:xfrm>
          <a:prstGeom prst="rect">
            <a:avLst/>
          </a:prstGeom>
        </p:spPr>
        <p:txBody>
          <a:bodyPr vert="horz" lIns="92437" tIns="46218" rIns="92437" bIns="46218" rtlCol="0"/>
          <a:lstStyle>
            <a:lvl1pPr algn="r">
              <a:defRPr sz="1200"/>
            </a:lvl1pPr>
          </a:lstStyle>
          <a:p>
            <a:fld id="{A3DA1A19-4621-C84E-BBB3-45FF75632FEB}" type="datetimeFigureOut">
              <a:rPr lang="en-US" smtClean="0"/>
              <a:t>11/23/2020</a:t>
            </a:fld>
            <a:endParaRPr lang="en-US"/>
          </a:p>
        </p:txBody>
      </p:sp>
      <p:sp>
        <p:nvSpPr>
          <p:cNvPr id="4" name="Slide Image Placeholder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37" tIns="46218" rIns="92437" bIns="46218" rtlCol="0" anchor="ctr"/>
          <a:lstStyle/>
          <a:p>
            <a:endParaRPr lang="en-US"/>
          </a:p>
        </p:txBody>
      </p:sp>
      <p:sp>
        <p:nvSpPr>
          <p:cNvPr id="5" name="Notes Placeholder 4"/>
          <p:cNvSpPr>
            <a:spLocks noGrp="1"/>
          </p:cNvSpPr>
          <p:nvPr>
            <p:ph type="body" sz="quarter" idx="3"/>
          </p:nvPr>
        </p:nvSpPr>
        <p:spPr>
          <a:xfrm>
            <a:off x="688817" y="4821505"/>
            <a:ext cx="5510530" cy="3944869"/>
          </a:xfrm>
          <a:prstGeom prst="rect">
            <a:avLst/>
          </a:prstGeom>
        </p:spPr>
        <p:txBody>
          <a:bodyPr vert="horz" lIns="92437" tIns="46218" rIns="92437" bIns="462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6040"/>
            <a:ext cx="2984870" cy="502675"/>
          </a:xfrm>
          <a:prstGeom prst="rect">
            <a:avLst/>
          </a:prstGeom>
        </p:spPr>
        <p:txBody>
          <a:bodyPr vert="horz" lIns="92437" tIns="46218" rIns="92437" bIns="46218" rtlCol="0" anchor="b"/>
          <a:lstStyle>
            <a:lvl1pPr algn="l">
              <a:defRPr sz="1200"/>
            </a:lvl1pPr>
          </a:lstStyle>
          <a:p>
            <a:endParaRPr lang="en-US"/>
          </a:p>
        </p:txBody>
      </p:sp>
      <p:sp>
        <p:nvSpPr>
          <p:cNvPr id="7" name="Slide Number Placeholder 6"/>
          <p:cNvSpPr>
            <a:spLocks noGrp="1"/>
          </p:cNvSpPr>
          <p:nvPr>
            <p:ph type="sldNum" sz="quarter" idx="5"/>
          </p:nvPr>
        </p:nvSpPr>
        <p:spPr>
          <a:xfrm>
            <a:off x="3901699" y="9516040"/>
            <a:ext cx="2984870" cy="502675"/>
          </a:xfrm>
          <a:prstGeom prst="rect">
            <a:avLst/>
          </a:prstGeom>
        </p:spPr>
        <p:txBody>
          <a:bodyPr vert="horz" lIns="92437" tIns="46218" rIns="92437" bIns="46218" rtlCol="0" anchor="b"/>
          <a:lstStyle>
            <a:lvl1pPr algn="r">
              <a:defRPr sz="1200"/>
            </a:lvl1pPr>
          </a:lstStyle>
          <a:p>
            <a:fld id="{DC44DCD9-7AA8-624E-8466-ACCACB629FC8}" type="slidenum">
              <a:rPr lang="en-US" smtClean="0"/>
              <a:t>‹#›</a:t>
            </a:fld>
            <a:endParaRPr lang="en-US"/>
          </a:p>
        </p:txBody>
      </p:sp>
    </p:spTree>
    <p:extLst>
      <p:ext uri="{BB962C8B-B14F-4D97-AF65-F5344CB8AC3E}">
        <p14:creationId xmlns:p14="http://schemas.microsoft.com/office/powerpoint/2010/main" val="3295340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44DCD9-7AA8-624E-8466-ACCACB629FC8}" type="slidenum">
              <a:rPr lang="en-US" smtClean="0"/>
              <a:t>42</a:t>
            </a:fld>
            <a:endParaRPr lang="en-US"/>
          </a:p>
        </p:txBody>
      </p:sp>
    </p:spTree>
    <p:extLst>
      <p:ext uri="{BB962C8B-B14F-4D97-AF65-F5344CB8AC3E}">
        <p14:creationId xmlns:p14="http://schemas.microsoft.com/office/powerpoint/2010/main" val="116967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F43BD-6680-7F45-9B15-0827EC565654}"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83472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F43BD-6680-7F45-9B15-0827EC565654}"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141632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F43BD-6680-7F45-9B15-0827EC565654}"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151449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17EEF7B5-7D48-40F2-874D-7A2AC9B264D9}"/>
              </a:ext>
            </a:extLst>
          </p:cNvPr>
          <p:cNvPicPr>
            <a:picLocks noChangeAspect="1"/>
          </p:cNvPicPr>
          <p:nvPr/>
        </p:nvPicPr>
        <p:blipFill>
          <a:blip r:embed="rId2"/>
          <a:stretch>
            <a:fillRect/>
          </a:stretch>
        </p:blipFill>
        <p:spPr>
          <a:xfrm>
            <a:off x="7037912" y="4452241"/>
            <a:ext cx="1948755" cy="510324"/>
          </a:xfrm>
          <a:prstGeom prst="rect">
            <a:avLst/>
          </a:prstGeom>
          <a:noFill/>
          <a:ln cap="flat">
            <a:noFill/>
          </a:ln>
        </p:spPr>
      </p:pic>
    </p:spTree>
    <p:extLst>
      <p:ext uri="{BB962C8B-B14F-4D97-AF65-F5344CB8AC3E}">
        <p14:creationId xmlns:p14="http://schemas.microsoft.com/office/powerpoint/2010/main" val="8812392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7F43BD-6680-7F45-9B15-0827EC565654}"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6583-82AB-EE45-AC46-012A7F53B8C1}" type="slidenum">
              <a:rPr lang="en-US" smtClean="0"/>
              <a:t>‹#›</a:t>
            </a:fld>
            <a:endParaRPr lang="en-US"/>
          </a:p>
        </p:txBody>
      </p:sp>
      <p:sp>
        <p:nvSpPr>
          <p:cNvPr id="9" name="Footer Placeholder 4">
            <a:extLst>
              <a:ext uri="{FF2B5EF4-FFF2-40B4-BE49-F238E27FC236}">
                <a16:creationId xmlns:a16="http://schemas.microsoft.com/office/drawing/2014/main" id="{EB2D3CB0-AA10-49A4-BB90-375CC833BE23}"/>
              </a:ext>
            </a:extLst>
          </p:cNvPr>
          <p:cNvSpPr txBox="1">
            <a:spLocks/>
          </p:cNvSpPr>
          <p:nvPr userDrawn="1"/>
        </p:nvSpPr>
        <p:spPr bwMode="auto">
          <a:xfrm>
            <a:off x="666750" y="4767262"/>
            <a:ext cx="4800600" cy="261938"/>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750" b="1" dirty="0"/>
              <a:t>Nottingham Academy│ </a:t>
            </a:r>
            <a:r>
              <a:rPr lang="en-US" altLang="en-US" sz="750" b="0" dirty="0"/>
              <a:t>Parent Forum</a:t>
            </a:r>
            <a:r>
              <a:rPr lang="en-US" altLang="en-US" sz="750" b="0" baseline="0" dirty="0"/>
              <a:t> </a:t>
            </a:r>
            <a:r>
              <a:rPr lang="en-US" altLang="en-US" sz="750" dirty="0"/>
              <a:t>│ 17th November 2020</a:t>
            </a:r>
            <a:endParaRPr lang="en-US" altLang="en-US" sz="750" dirty="0">
              <a:solidFill>
                <a:srgbClr val="898989"/>
              </a:solidFill>
              <a:latin typeface="Calibri" panose="020F0502020204030204" pitchFamily="34" charset="0"/>
            </a:endParaRPr>
          </a:p>
        </p:txBody>
      </p:sp>
      <p:pic>
        <p:nvPicPr>
          <p:cNvPr id="11" name="Picture 10">
            <a:extLst>
              <a:ext uri="{FF2B5EF4-FFF2-40B4-BE49-F238E27FC236}">
                <a16:creationId xmlns:a16="http://schemas.microsoft.com/office/drawing/2014/main" id="{73D725B1-274A-4B29-BD1D-C1B8C2EDC8A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67812" y="4642167"/>
            <a:ext cx="454977" cy="454977"/>
          </a:xfrm>
          <a:prstGeom prst="rect">
            <a:avLst/>
          </a:prstGeom>
        </p:spPr>
      </p:pic>
    </p:spTree>
    <p:extLst>
      <p:ext uri="{BB962C8B-B14F-4D97-AF65-F5344CB8AC3E}">
        <p14:creationId xmlns:p14="http://schemas.microsoft.com/office/powerpoint/2010/main" val="182125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6583-82AB-EE45-AC46-012A7F53B8C1}" type="slidenum">
              <a:rPr lang="en-US" smtClean="0"/>
              <a:t>‹#›</a:t>
            </a:fld>
            <a:endParaRPr lang="en-US"/>
          </a:p>
        </p:txBody>
      </p:sp>
      <p:sp>
        <p:nvSpPr>
          <p:cNvPr id="10" name="Footer Placeholder 4">
            <a:extLst>
              <a:ext uri="{FF2B5EF4-FFF2-40B4-BE49-F238E27FC236}">
                <a16:creationId xmlns:a16="http://schemas.microsoft.com/office/drawing/2014/main" id="{5DDC83AC-8751-4BB8-AF1D-D9670558EC1B}"/>
              </a:ext>
            </a:extLst>
          </p:cNvPr>
          <p:cNvSpPr txBox="1">
            <a:spLocks/>
          </p:cNvSpPr>
          <p:nvPr userDrawn="1"/>
        </p:nvSpPr>
        <p:spPr bwMode="auto">
          <a:xfrm>
            <a:off x="666750" y="4767262"/>
            <a:ext cx="4800600" cy="261938"/>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750" b="1" dirty="0"/>
              <a:t>Nottingham Academy│ </a:t>
            </a:r>
            <a:r>
              <a:rPr lang="en-US" altLang="en-US" sz="750" b="0" dirty="0"/>
              <a:t>Parent Forum</a:t>
            </a:r>
            <a:r>
              <a:rPr lang="en-US" altLang="en-US" sz="750" b="0" baseline="0" dirty="0"/>
              <a:t> </a:t>
            </a:r>
            <a:r>
              <a:rPr lang="en-US" altLang="en-US" sz="750" dirty="0"/>
              <a:t>│ 17th November 2020</a:t>
            </a:r>
            <a:endParaRPr lang="en-US" altLang="en-US" sz="750" dirty="0">
              <a:solidFill>
                <a:srgbClr val="898989"/>
              </a:solidFill>
              <a:latin typeface="Calibri" panose="020F0502020204030204" pitchFamily="34" charset="0"/>
            </a:endParaRPr>
          </a:p>
        </p:txBody>
      </p:sp>
      <p:pic>
        <p:nvPicPr>
          <p:cNvPr id="11" name="Picture 10">
            <a:extLst>
              <a:ext uri="{FF2B5EF4-FFF2-40B4-BE49-F238E27FC236}">
                <a16:creationId xmlns:a16="http://schemas.microsoft.com/office/drawing/2014/main" id="{C5C32DAC-814D-495C-B7EF-E6A2BDC7B18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67812" y="4642167"/>
            <a:ext cx="454977" cy="454977"/>
          </a:xfrm>
          <a:prstGeom prst="rect">
            <a:avLst/>
          </a:prstGeom>
        </p:spPr>
      </p:pic>
    </p:spTree>
    <p:extLst>
      <p:ext uri="{BB962C8B-B14F-4D97-AF65-F5344CB8AC3E}">
        <p14:creationId xmlns:p14="http://schemas.microsoft.com/office/powerpoint/2010/main" val="172320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F43BD-6680-7F45-9B15-0827EC565654}"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6583-82AB-EE45-AC46-012A7F53B8C1}" type="slidenum">
              <a:rPr lang="en-US" smtClean="0"/>
              <a:t>‹#›</a:t>
            </a:fld>
            <a:endParaRPr lang="en-US"/>
          </a:p>
        </p:txBody>
      </p:sp>
      <p:sp>
        <p:nvSpPr>
          <p:cNvPr id="11" name="Footer Placeholder 4">
            <a:extLst>
              <a:ext uri="{FF2B5EF4-FFF2-40B4-BE49-F238E27FC236}">
                <a16:creationId xmlns:a16="http://schemas.microsoft.com/office/drawing/2014/main" id="{D4C0DEB0-4F12-4AEF-9EDD-EA36F4305D41}"/>
              </a:ext>
            </a:extLst>
          </p:cNvPr>
          <p:cNvSpPr txBox="1">
            <a:spLocks/>
          </p:cNvSpPr>
          <p:nvPr userDrawn="1"/>
        </p:nvSpPr>
        <p:spPr bwMode="auto">
          <a:xfrm>
            <a:off x="666750" y="4767262"/>
            <a:ext cx="4800600" cy="261938"/>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750" b="1" dirty="0"/>
              <a:t>Nottingham Academy│ </a:t>
            </a:r>
            <a:r>
              <a:rPr lang="en-US" altLang="en-US" sz="750" b="0" dirty="0"/>
              <a:t>Parent Forum</a:t>
            </a:r>
            <a:r>
              <a:rPr lang="en-US" altLang="en-US" sz="750" b="0" baseline="0" dirty="0"/>
              <a:t> </a:t>
            </a:r>
            <a:r>
              <a:rPr lang="en-US" altLang="en-US" sz="750" dirty="0"/>
              <a:t>│ 17th November 2020</a:t>
            </a:r>
            <a:endParaRPr lang="en-US" altLang="en-US" sz="750" dirty="0">
              <a:solidFill>
                <a:srgbClr val="898989"/>
              </a:solidFill>
              <a:latin typeface="Calibri" panose="020F0502020204030204" pitchFamily="34" charset="0"/>
            </a:endParaRPr>
          </a:p>
        </p:txBody>
      </p:sp>
      <p:pic>
        <p:nvPicPr>
          <p:cNvPr id="12" name="Picture 11">
            <a:extLst>
              <a:ext uri="{FF2B5EF4-FFF2-40B4-BE49-F238E27FC236}">
                <a16:creationId xmlns:a16="http://schemas.microsoft.com/office/drawing/2014/main" id="{5C5360FB-A3A4-4D08-A590-0309A0D80B7C}"/>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67812" y="4642167"/>
            <a:ext cx="454977" cy="454977"/>
          </a:xfrm>
          <a:prstGeom prst="rect">
            <a:avLst/>
          </a:prstGeom>
        </p:spPr>
      </p:pic>
    </p:spTree>
    <p:extLst>
      <p:ext uri="{BB962C8B-B14F-4D97-AF65-F5344CB8AC3E}">
        <p14:creationId xmlns:p14="http://schemas.microsoft.com/office/powerpoint/2010/main" val="92903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F43BD-6680-7F45-9B15-0827EC565654}" type="datetimeFigureOut">
              <a:rPr lang="en-US" smtClean="0"/>
              <a:t>11/23/2020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200391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F43BD-6680-7F45-9B15-0827EC565654}" type="datetimeFigureOut">
              <a:rPr lang="en-US" smtClean="0"/>
              <a:t>11/23/2020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89548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F43BD-6680-7F45-9B15-0827EC565654}" type="datetimeFigureOut">
              <a:rPr lang="en-US" smtClean="0"/>
              <a:t>11/23/2020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90311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7F43BD-6680-7F45-9B15-0827EC565654}"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24495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7F43BD-6680-7F45-9B15-0827EC565654}"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6583-82AB-EE45-AC46-012A7F53B8C1}" type="slidenum">
              <a:rPr lang="en-US" smtClean="0"/>
              <a:t>‹#›</a:t>
            </a:fld>
            <a:endParaRPr lang="en-US"/>
          </a:p>
        </p:txBody>
      </p:sp>
    </p:spTree>
    <p:extLst>
      <p:ext uri="{BB962C8B-B14F-4D97-AF65-F5344CB8AC3E}">
        <p14:creationId xmlns:p14="http://schemas.microsoft.com/office/powerpoint/2010/main" val="16733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7F43BD-6680-7F45-9B15-0827EC565654}" type="datetimeFigureOut">
              <a:rPr lang="en-US" smtClean="0"/>
              <a:t>11/23/2020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6796583-82AB-EE45-AC46-012A7F53B8C1}" type="slidenum">
              <a:rPr lang="en-US" smtClean="0"/>
              <a:t>‹#›</a:t>
            </a:fld>
            <a:endParaRPr lang="en-US"/>
          </a:p>
        </p:txBody>
      </p:sp>
    </p:spTree>
    <p:extLst>
      <p:ext uri="{BB962C8B-B14F-4D97-AF65-F5344CB8AC3E}">
        <p14:creationId xmlns:p14="http://schemas.microsoft.com/office/powerpoint/2010/main" val="14068322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cid:975A2B0F-0BB2-4C15-9E2E-E5A2953E40F4"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9C8E5-4B53-421A-8D9A-3830DFEF1043}"/>
              </a:ext>
            </a:extLst>
          </p:cNvPr>
          <p:cNvSpPr txBox="1"/>
          <p:nvPr/>
        </p:nvSpPr>
        <p:spPr>
          <a:xfrm>
            <a:off x="5130053" y="1667435"/>
            <a:ext cx="3402106" cy="638736"/>
          </a:xfrm>
          <a:prstGeom prst="rect">
            <a:avLst/>
          </a:prstGeom>
          <a:solidFill>
            <a:srgbClr val="3F3F3F"/>
          </a:solidFill>
          <a:ln>
            <a:solidFill>
              <a:srgbClr val="3F3F3F"/>
            </a:solidFill>
          </a:ln>
        </p:spPr>
        <p:txBody>
          <a:bodyPr wrap="square" rtlCol="0">
            <a:spAutoFit/>
          </a:bodyPr>
          <a:lstStyle/>
          <a:p>
            <a:endParaRPr lang="en-GB" dirty="0"/>
          </a:p>
        </p:txBody>
      </p:sp>
      <p:sp>
        <p:nvSpPr>
          <p:cNvPr id="3" name="TextBox 2">
            <a:extLst>
              <a:ext uri="{FF2B5EF4-FFF2-40B4-BE49-F238E27FC236}">
                <a16:creationId xmlns:a16="http://schemas.microsoft.com/office/drawing/2014/main" id="{0B328C94-FBB9-47BE-B396-363A4CA9C731}"/>
              </a:ext>
            </a:extLst>
          </p:cNvPr>
          <p:cNvSpPr txBox="1"/>
          <p:nvPr/>
        </p:nvSpPr>
        <p:spPr>
          <a:xfrm>
            <a:off x="5130053" y="1667435"/>
            <a:ext cx="2554942"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SLT</a:t>
            </a:r>
          </a:p>
        </p:txBody>
      </p:sp>
      <p:sp>
        <p:nvSpPr>
          <p:cNvPr id="4" name="TextBox 3">
            <a:extLst>
              <a:ext uri="{FF2B5EF4-FFF2-40B4-BE49-F238E27FC236}">
                <a16:creationId xmlns:a16="http://schemas.microsoft.com/office/drawing/2014/main" id="{93F41276-0300-4A3D-B6FB-AB49C3A70194}"/>
              </a:ext>
            </a:extLst>
          </p:cNvPr>
          <p:cNvSpPr txBox="1"/>
          <p:nvPr/>
        </p:nvSpPr>
        <p:spPr>
          <a:xfrm>
            <a:off x="5130053" y="3480867"/>
            <a:ext cx="3480867" cy="400110"/>
          </a:xfrm>
          <a:prstGeom prst="rect">
            <a:avLst/>
          </a:prstGeom>
          <a:solidFill>
            <a:srgbClr val="3F3F3F"/>
          </a:solidFill>
          <a:ln>
            <a:solidFill>
              <a:srgbClr val="3F3F3F"/>
            </a:solidFill>
          </a:ln>
        </p:spPr>
        <p:txBody>
          <a:bodyPr wrap="square" rtlCol="0">
            <a:spAutoFit/>
          </a:bodyPr>
          <a:lstStyle/>
          <a:p>
            <a:r>
              <a:rPr lang="en-GB" sz="2000" dirty="0">
                <a:solidFill>
                  <a:schemeClr val="bg1"/>
                </a:solidFill>
                <a:latin typeface="Arial" panose="020B0604020202020204" pitchFamily="34" charset="0"/>
                <a:cs typeface="Arial" panose="020B0604020202020204" pitchFamily="34" charset="0"/>
              </a:rPr>
              <a:t>The Wells Academy</a:t>
            </a:r>
          </a:p>
        </p:txBody>
      </p:sp>
      <p:grpSp>
        <p:nvGrpSpPr>
          <p:cNvPr id="6" name="Group 5">
            <a:extLst>
              <a:ext uri="{FF2B5EF4-FFF2-40B4-BE49-F238E27FC236}">
                <a16:creationId xmlns:a16="http://schemas.microsoft.com/office/drawing/2014/main" id="{88BABDE3-ED70-4842-A15D-0201A1AD643A}"/>
              </a:ext>
            </a:extLst>
          </p:cNvPr>
          <p:cNvGrpSpPr/>
          <p:nvPr/>
        </p:nvGrpSpPr>
        <p:grpSpPr>
          <a:xfrm>
            <a:off x="0" y="0"/>
            <a:ext cx="9117050" cy="5143500"/>
            <a:chOff x="0" y="0"/>
            <a:chExt cx="9117050" cy="5143500"/>
          </a:xfrm>
        </p:grpSpPr>
        <p:pic>
          <p:nvPicPr>
            <p:cNvPr id="7" name="Picture 6">
              <a:extLst>
                <a:ext uri="{FF2B5EF4-FFF2-40B4-BE49-F238E27FC236}">
                  <a16:creationId xmlns:a16="http://schemas.microsoft.com/office/drawing/2014/main" id="{E412192C-C34F-4FB0-B309-13231733D82E}"/>
                </a:ext>
              </a:extLst>
            </p:cNvPr>
            <p:cNvPicPr>
              <a:picLocks noChangeAspect="1"/>
            </p:cNvPicPr>
            <p:nvPr/>
          </p:nvPicPr>
          <p:blipFill>
            <a:blip r:embed="rId2"/>
            <a:stretch>
              <a:fillRect/>
            </a:stretch>
          </p:blipFill>
          <p:spPr>
            <a:xfrm>
              <a:off x="0" y="0"/>
              <a:ext cx="9117050" cy="5143500"/>
            </a:xfrm>
            <a:prstGeom prst="rect">
              <a:avLst/>
            </a:prstGeom>
          </p:spPr>
        </p:pic>
        <p:sp>
          <p:nvSpPr>
            <p:cNvPr id="5" name="Rectangle 4">
              <a:extLst>
                <a:ext uri="{FF2B5EF4-FFF2-40B4-BE49-F238E27FC236}">
                  <a16:creationId xmlns:a16="http://schemas.microsoft.com/office/drawing/2014/main" id="{CF04C7FC-D392-4B83-9624-61813E172560}"/>
                </a:ext>
              </a:extLst>
            </p:cNvPr>
            <p:cNvSpPr/>
            <p:nvPr/>
          </p:nvSpPr>
          <p:spPr>
            <a:xfrm>
              <a:off x="5017674" y="1696537"/>
              <a:ext cx="3593246" cy="2407774"/>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655D3E3C-AFF1-4330-9227-389DCD3972E1}"/>
              </a:ext>
            </a:extLst>
          </p:cNvPr>
          <p:cNvSpPr txBox="1"/>
          <p:nvPr/>
        </p:nvSpPr>
        <p:spPr>
          <a:xfrm>
            <a:off x="5017674" y="2090139"/>
            <a:ext cx="3593246" cy="1015663"/>
          </a:xfrm>
          <a:prstGeom prst="rect">
            <a:avLst/>
          </a:prstGeom>
          <a:noFill/>
        </p:spPr>
        <p:txBody>
          <a:bodyPr wrap="square" rtlCol="0">
            <a:spAutoFit/>
          </a:bodyPr>
          <a:lstStyle/>
          <a:p>
            <a:r>
              <a:rPr lang="en-GB" sz="4000" dirty="0">
                <a:solidFill>
                  <a:schemeClr val="bg1"/>
                </a:solidFill>
                <a:latin typeface="Arial" panose="020B0604020202020204" pitchFamily="34" charset="0"/>
                <a:cs typeface="Arial" panose="020B0604020202020204" pitchFamily="34" charset="0"/>
              </a:rPr>
              <a:t>Parent Forum</a:t>
            </a:r>
          </a:p>
          <a:p>
            <a:r>
              <a:rPr lang="en-GB" sz="1800" dirty="0">
                <a:solidFill>
                  <a:schemeClr val="bg1"/>
                </a:solidFill>
                <a:latin typeface="Arial" panose="020B0604020202020204" pitchFamily="34" charset="0"/>
                <a:cs typeface="Arial" panose="020B0604020202020204" pitchFamily="34" charset="0"/>
              </a:rPr>
              <a:t>November 2020</a:t>
            </a:r>
          </a:p>
        </p:txBody>
      </p:sp>
    </p:spTree>
    <p:extLst>
      <p:ext uri="{BB962C8B-B14F-4D97-AF65-F5344CB8AC3E}">
        <p14:creationId xmlns:p14="http://schemas.microsoft.com/office/powerpoint/2010/main" val="3182605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07B31-5023-4FBD-B5FD-170A82C1C735}"/>
              </a:ext>
            </a:extLst>
          </p:cNvPr>
          <p:cNvPicPr>
            <a:picLocks noChangeAspect="1"/>
          </p:cNvPicPr>
          <p:nvPr/>
        </p:nvPicPr>
        <p:blipFill>
          <a:blip r:embed="rId2"/>
          <a:stretch>
            <a:fillRect/>
          </a:stretch>
        </p:blipFill>
        <p:spPr>
          <a:xfrm>
            <a:off x="1013278" y="804655"/>
            <a:ext cx="7378700" cy="3534190"/>
          </a:xfrm>
          <a:prstGeom prst="rect">
            <a:avLst/>
          </a:prstGeom>
        </p:spPr>
      </p:pic>
      <p:sp>
        <p:nvSpPr>
          <p:cNvPr id="5" name="Title 1">
            <a:extLst>
              <a:ext uri="{FF2B5EF4-FFF2-40B4-BE49-F238E27FC236}">
                <a16:creationId xmlns:a16="http://schemas.microsoft.com/office/drawing/2014/main" id="{F275235B-D2EC-473C-8F0B-5C63C2326BC4}"/>
              </a:ext>
            </a:extLst>
          </p:cNvPr>
          <p:cNvSpPr txBox="1">
            <a:spLocks/>
          </p:cNvSpPr>
          <p:nvPr/>
        </p:nvSpPr>
        <p:spPr>
          <a:xfrm>
            <a:off x="193221" y="97947"/>
            <a:ext cx="8817135" cy="99417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Everyday Expectations: Refined</a:t>
            </a:r>
          </a:p>
        </p:txBody>
      </p:sp>
    </p:spTree>
    <p:extLst>
      <p:ext uri="{BB962C8B-B14F-4D97-AF65-F5344CB8AC3E}">
        <p14:creationId xmlns:p14="http://schemas.microsoft.com/office/powerpoint/2010/main" val="54537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50CE7D6-A66C-4F07-BE5A-D7DB6F5C07DC" descr="52EE74F5-BFDA-4E69-BD5A-B3B25AA158D8">
            <a:extLst>
              <a:ext uri="{FF2B5EF4-FFF2-40B4-BE49-F238E27FC236}">
                <a16:creationId xmlns:a16="http://schemas.microsoft.com/office/drawing/2014/main" id="{2E16A677-DF9F-44B1-B6EB-4BDCC2D9F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146" b="2147"/>
          <a:stretch/>
        </p:blipFill>
        <p:spPr bwMode="auto">
          <a:xfrm>
            <a:off x="921656" y="479620"/>
            <a:ext cx="7373257" cy="42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E6A2595-8135-4A58-8C8F-823FCBF5F737}"/>
              </a:ext>
            </a:extLst>
          </p:cNvPr>
          <p:cNvSpPr txBox="1">
            <a:spLocks/>
          </p:cNvSpPr>
          <p:nvPr/>
        </p:nvSpPr>
        <p:spPr>
          <a:xfrm>
            <a:off x="193221" y="97947"/>
            <a:ext cx="8817135" cy="99417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Everyday Expectations: Refined</a:t>
            </a:r>
          </a:p>
        </p:txBody>
      </p:sp>
    </p:spTree>
    <p:extLst>
      <p:ext uri="{BB962C8B-B14F-4D97-AF65-F5344CB8AC3E}">
        <p14:creationId xmlns:p14="http://schemas.microsoft.com/office/powerpoint/2010/main" val="73445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455104-9E80-4FA4-BE80-3BAAC037A35E}"/>
              </a:ext>
            </a:extLst>
          </p:cNvPr>
          <p:cNvSpPr txBox="1">
            <a:spLocks/>
          </p:cNvSpPr>
          <p:nvPr/>
        </p:nvSpPr>
        <p:spPr>
          <a:xfrm>
            <a:off x="8020" y="0"/>
            <a:ext cx="461963" cy="5143500"/>
          </a:xfrm>
          <a:prstGeom prst="rect">
            <a:avLst/>
          </a:prstGeom>
          <a:solidFill>
            <a:srgbClr val="7030A0"/>
          </a:solidFill>
          <a:ln>
            <a:noFill/>
          </a:ln>
        </p:spPr>
        <p:txBody>
          <a:bodyPr vert="vert270" lIns="91440" tIns="45720" rIns="91440" bIns="45720" rtlCol="0" anchor="ctr">
            <a:normAutofit fontScale="6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solidFill>
                  <a:schemeClr val="bg1"/>
                </a:solidFill>
                <a:latin typeface="Arial" charset="0"/>
                <a:ea typeface="Arial" charset="0"/>
                <a:cs typeface="Arial" charset="0"/>
              </a:rPr>
              <a:t>INSIST on students following SLANT</a:t>
            </a:r>
          </a:p>
        </p:txBody>
      </p:sp>
      <p:sp>
        <p:nvSpPr>
          <p:cNvPr id="3" name="TextBox 2">
            <a:extLst>
              <a:ext uri="{FF2B5EF4-FFF2-40B4-BE49-F238E27FC236}">
                <a16:creationId xmlns:a16="http://schemas.microsoft.com/office/drawing/2014/main" id="{A88F5F4B-0478-4C29-A745-ED615A07F922}"/>
              </a:ext>
            </a:extLst>
          </p:cNvPr>
          <p:cNvSpPr txBox="1"/>
          <p:nvPr/>
        </p:nvSpPr>
        <p:spPr>
          <a:xfrm>
            <a:off x="631371" y="-159657"/>
            <a:ext cx="1023257" cy="1446550"/>
          </a:xfrm>
          <a:prstGeom prst="rect">
            <a:avLst/>
          </a:prstGeom>
          <a:noFill/>
        </p:spPr>
        <p:txBody>
          <a:bodyPr wrap="square" rtlCol="0">
            <a:spAutoFit/>
          </a:bodyPr>
          <a:lstStyle/>
          <a:p>
            <a:r>
              <a:rPr lang="en-GB" sz="8800" b="1">
                <a:latin typeface="Arial" panose="020B0604020202020204" pitchFamily="34" charset="0"/>
                <a:cs typeface="Arial" panose="020B0604020202020204" pitchFamily="34" charset="0"/>
              </a:rPr>
              <a:t>S</a:t>
            </a:r>
          </a:p>
        </p:txBody>
      </p:sp>
      <p:sp>
        <p:nvSpPr>
          <p:cNvPr id="8" name="TextBox 7">
            <a:extLst>
              <a:ext uri="{FF2B5EF4-FFF2-40B4-BE49-F238E27FC236}">
                <a16:creationId xmlns:a16="http://schemas.microsoft.com/office/drawing/2014/main" id="{D969BD02-3901-4936-9D85-8D0D72CD9F6F}"/>
              </a:ext>
            </a:extLst>
          </p:cNvPr>
          <p:cNvSpPr txBox="1"/>
          <p:nvPr/>
        </p:nvSpPr>
        <p:spPr>
          <a:xfrm>
            <a:off x="689426" y="834572"/>
            <a:ext cx="1023257" cy="1446550"/>
          </a:xfrm>
          <a:prstGeom prst="rect">
            <a:avLst/>
          </a:prstGeom>
          <a:noFill/>
        </p:spPr>
        <p:txBody>
          <a:bodyPr wrap="square" rtlCol="0">
            <a:spAutoFit/>
          </a:bodyPr>
          <a:lstStyle/>
          <a:p>
            <a:r>
              <a:rPr lang="en-GB" sz="8800" b="1">
                <a:latin typeface="Arial" panose="020B0604020202020204" pitchFamily="34" charset="0"/>
                <a:cs typeface="Arial" panose="020B0604020202020204" pitchFamily="34" charset="0"/>
              </a:rPr>
              <a:t>L</a:t>
            </a:r>
          </a:p>
        </p:txBody>
      </p:sp>
      <p:sp>
        <p:nvSpPr>
          <p:cNvPr id="9" name="TextBox 8">
            <a:extLst>
              <a:ext uri="{FF2B5EF4-FFF2-40B4-BE49-F238E27FC236}">
                <a16:creationId xmlns:a16="http://schemas.microsoft.com/office/drawing/2014/main" id="{27033080-EDF9-4EDF-BA2E-4B7C46431DD3}"/>
              </a:ext>
            </a:extLst>
          </p:cNvPr>
          <p:cNvSpPr txBox="1"/>
          <p:nvPr/>
        </p:nvSpPr>
        <p:spPr>
          <a:xfrm>
            <a:off x="631371" y="1857831"/>
            <a:ext cx="1023257" cy="1446550"/>
          </a:xfrm>
          <a:prstGeom prst="rect">
            <a:avLst/>
          </a:prstGeom>
          <a:noFill/>
        </p:spPr>
        <p:txBody>
          <a:bodyPr wrap="square" rtlCol="0">
            <a:spAutoFit/>
          </a:bodyPr>
          <a:lstStyle/>
          <a:p>
            <a:r>
              <a:rPr lang="en-GB" sz="8800" b="1">
                <a:latin typeface="Arial" panose="020B0604020202020204" pitchFamily="34" charset="0"/>
                <a:cs typeface="Arial" panose="020B0604020202020204" pitchFamily="34" charset="0"/>
              </a:rPr>
              <a:t>A</a:t>
            </a:r>
          </a:p>
        </p:txBody>
      </p:sp>
      <p:sp>
        <p:nvSpPr>
          <p:cNvPr id="10" name="TextBox 9">
            <a:extLst>
              <a:ext uri="{FF2B5EF4-FFF2-40B4-BE49-F238E27FC236}">
                <a16:creationId xmlns:a16="http://schemas.microsoft.com/office/drawing/2014/main" id="{BA5C30B7-6DA8-4225-B402-30B26601ED73}"/>
              </a:ext>
            </a:extLst>
          </p:cNvPr>
          <p:cNvSpPr txBox="1"/>
          <p:nvPr/>
        </p:nvSpPr>
        <p:spPr>
          <a:xfrm>
            <a:off x="631370" y="2886757"/>
            <a:ext cx="1023257" cy="1446550"/>
          </a:xfrm>
          <a:prstGeom prst="rect">
            <a:avLst/>
          </a:prstGeom>
          <a:noFill/>
        </p:spPr>
        <p:txBody>
          <a:bodyPr wrap="square" rtlCol="0">
            <a:spAutoFit/>
          </a:bodyPr>
          <a:lstStyle/>
          <a:p>
            <a:r>
              <a:rPr lang="en-GB" sz="8800" b="1">
                <a:latin typeface="Arial" panose="020B0604020202020204" pitchFamily="34" charset="0"/>
                <a:cs typeface="Arial" panose="020B0604020202020204" pitchFamily="34" charset="0"/>
              </a:rPr>
              <a:t>N</a:t>
            </a:r>
          </a:p>
        </p:txBody>
      </p:sp>
      <p:sp>
        <p:nvSpPr>
          <p:cNvPr id="11" name="TextBox 10">
            <a:extLst>
              <a:ext uri="{FF2B5EF4-FFF2-40B4-BE49-F238E27FC236}">
                <a16:creationId xmlns:a16="http://schemas.microsoft.com/office/drawing/2014/main" id="{41695A06-B85A-4CF9-9F02-4C1F537FBD4C}"/>
              </a:ext>
            </a:extLst>
          </p:cNvPr>
          <p:cNvSpPr txBox="1"/>
          <p:nvPr/>
        </p:nvSpPr>
        <p:spPr>
          <a:xfrm>
            <a:off x="689426" y="3915683"/>
            <a:ext cx="1023257" cy="1446550"/>
          </a:xfrm>
          <a:prstGeom prst="rect">
            <a:avLst/>
          </a:prstGeom>
          <a:noFill/>
        </p:spPr>
        <p:txBody>
          <a:bodyPr wrap="square" rtlCol="0">
            <a:spAutoFit/>
          </a:bodyPr>
          <a:lstStyle/>
          <a:p>
            <a:r>
              <a:rPr lang="en-GB" sz="8800" b="1">
                <a:latin typeface="Arial" panose="020B0604020202020204" pitchFamily="34" charset="0"/>
                <a:cs typeface="Arial" panose="020B0604020202020204" pitchFamily="34" charset="0"/>
              </a:rPr>
              <a:t>T</a:t>
            </a:r>
          </a:p>
        </p:txBody>
      </p:sp>
      <p:sp>
        <p:nvSpPr>
          <p:cNvPr id="12" name="TextBox 11">
            <a:extLst>
              <a:ext uri="{FF2B5EF4-FFF2-40B4-BE49-F238E27FC236}">
                <a16:creationId xmlns:a16="http://schemas.microsoft.com/office/drawing/2014/main" id="{D8380778-E647-47EB-9AA8-5DC0FB77068D}"/>
              </a:ext>
            </a:extLst>
          </p:cNvPr>
          <p:cNvSpPr txBox="1"/>
          <p:nvPr/>
        </p:nvSpPr>
        <p:spPr>
          <a:xfrm>
            <a:off x="1553029" y="188686"/>
            <a:ext cx="7336971"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Sit up straight. </a:t>
            </a:r>
            <a:r>
              <a:rPr lang="en-GB" sz="2400">
                <a:latin typeface="Arial" panose="020B0604020202020204" pitchFamily="34" charset="0"/>
                <a:cs typeface="Arial" panose="020B0604020202020204" pitchFamily="34" charset="0"/>
              </a:rPr>
              <a:t>We sit up at our desk, facing forwards and sitting correctly on our chair.</a:t>
            </a:r>
          </a:p>
        </p:txBody>
      </p:sp>
      <p:sp>
        <p:nvSpPr>
          <p:cNvPr id="13" name="TextBox 12">
            <a:extLst>
              <a:ext uri="{FF2B5EF4-FFF2-40B4-BE49-F238E27FC236}">
                <a16:creationId xmlns:a16="http://schemas.microsoft.com/office/drawing/2014/main" id="{CA3413E2-7572-4C37-9A57-125EE2C9CAE7}"/>
              </a:ext>
            </a:extLst>
          </p:cNvPr>
          <p:cNvSpPr txBox="1"/>
          <p:nvPr/>
        </p:nvSpPr>
        <p:spPr>
          <a:xfrm>
            <a:off x="1553028" y="1175122"/>
            <a:ext cx="7409543"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Listen. </a:t>
            </a:r>
            <a:r>
              <a:rPr lang="en-GB" sz="2400">
                <a:latin typeface="Arial" panose="020B0604020202020204" pitchFamily="34" charset="0"/>
                <a:cs typeface="Arial" panose="020B0604020202020204" pitchFamily="34" charset="0"/>
              </a:rPr>
              <a:t>We listen to the information being given by the teacher and to those involved in class discussion.</a:t>
            </a:r>
          </a:p>
        </p:txBody>
      </p:sp>
      <p:sp>
        <p:nvSpPr>
          <p:cNvPr id="14" name="TextBox 13">
            <a:extLst>
              <a:ext uri="{FF2B5EF4-FFF2-40B4-BE49-F238E27FC236}">
                <a16:creationId xmlns:a16="http://schemas.microsoft.com/office/drawing/2014/main" id="{F088CBC2-B4A5-4FEB-8A9D-146C371E0C2D}"/>
              </a:ext>
            </a:extLst>
          </p:cNvPr>
          <p:cNvSpPr txBox="1"/>
          <p:nvPr/>
        </p:nvSpPr>
        <p:spPr>
          <a:xfrm>
            <a:off x="1553029" y="2196255"/>
            <a:ext cx="7409543"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Answer and Ask Questions. </a:t>
            </a:r>
            <a:r>
              <a:rPr lang="en-GB" sz="2400">
                <a:latin typeface="Arial" panose="020B0604020202020204" pitchFamily="34" charset="0"/>
                <a:cs typeface="Arial" panose="020B0604020202020204" pitchFamily="34" charset="0"/>
              </a:rPr>
              <a:t>We answer all questions from the teacher. Ask if you are unsure.</a:t>
            </a:r>
          </a:p>
        </p:txBody>
      </p:sp>
      <p:sp>
        <p:nvSpPr>
          <p:cNvPr id="15" name="TextBox 14">
            <a:extLst>
              <a:ext uri="{FF2B5EF4-FFF2-40B4-BE49-F238E27FC236}">
                <a16:creationId xmlns:a16="http://schemas.microsoft.com/office/drawing/2014/main" id="{98920D1F-C412-48D4-B52F-7CD5C7E4818D}"/>
              </a:ext>
            </a:extLst>
          </p:cNvPr>
          <p:cNvSpPr txBox="1"/>
          <p:nvPr/>
        </p:nvSpPr>
        <p:spPr>
          <a:xfrm>
            <a:off x="1553027" y="3190484"/>
            <a:ext cx="7409543"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Never Interrupt. </a:t>
            </a:r>
            <a:r>
              <a:rPr lang="en-GB" sz="2400">
                <a:latin typeface="Arial" panose="020B0604020202020204" pitchFamily="34" charset="0"/>
                <a:cs typeface="Arial" panose="020B0604020202020204" pitchFamily="34" charset="0"/>
              </a:rPr>
              <a:t>We allow the teacher and other students to speak without interruption.</a:t>
            </a:r>
          </a:p>
        </p:txBody>
      </p:sp>
      <p:sp>
        <p:nvSpPr>
          <p:cNvPr id="16" name="TextBox 15">
            <a:extLst>
              <a:ext uri="{FF2B5EF4-FFF2-40B4-BE49-F238E27FC236}">
                <a16:creationId xmlns:a16="http://schemas.microsoft.com/office/drawing/2014/main" id="{2731BDFA-C071-4E40-8D27-10C4467C9341}"/>
              </a:ext>
            </a:extLst>
          </p:cNvPr>
          <p:cNvSpPr txBox="1"/>
          <p:nvPr/>
        </p:nvSpPr>
        <p:spPr>
          <a:xfrm>
            <a:off x="1553029" y="4211617"/>
            <a:ext cx="7409543"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Track the teacher. </a:t>
            </a:r>
            <a:r>
              <a:rPr lang="en-GB" sz="2400">
                <a:latin typeface="Arial" panose="020B0604020202020204" pitchFamily="34" charset="0"/>
                <a:cs typeface="Arial" panose="020B0604020202020204" pitchFamily="34" charset="0"/>
              </a:rPr>
              <a:t>We look at the teacher when they are speaking to the class or at you.</a:t>
            </a:r>
          </a:p>
        </p:txBody>
      </p:sp>
    </p:spTree>
    <p:extLst>
      <p:ext uri="{BB962C8B-B14F-4D97-AF65-F5344CB8AC3E}">
        <p14:creationId xmlns:p14="http://schemas.microsoft.com/office/powerpoint/2010/main" val="14526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754A7A0-B05A-4C43-9ACA-5615DE5B403E}"/>
              </a:ext>
            </a:extLst>
          </p:cNvPr>
          <p:cNvGrpSpPr/>
          <p:nvPr/>
        </p:nvGrpSpPr>
        <p:grpSpPr>
          <a:xfrm>
            <a:off x="4851381" y="1608493"/>
            <a:ext cx="3860266" cy="1952484"/>
            <a:chOff x="3773714" y="2373086"/>
            <a:chExt cx="1843315" cy="979714"/>
          </a:xfrm>
        </p:grpSpPr>
        <p:pic>
          <p:nvPicPr>
            <p:cNvPr id="9" name="Picture 8" descr="cid:975A2B0F-0BB2-4C15-9E2E-E5A2953E40F4">
              <a:extLst>
                <a:ext uri="{FF2B5EF4-FFF2-40B4-BE49-F238E27FC236}">
                  <a16:creationId xmlns:a16="http://schemas.microsoft.com/office/drawing/2014/main" id="{34FB3679-D52E-482A-84DD-86074C03E40B}"/>
                </a:ext>
              </a:extLst>
            </p:cNvPr>
            <p:cNvPicPr/>
            <p:nvPr/>
          </p:nvPicPr>
          <p:blipFill rotWithShape="1">
            <a:blip r:embed="rId2" r:link="rId3">
              <a:extLst>
                <a:ext uri="{28A0092B-C50C-407E-A947-70E740481C1C}">
                  <a14:useLocalDpi xmlns:a14="http://schemas.microsoft.com/office/drawing/2010/main" val="0"/>
                </a:ext>
              </a:extLst>
            </a:blip>
            <a:srcRect l="33063" t="60136" r="18091" b="21224"/>
            <a:stretch>
              <a:fillRect/>
            </a:stretch>
          </p:blipFill>
          <p:spPr bwMode="auto">
            <a:xfrm>
              <a:off x="3773714" y="2438400"/>
              <a:ext cx="1843315" cy="914400"/>
            </a:xfrm>
            <a:prstGeom prst="rect">
              <a:avLst/>
            </a:prstGeom>
            <a:noFill/>
            <a:ln>
              <a:noFill/>
            </a:ln>
          </p:spPr>
        </p:pic>
        <p:sp>
          <p:nvSpPr>
            <p:cNvPr id="13" name="Rectangle 12">
              <a:extLst>
                <a:ext uri="{FF2B5EF4-FFF2-40B4-BE49-F238E27FC236}">
                  <a16:creationId xmlns:a16="http://schemas.microsoft.com/office/drawing/2014/main" id="{E10F605D-A88E-4F93-953C-8CC97B0B92BB}"/>
                </a:ext>
              </a:extLst>
            </p:cNvPr>
            <p:cNvSpPr/>
            <p:nvPr/>
          </p:nvSpPr>
          <p:spPr>
            <a:xfrm>
              <a:off x="4027714" y="2373086"/>
              <a:ext cx="333829" cy="19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D72F978D-6196-4A3A-812B-E30B18468526}"/>
              </a:ext>
            </a:extLst>
          </p:cNvPr>
          <p:cNvGrpSpPr/>
          <p:nvPr/>
        </p:nvGrpSpPr>
        <p:grpSpPr>
          <a:xfrm>
            <a:off x="712275" y="82651"/>
            <a:ext cx="3964523" cy="2026255"/>
            <a:chOff x="500743" y="254001"/>
            <a:chExt cx="2140857" cy="994228"/>
          </a:xfrm>
        </p:grpSpPr>
        <p:pic>
          <p:nvPicPr>
            <p:cNvPr id="2" name="Picture 1" descr="cid:975A2B0F-0BB2-4C15-9E2E-E5A2953E40F4">
              <a:extLst>
                <a:ext uri="{FF2B5EF4-FFF2-40B4-BE49-F238E27FC236}">
                  <a16:creationId xmlns:a16="http://schemas.microsoft.com/office/drawing/2014/main" id="{19BB5C8C-940C-4F60-A639-94678761DC95}"/>
                </a:ext>
              </a:extLst>
            </p:cNvPr>
            <p:cNvPicPr/>
            <p:nvPr/>
          </p:nvPicPr>
          <p:blipFill rotWithShape="1">
            <a:blip r:embed="rId2" r:link="rId3">
              <a:extLst>
                <a:ext uri="{28A0092B-C50C-407E-A947-70E740481C1C}">
                  <a14:useLocalDpi xmlns:a14="http://schemas.microsoft.com/office/drawing/2010/main" val="0"/>
                </a:ext>
              </a:extLst>
            </a:blip>
            <a:srcRect l="27308" t="9114" r="18462" b="72246"/>
            <a:stretch>
              <a:fillRect/>
            </a:stretch>
          </p:blipFill>
          <p:spPr bwMode="auto">
            <a:xfrm>
              <a:off x="500743" y="254001"/>
              <a:ext cx="2046515" cy="914400"/>
            </a:xfrm>
            <a:prstGeom prst="rect">
              <a:avLst/>
            </a:prstGeom>
            <a:noFill/>
            <a:ln>
              <a:noFill/>
            </a:ln>
          </p:spPr>
        </p:pic>
        <p:sp>
          <p:nvSpPr>
            <p:cNvPr id="4" name="Rectangle 3">
              <a:extLst>
                <a:ext uri="{FF2B5EF4-FFF2-40B4-BE49-F238E27FC236}">
                  <a16:creationId xmlns:a16="http://schemas.microsoft.com/office/drawing/2014/main" id="{FF40C091-C969-4EB1-9999-758E7DB3B81D}"/>
                </a:ext>
              </a:extLst>
            </p:cNvPr>
            <p:cNvSpPr/>
            <p:nvPr/>
          </p:nvSpPr>
          <p:spPr>
            <a:xfrm>
              <a:off x="2344057" y="1016000"/>
              <a:ext cx="297543" cy="232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28E8AE9B-32B2-4D07-84D7-DBDE9C26071B}"/>
              </a:ext>
            </a:extLst>
          </p:cNvPr>
          <p:cNvGrpSpPr/>
          <p:nvPr/>
        </p:nvGrpSpPr>
        <p:grpSpPr>
          <a:xfrm>
            <a:off x="4872637" y="-28985"/>
            <a:ext cx="3789816" cy="1799649"/>
            <a:chOff x="4872637" y="-28985"/>
            <a:chExt cx="3789816" cy="1799649"/>
          </a:xfrm>
        </p:grpSpPr>
        <p:pic>
          <p:nvPicPr>
            <p:cNvPr id="3" name="Picture 2" descr="cid:975A2B0F-0BB2-4C15-9E2E-E5A2953E40F4">
              <a:extLst>
                <a:ext uri="{FF2B5EF4-FFF2-40B4-BE49-F238E27FC236}">
                  <a16:creationId xmlns:a16="http://schemas.microsoft.com/office/drawing/2014/main" id="{726E14DC-2AA5-4AD3-AEE2-A2825093ABE9}"/>
                </a:ext>
              </a:extLst>
            </p:cNvPr>
            <p:cNvPicPr/>
            <p:nvPr/>
          </p:nvPicPr>
          <p:blipFill rotWithShape="1">
            <a:blip r:embed="rId2" r:link="rId3">
              <a:extLst>
                <a:ext uri="{28A0092B-C50C-407E-A947-70E740481C1C}">
                  <a14:useLocalDpi xmlns:a14="http://schemas.microsoft.com/office/drawing/2010/main" val="0"/>
                </a:ext>
              </a:extLst>
            </a:blip>
            <a:srcRect l="34348" t="25445" r="12462" b="55914"/>
            <a:stretch>
              <a:fillRect/>
            </a:stretch>
          </p:blipFill>
          <p:spPr bwMode="auto">
            <a:xfrm>
              <a:off x="4872637" y="-28985"/>
              <a:ext cx="3789816" cy="1799649"/>
            </a:xfrm>
            <a:prstGeom prst="rect">
              <a:avLst/>
            </a:prstGeom>
            <a:noFill/>
            <a:ln>
              <a:noFill/>
            </a:ln>
          </p:spPr>
        </p:pic>
        <p:sp>
          <p:nvSpPr>
            <p:cNvPr id="7" name="Rectangle 6">
              <a:extLst>
                <a:ext uri="{FF2B5EF4-FFF2-40B4-BE49-F238E27FC236}">
                  <a16:creationId xmlns:a16="http://schemas.microsoft.com/office/drawing/2014/main" id="{49A46028-9488-4FFB-850B-6253689D9854}"/>
                </a:ext>
              </a:extLst>
            </p:cNvPr>
            <p:cNvSpPr/>
            <p:nvPr/>
          </p:nvSpPr>
          <p:spPr>
            <a:xfrm>
              <a:off x="4872637" y="-28985"/>
              <a:ext cx="577477" cy="222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3CBAF914-9269-4879-B3A4-08009ADBB203}"/>
              </a:ext>
            </a:extLst>
          </p:cNvPr>
          <p:cNvGrpSpPr/>
          <p:nvPr/>
        </p:nvGrpSpPr>
        <p:grpSpPr>
          <a:xfrm>
            <a:off x="606937" y="1967986"/>
            <a:ext cx="3860266" cy="1685868"/>
            <a:chOff x="384628" y="2300513"/>
            <a:chExt cx="2075543" cy="972458"/>
          </a:xfrm>
        </p:grpSpPr>
        <p:pic>
          <p:nvPicPr>
            <p:cNvPr id="6" name="Picture 5" descr="cid:975A2B0F-0BB2-4C15-9E2E-E5A2953E40F4">
              <a:extLst>
                <a:ext uri="{FF2B5EF4-FFF2-40B4-BE49-F238E27FC236}">
                  <a16:creationId xmlns:a16="http://schemas.microsoft.com/office/drawing/2014/main" id="{FE111C54-9456-46E0-A546-D499A1E68397}"/>
                </a:ext>
              </a:extLst>
            </p:cNvPr>
            <p:cNvPicPr/>
            <p:nvPr/>
          </p:nvPicPr>
          <p:blipFill rotWithShape="1">
            <a:blip r:embed="rId2" r:link="rId3">
              <a:extLst>
                <a:ext uri="{28A0092B-C50C-407E-A947-70E740481C1C}">
                  <a14:useLocalDpi xmlns:a14="http://schemas.microsoft.com/office/drawing/2010/main" val="0"/>
                </a:ext>
              </a:extLst>
            </a:blip>
            <a:srcRect l="29808" t="44616" r="15192" b="37927"/>
            <a:stretch>
              <a:fillRect/>
            </a:stretch>
          </p:blipFill>
          <p:spPr bwMode="auto">
            <a:xfrm>
              <a:off x="384628" y="2300513"/>
              <a:ext cx="2075543" cy="856343"/>
            </a:xfrm>
            <a:prstGeom prst="rect">
              <a:avLst/>
            </a:prstGeom>
            <a:noFill/>
            <a:ln>
              <a:noFill/>
            </a:ln>
          </p:spPr>
        </p:pic>
        <p:sp>
          <p:nvSpPr>
            <p:cNvPr id="10" name="Rectangle 9">
              <a:extLst>
                <a:ext uri="{FF2B5EF4-FFF2-40B4-BE49-F238E27FC236}">
                  <a16:creationId xmlns:a16="http://schemas.microsoft.com/office/drawing/2014/main" id="{6AAEAFB3-BDE8-46B7-A433-3736EDD90CFD}"/>
                </a:ext>
              </a:extLst>
            </p:cNvPr>
            <p:cNvSpPr/>
            <p:nvPr/>
          </p:nvSpPr>
          <p:spPr>
            <a:xfrm>
              <a:off x="1807029" y="3048000"/>
              <a:ext cx="384628" cy="224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descr="cid:975A2B0F-0BB2-4C15-9E2E-E5A2953E40F4">
            <a:extLst>
              <a:ext uri="{FF2B5EF4-FFF2-40B4-BE49-F238E27FC236}">
                <a16:creationId xmlns:a16="http://schemas.microsoft.com/office/drawing/2014/main" id="{68BFD259-5CBE-4357-8447-FBCD13CC8C13}"/>
              </a:ext>
            </a:extLst>
          </p:cNvPr>
          <p:cNvPicPr/>
          <p:nvPr/>
        </p:nvPicPr>
        <p:blipFill rotWithShape="1">
          <a:blip r:embed="rId2" r:link="rId3">
            <a:extLst>
              <a:ext uri="{28A0092B-C50C-407E-A947-70E740481C1C}">
                <a14:useLocalDpi xmlns:a14="http://schemas.microsoft.com/office/drawing/2010/main" val="0"/>
              </a:ext>
            </a:extLst>
          </a:blip>
          <a:srcRect l="31250" t="78628" r="19904" b="4063"/>
          <a:stretch>
            <a:fillRect/>
          </a:stretch>
        </p:blipFill>
        <p:spPr bwMode="auto">
          <a:xfrm>
            <a:off x="2447758" y="3515848"/>
            <a:ext cx="3689724" cy="1433861"/>
          </a:xfrm>
          <a:prstGeom prst="rect">
            <a:avLst/>
          </a:prstGeom>
          <a:noFill/>
          <a:ln>
            <a:noFill/>
          </a:ln>
        </p:spPr>
      </p:pic>
      <p:sp>
        <p:nvSpPr>
          <p:cNvPr id="16" name="Title 1">
            <a:extLst>
              <a:ext uri="{FF2B5EF4-FFF2-40B4-BE49-F238E27FC236}">
                <a16:creationId xmlns:a16="http://schemas.microsoft.com/office/drawing/2014/main" id="{327CD305-AEC6-4727-891C-DF72A9A3ED46}"/>
              </a:ext>
            </a:extLst>
          </p:cNvPr>
          <p:cNvSpPr txBox="1">
            <a:spLocks/>
          </p:cNvSpPr>
          <p:nvPr/>
        </p:nvSpPr>
        <p:spPr>
          <a:xfrm>
            <a:off x="8020" y="0"/>
            <a:ext cx="461963" cy="5143500"/>
          </a:xfrm>
          <a:prstGeom prst="rect">
            <a:avLst/>
          </a:prstGeom>
          <a:solidFill>
            <a:srgbClr val="7030A0"/>
          </a:solidFill>
          <a:ln>
            <a:noFill/>
          </a:ln>
        </p:spPr>
        <p:txBody>
          <a:bodyPr vert="vert270" lIns="91440" tIns="45720" rIns="91440" bIns="45720" rtlCol="0" anchor="ctr">
            <a:normAutofit fontScale="6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solidFill>
                  <a:schemeClr val="bg1"/>
                </a:solidFill>
                <a:latin typeface="Arial" charset="0"/>
                <a:ea typeface="Arial" charset="0"/>
                <a:cs typeface="Arial" charset="0"/>
              </a:rPr>
              <a:t>INSIST on Students following STEPS</a:t>
            </a:r>
          </a:p>
        </p:txBody>
      </p:sp>
    </p:spTree>
    <p:extLst>
      <p:ext uri="{BB962C8B-B14F-4D97-AF65-F5344CB8AC3E}">
        <p14:creationId xmlns:p14="http://schemas.microsoft.com/office/powerpoint/2010/main" val="987970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4941" y="-184414"/>
            <a:ext cx="7886700" cy="994172"/>
          </a:xfrm>
        </p:spPr>
        <p:txBody>
          <a:bodyPr/>
          <a:lstStyle/>
          <a:p>
            <a:r>
              <a:rPr lang="en-US">
                <a:solidFill>
                  <a:srgbClr val="7030A0"/>
                </a:solidFill>
                <a:latin typeface="Arial" charset="0"/>
                <a:ea typeface="Arial" charset="0"/>
                <a:cs typeface="Arial" charset="0"/>
              </a:rPr>
              <a:t>A Team Approach</a:t>
            </a:r>
          </a:p>
        </p:txBody>
      </p:sp>
      <p:sp>
        <p:nvSpPr>
          <p:cNvPr id="2" name="Rounded Rectangle 1"/>
          <p:cNvSpPr/>
          <p:nvPr/>
        </p:nvSpPr>
        <p:spPr>
          <a:xfrm>
            <a:off x="424207" y="669303"/>
            <a:ext cx="2507530" cy="452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Arial" charset="0"/>
                <a:ea typeface="Arial" charset="0"/>
                <a:cs typeface="Arial" charset="0"/>
              </a:rPr>
              <a:t>Faculty Teams</a:t>
            </a:r>
          </a:p>
        </p:txBody>
      </p:sp>
      <p:sp>
        <p:nvSpPr>
          <p:cNvPr id="5" name="Rounded Rectangle 4"/>
          <p:cNvSpPr/>
          <p:nvPr/>
        </p:nvSpPr>
        <p:spPr>
          <a:xfrm>
            <a:off x="3037002" y="669303"/>
            <a:ext cx="2505959" cy="452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Arial" charset="0"/>
                <a:ea typeface="Arial" charset="0"/>
                <a:cs typeface="Arial" charset="0"/>
              </a:rPr>
              <a:t>Pastoral Teams</a:t>
            </a:r>
          </a:p>
        </p:txBody>
      </p:sp>
      <p:sp>
        <p:nvSpPr>
          <p:cNvPr id="6" name="Rounded Rectangle 5"/>
          <p:cNvSpPr/>
          <p:nvPr/>
        </p:nvSpPr>
        <p:spPr>
          <a:xfrm>
            <a:off x="5648226" y="669303"/>
            <a:ext cx="2751056" cy="452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Arial" charset="0"/>
                <a:ea typeface="Arial" charset="0"/>
                <a:cs typeface="Arial" charset="0"/>
              </a:rPr>
              <a:t>NAC Leaders</a:t>
            </a:r>
          </a:p>
        </p:txBody>
      </p:sp>
      <p:sp>
        <p:nvSpPr>
          <p:cNvPr id="3" name="TextBox 2"/>
          <p:cNvSpPr txBox="1"/>
          <p:nvPr/>
        </p:nvSpPr>
        <p:spPr>
          <a:xfrm>
            <a:off x="424207" y="1178350"/>
            <a:ext cx="2507530" cy="923330"/>
          </a:xfrm>
          <a:prstGeom prst="rect">
            <a:avLst/>
          </a:prstGeom>
          <a:noFill/>
          <a:ln>
            <a:solidFill>
              <a:schemeClr val="tx1"/>
            </a:solidFill>
          </a:ln>
        </p:spPr>
        <p:txBody>
          <a:bodyPr wrap="square" rtlCol="0">
            <a:spAutoFit/>
          </a:bodyPr>
          <a:lstStyle/>
          <a:p>
            <a:pPr algn="ctr"/>
            <a:r>
              <a:rPr lang="en-GB" b="1">
                <a:latin typeface="Arial" charset="0"/>
                <a:ea typeface="Arial" charset="0"/>
                <a:cs typeface="Arial" charset="0"/>
              </a:rPr>
              <a:t>Faculty Teams include: </a:t>
            </a:r>
            <a:r>
              <a:rPr lang="en-GB">
                <a:latin typeface="Arial" charset="0"/>
                <a:ea typeface="Arial" charset="0"/>
                <a:cs typeface="Arial" charset="0"/>
              </a:rPr>
              <a:t>AAPs, Subject Leaders, Teachers, Technicians</a:t>
            </a:r>
          </a:p>
          <a:p>
            <a:pPr algn="ctr"/>
            <a:endParaRPr lang="en-US"/>
          </a:p>
        </p:txBody>
      </p:sp>
      <p:sp>
        <p:nvSpPr>
          <p:cNvPr id="7" name="TextBox 6"/>
          <p:cNvSpPr txBox="1"/>
          <p:nvPr/>
        </p:nvSpPr>
        <p:spPr>
          <a:xfrm>
            <a:off x="3035431" y="1178350"/>
            <a:ext cx="2507530" cy="923330"/>
          </a:xfrm>
          <a:prstGeom prst="rect">
            <a:avLst/>
          </a:prstGeom>
          <a:noFill/>
          <a:ln>
            <a:solidFill>
              <a:schemeClr val="tx1"/>
            </a:solidFill>
          </a:ln>
        </p:spPr>
        <p:txBody>
          <a:bodyPr wrap="square" lIns="91440" tIns="45720" rIns="91440" bIns="45720" rtlCol="0" anchor="t">
            <a:spAutoFit/>
          </a:bodyPr>
          <a:lstStyle/>
          <a:p>
            <a:pPr algn="ctr"/>
            <a:r>
              <a:rPr lang="en-GB" b="1">
                <a:latin typeface="Arial"/>
                <a:ea typeface="Arial" charset="0"/>
                <a:cs typeface="Arial"/>
              </a:rPr>
              <a:t>Pastoral Teams Include: </a:t>
            </a:r>
            <a:r>
              <a:rPr lang="en-GB">
                <a:latin typeface="Arial"/>
                <a:ea typeface="Arial" charset="0"/>
                <a:cs typeface="Arial"/>
              </a:rPr>
              <a:t>Heads of Year, Deputy Heads of Year, Mentors, Tutors, </a:t>
            </a:r>
            <a:br>
              <a:rPr lang="en-US"/>
            </a:br>
            <a:r>
              <a:rPr lang="en-GB">
                <a:latin typeface="Arial"/>
                <a:ea typeface="Arial" charset="0"/>
                <a:cs typeface="Arial"/>
              </a:rPr>
              <a:t>AP Link </a:t>
            </a:r>
            <a:endParaRPr lang="en-GB">
              <a:latin typeface="Arial"/>
              <a:ea typeface="Arial" charset="0"/>
              <a:cs typeface="Arial" charset="0"/>
            </a:endParaRPr>
          </a:p>
        </p:txBody>
      </p:sp>
      <p:sp>
        <p:nvSpPr>
          <p:cNvPr id="8" name="TextBox 7"/>
          <p:cNvSpPr txBox="1"/>
          <p:nvPr/>
        </p:nvSpPr>
        <p:spPr>
          <a:xfrm>
            <a:off x="5646654" y="1178350"/>
            <a:ext cx="2752627" cy="923330"/>
          </a:xfrm>
          <a:prstGeom prst="rect">
            <a:avLst/>
          </a:prstGeom>
          <a:noFill/>
          <a:ln>
            <a:solidFill>
              <a:schemeClr val="tx1"/>
            </a:solidFill>
          </a:ln>
        </p:spPr>
        <p:txBody>
          <a:bodyPr wrap="square" rtlCol="0">
            <a:spAutoFit/>
          </a:bodyPr>
          <a:lstStyle/>
          <a:p>
            <a:pPr algn="ctr"/>
            <a:r>
              <a:rPr lang="en-US" b="1">
                <a:latin typeface="Arial" charset="0"/>
                <a:ea typeface="Arial" charset="0"/>
                <a:cs typeface="Arial" charset="0"/>
              </a:rPr>
              <a:t>NAC Leaders Include: </a:t>
            </a:r>
            <a:r>
              <a:rPr lang="en-US">
                <a:latin typeface="Arial" charset="0"/>
                <a:ea typeface="Arial" charset="0"/>
                <a:cs typeface="Arial" charset="0"/>
              </a:rPr>
              <a:t>All TLR holders including and members of SLT or Extended SLT.</a:t>
            </a:r>
          </a:p>
          <a:p>
            <a:pPr algn="ctr"/>
            <a:endParaRPr lang="en-US">
              <a:latin typeface="Arial" charset="0"/>
              <a:ea typeface="Arial" charset="0"/>
              <a:cs typeface="Arial" charset="0"/>
            </a:endParaRPr>
          </a:p>
        </p:txBody>
      </p:sp>
      <p:sp>
        <p:nvSpPr>
          <p:cNvPr id="11" name="TextBox 10"/>
          <p:cNvSpPr txBox="1"/>
          <p:nvPr/>
        </p:nvSpPr>
        <p:spPr>
          <a:xfrm>
            <a:off x="424207" y="2337847"/>
            <a:ext cx="7975074" cy="1107996"/>
          </a:xfrm>
          <a:prstGeom prst="rect">
            <a:avLst/>
          </a:prstGeom>
          <a:noFill/>
        </p:spPr>
        <p:txBody>
          <a:bodyPr wrap="square" rtlCol="0">
            <a:spAutoFit/>
          </a:bodyPr>
          <a:lstStyle/>
          <a:p>
            <a:pPr algn="ctr"/>
            <a:r>
              <a:rPr lang="en-GB" sz="2200" b="1">
                <a:latin typeface="Arial" charset="0"/>
                <a:ea typeface="Arial" charset="0"/>
                <a:cs typeface="Arial" charset="0"/>
              </a:rPr>
              <a:t>When repeated failure to meet expectations leads to underachievement the teams should swiftly intervene and consistently apply these procedures.</a:t>
            </a:r>
            <a:endParaRPr lang="en-US" sz="2200">
              <a:latin typeface="Arial" charset="0"/>
              <a:ea typeface="Arial" charset="0"/>
              <a:cs typeface="Arial" charset="0"/>
            </a:endParaRPr>
          </a:p>
        </p:txBody>
      </p:sp>
      <p:sp>
        <p:nvSpPr>
          <p:cNvPr id="12" name="TextBox 11"/>
          <p:cNvSpPr txBox="1"/>
          <p:nvPr/>
        </p:nvSpPr>
        <p:spPr>
          <a:xfrm>
            <a:off x="358219" y="3619891"/>
            <a:ext cx="8041062" cy="954107"/>
          </a:xfrm>
          <a:prstGeom prst="rect">
            <a:avLst/>
          </a:prstGeom>
          <a:solidFill>
            <a:schemeClr val="bg1">
              <a:lumMod val="95000"/>
            </a:schemeClr>
          </a:solidFill>
          <a:ln>
            <a:solidFill>
              <a:schemeClr val="tx1"/>
            </a:solidFill>
          </a:ln>
        </p:spPr>
        <p:txBody>
          <a:bodyPr wrap="square" rtlCol="0">
            <a:spAutoFit/>
          </a:bodyPr>
          <a:lstStyle/>
          <a:p>
            <a:pPr algn="ctr"/>
            <a:r>
              <a:rPr lang="en-US" sz="2800">
                <a:latin typeface="Arial" charset="0"/>
                <a:ea typeface="Arial" charset="0"/>
                <a:cs typeface="Arial" charset="0"/>
              </a:rPr>
              <a:t>These procedures are only effective if applied consistently </a:t>
            </a:r>
            <a:r>
              <a:rPr lang="mr-IN" sz="2800">
                <a:latin typeface="Arial" charset="0"/>
                <a:ea typeface="Arial" charset="0"/>
                <a:cs typeface="Arial" charset="0"/>
              </a:rPr>
              <a:t>–</a:t>
            </a:r>
            <a:r>
              <a:rPr lang="en-US" sz="2800">
                <a:latin typeface="Arial" charset="0"/>
                <a:ea typeface="Arial" charset="0"/>
                <a:cs typeface="Arial" charset="0"/>
              </a:rPr>
              <a:t> this is an </a:t>
            </a:r>
            <a:r>
              <a:rPr lang="en-US" sz="2800" u="sng">
                <a:latin typeface="Arial" charset="0"/>
                <a:ea typeface="Arial" charset="0"/>
                <a:cs typeface="Arial" charset="0"/>
              </a:rPr>
              <a:t>expectation on everyone.</a:t>
            </a:r>
          </a:p>
        </p:txBody>
      </p:sp>
      <p:cxnSp>
        <p:nvCxnSpPr>
          <p:cNvPr id="13" name="Straight Connector 12">
            <a:extLst>
              <a:ext uri="{FF2B5EF4-FFF2-40B4-BE49-F238E27FC236}">
                <a16:creationId xmlns:a16="http://schemas.microsoft.com/office/drawing/2014/main" id="{95AB2683-9A0B-4FA0-9B3C-E55641C5AC1D}"/>
              </a:ext>
            </a:extLst>
          </p:cNvPr>
          <p:cNvCxnSpPr>
            <a:cxnSpLocks/>
          </p:cNvCxnSpPr>
          <p:nvPr/>
        </p:nvCxnSpPr>
        <p:spPr>
          <a:xfrm>
            <a:off x="2990460" y="536895"/>
            <a:ext cx="0" cy="15647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7803EEA-F9C1-4CD6-A908-1E96C03400EE}"/>
              </a:ext>
            </a:extLst>
          </p:cNvPr>
          <p:cNvCxnSpPr>
            <a:cxnSpLocks/>
          </p:cNvCxnSpPr>
          <p:nvPr/>
        </p:nvCxnSpPr>
        <p:spPr>
          <a:xfrm>
            <a:off x="5592448" y="689295"/>
            <a:ext cx="0" cy="14123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D6F1B3FC-7F56-4C68-AA81-88E136BD7DAF}"/>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2415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3" grpId="0" animBg="1"/>
      <p:bldP spid="7" grpId="0" animBg="1"/>
      <p:bldP spid="8" grpId="0" animBg="1"/>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0" y="-250825"/>
            <a:ext cx="7886700" cy="993775"/>
          </a:xfrm>
        </p:spPr>
        <p:txBody>
          <a:bodyPr/>
          <a:lstStyle/>
          <a:p>
            <a:r>
              <a:rPr lang="en-US">
                <a:solidFill>
                  <a:srgbClr val="7030A0"/>
                </a:solidFill>
                <a:latin typeface="Arial" charset="0"/>
                <a:ea typeface="Arial" charset="0"/>
                <a:cs typeface="Arial" charset="0"/>
              </a:rPr>
              <a:t>A Team Approach</a:t>
            </a:r>
          </a:p>
        </p:txBody>
      </p:sp>
      <p:sp>
        <p:nvSpPr>
          <p:cNvPr id="2" name="Rounded Rectangle 1"/>
          <p:cNvSpPr/>
          <p:nvPr/>
        </p:nvSpPr>
        <p:spPr>
          <a:xfrm>
            <a:off x="424207" y="669303"/>
            <a:ext cx="2507530" cy="452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Arial" charset="0"/>
                <a:ea typeface="Arial" charset="0"/>
                <a:cs typeface="Arial" charset="0"/>
              </a:rPr>
              <a:t>Faculty Teams</a:t>
            </a:r>
          </a:p>
        </p:txBody>
      </p:sp>
      <p:sp>
        <p:nvSpPr>
          <p:cNvPr id="5" name="Rounded Rectangle 4"/>
          <p:cNvSpPr/>
          <p:nvPr/>
        </p:nvSpPr>
        <p:spPr>
          <a:xfrm>
            <a:off x="3037002" y="669303"/>
            <a:ext cx="2505959" cy="452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Arial" charset="0"/>
                <a:ea typeface="Arial" charset="0"/>
                <a:cs typeface="Arial" charset="0"/>
              </a:rPr>
              <a:t>Pastoral Teams</a:t>
            </a:r>
          </a:p>
        </p:txBody>
      </p:sp>
      <p:sp>
        <p:nvSpPr>
          <p:cNvPr id="6" name="Rounded Rectangle 5"/>
          <p:cNvSpPr/>
          <p:nvPr/>
        </p:nvSpPr>
        <p:spPr>
          <a:xfrm>
            <a:off x="5648226" y="669303"/>
            <a:ext cx="2751056" cy="452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Arial" charset="0"/>
                <a:ea typeface="Arial" charset="0"/>
                <a:cs typeface="Arial" charset="0"/>
              </a:rPr>
              <a:t>NAC Leaders</a:t>
            </a:r>
          </a:p>
        </p:txBody>
      </p:sp>
      <p:sp>
        <p:nvSpPr>
          <p:cNvPr id="3" name="TextBox 2"/>
          <p:cNvSpPr txBox="1"/>
          <p:nvPr/>
        </p:nvSpPr>
        <p:spPr>
          <a:xfrm>
            <a:off x="424207" y="1178350"/>
            <a:ext cx="2507530" cy="923330"/>
          </a:xfrm>
          <a:prstGeom prst="rect">
            <a:avLst/>
          </a:prstGeom>
          <a:noFill/>
          <a:ln>
            <a:solidFill>
              <a:schemeClr val="tx1"/>
            </a:solidFill>
          </a:ln>
        </p:spPr>
        <p:txBody>
          <a:bodyPr wrap="square" rtlCol="0">
            <a:spAutoFit/>
          </a:bodyPr>
          <a:lstStyle/>
          <a:p>
            <a:pPr algn="ctr"/>
            <a:r>
              <a:rPr lang="en-GB" b="1">
                <a:latin typeface="Arial" charset="0"/>
                <a:ea typeface="Arial" charset="0"/>
                <a:cs typeface="Arial" charset="0"/>
              </a:rPr>
              <a:t>Faculty Teams include: </a:t>
            </a:r>
            <a:r>
              <a:rPr lang="en-GB">
                <a:latin typeface="Arial" charset="0"/>
                <a:ea typeface="Arial" charset="0"/>
                <a:cs typeface="Arial" charset="0"/>
              </a:rPr>
              <a:t>AAPs, Subject Leaders, Teachers, Technicians</a:t>
            </a:r>
          </a:p>
          <a:p>
            <a:pPr algn="ctr"/>
            <a:endParaRPr lang="en-US"/>
          </a:p>
        </p:txBody>
      </p:sp>
      <p:sp>
        <p:nvSpPr>
          <p:cNvPr id="7" name="TextBox 6"/>
          <p:cNvSpPr txBox="1"/>
          <p:nvPr/>
        </p:nvSpPr>
        <p:spPr>
          <a:xfrm>
            <a:off x="3035431" y="1178350"/>
            <a:ext cx="2507530" cy="923330"/>
          </a:xfrm>
          <a:prstGeom prst="rect">
            <a:avLst/>
          </a:prstGeom>
          <a:noFill/>
          <a:ln>
            <a:solidFill>
              <a:schemeClr val="tx1"/>
            </a:solidFill>
          </a:ln>
        </p:spPr>
        <p:txBody>
          <a:bodyPr wrap="square" rtlCol="0">
            <a:spAutoFit/>
          </a:bodyPr>
          <a:lstStyle/>
          <a:p>
            <a:pPr algn="ctr"/>
            <a:r>
              <a:rPr lang="en-GB" b="1">
                <a:latin typeface="Arial" charset="0"/>
                <a:ea typeface="Arial" charset="0"/>
                <a:cs typeface="Arial" charset="0"/>
              </a:rPr>
              <a:t>Pastoral Teams Include: </a:t>
            </a:r>
            <a:r>
              <a:rPr lang="en-GB">
                <a:latin typeface="Arial" charset="0"/>
                <a:ea typeface="Arial" charset="0"/>
                <a:cs typeface="Arial" charset="0"/>
              </a:rPr>
              <a:t>Heads of Year, Deputy Heads of Year, Tutors, AP Link </a:t>
            </a:r>
          </a:p>
          <a:p>
            <a:pPr algn="ctr"/>
            <a:endParaRPr lang="en-US">
              <a:latin typeface="Arial" charset="0"/>
              <a:ea typeface="Arial" charset="0"/>
              <a:cs typeface="Arial" charset="0"/>
            </a:endParaRPr>
          </a:p>
        </p:txBody>
      </p:sp>
      <p:sp>
        <p:nvSpPr>
          <p:cNvPr id="8" name="TextBox 7"/>
          <p:cNvSpPr txBox="1"/>
          <p:nvPr/>
        </p:nvSpPr>
        <p:spPr>
          <a:xfrm>
            <a:off x="5646654" y="1178350"/>
            <a:ext cx="2752627" cy="923330"/>
          </a:xfrm>
          <a:prstGeom prst="rect">
            <a:avLst/>
          </a:prstGeom>
          <a:noFill/>
          <a:ln>
            <a:solidFill>
              <a:schemeClr val="tx1"/>
            </a:solidFill>
          </a:ln>
        </p:spPr>
        <p:txBody>
          <a:bodyPr wrap="square" rtlCol="0">
            <a:spAutoFit/>
          </a:bodyPr>
          <a:lstStyle/>
          <a:p>
            <a:pPr algn="ctr"/>
            <a:r>
              <a:rPr lang="en-US" b="1">
                <a:latin typeface="Arial" charset="0"/>
                <a:ea typeface="Arial" charset="0"/>
                <a:cs typeface="Arial" charset="0"/>
              </a:rPr>
              <a:t>NAC Leaders Include: </a:t>
            </a:r>
            <a:r>
              <a:rPr lang="en-US">
                <a:latin typeface="Arial" charset="0"/>
                <a:ea typeface="Arial" charset="0"/>
                <a:cs typeface="Arial" charset="0"/>
              </a:rPr>
              <a:t>All TLR holders including and members of SLT or Extended SLT.</a:t>
            </a:r>
          </a:p>
          <a:p>
            <a:pPr algn="ctr"/>
            <a:endParaRPr lang="en-US">
              <a:latin typeface="Arial" charset="0"/>
              <a:ea typeface="Arial" charset="0"/>
              <a:cs typeface="Arial" charset="0"/>
            </a:endParaRPr>
          </a:p>
        </p:txBody>
      </p:sp>
      <p:cxnSp>
        <p:nvCxnSpPr>
          <p:cNvPr id="10" name="Straight Connector 9">
            <a:extLst>
              <a:ext uri="{FF2B5EF4-FFF2-40B4-BE49-F238E27FC236}">
                <a16:creationId xmlns:a16="http://schemas.microsoft.com/office/drawing/2014/main" id="{C7163629-3025-4E43-AE36-B619FD6BCC1E}"/>
              </a:ext>
            </a:extLst>
          </p:cNvPr>
          <p:cNvCxnSpPr>
            <a:cxnSpLocks/>
          </p:cNvCxnSpPr>
          <p:nvPr/>
        </p:nvCxnSpPr>
        <p:spPr>
          <a:xfrm>
            <a:off x="2990460" y="536895"/>
            <a:ext cx="0" cy="362404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AE92D9C5-C422-43A6-ACB3-8EEDEE934251}"/>
              </a:ext>
            </a:extLst>
          </p:cNvPr>
          <p:cNvCxnSpPr>
            <a:cxnSpLocks/>
          </p:cNvCxnSpPr>
          <p:nvPr/>
        </p:nvCxnSpPr>
        <p:spPr>
          <a:xfrm>
            <a:off x="5592448" y="689295"/>
            <a:ext cx="0" cy="350906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C1D2746E-60C6-436F-A67A-50AAD2BF08FA}"/>
              </a:ext>
            </a:extLst>
          </p:cNvPr>
          <p:cNvSpPr txBox="1"/>
          <p:nvPr/>
        </p:nvSpPr>
        <p:spPr>
          <a:xfrm>
            <a:off x="332695" y="2382473"/>
            <a:ext cx="2599041" cy="1815882"/>
          </a:xfrm>
          <a:prstGeom prst="rect">
            <a:avLst/>
          </a:prstGeom>
          <a:noFill/>
        </p:spPr>
        <p:txBody>
          <a:bodyPr wrap="square" rtlCol="0">
            <a:spAutoFit/>
          </a:bodyPr>
          <a:lstStyle/>
          <a:p>
            <a:pPr algn="ctr"/>
            <a:r>
              <a:rPr lang="en-GB" sz="1600" b="1">
                <a:latin typeface="Arial" panose="020B0604020202020204" pitchFamily="34" charset="0"/>
                <a:cs typeface="Arial" panose="020B0604020202020204" pitchFamily="34" charset="0"/>
              </a:rPr>
              <a:t>Behaviour management starts in the classroom. </a:t>
            </a:r>
            <a:r>
              <a:rPr lang="en-GB" sz="1600">
                <a:latin typeface="Arial" panose="020B0604020202020204" pitchFamily="34" charset="0"/>
                <a:cs typeface="Arial" panose="020B0604020202020204" pitchFamily="34" charset="0"/>
              </a:rPr>
              <a:t>Where behaviour management strategies have not been successful Faculty Teams should intervene.</a:t>
            </a:r>
          </a:p>
        </p:txBody>
      </p:sp>
      <p:sp>
        <p:nvSpPr>
          <p:cNvPr id="16" name="TextBox 15">
            <a:extLst>
              <a:ext uri="{FF2B5EF4-FFF2-40B4-BE49-F238E27FC236}">
                <a16:creationId xmlns:a16="http://schemas.microsoft.com/office/drawing/2014/main" id="{9DE5C209-4222-42E0-A539-309669B56A1D}"/>
              </a:ext>
            </a:extLst>
          </p:cNvPr>
          <p:cNvSpPr txBox="1"/>
          <p:nvPr/>
        </p:nvSpPr>
        <p:spPr>
          <a:xfrm>
            <a:off x="3080160" y="2392260"/>
            <a:ext cx="2386452" cy="1815882"/>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Where disruption is across multiple faculty areas and where Faculty Teams have not been successful, Pastoral Team members will intervene. </a:t>
            </a:r>
          </a:p>
        </p:txBody>
      </p:sp>
      <p:sp>
        <p:nvSpPr>
          <p:cNvPr id="17" name="TextBox 16">
            <a:extLst>
              <a:ext uri="{FF2B5EF4-FFF2-40B4-BE49-F238E27FC236}">
                <a16:creationId xmlns:a16="http://schemas.microsoft.com/office/drawing/2014/main" id="{2ACB6B9B-CA32-4444-B5FB-4B8A1A3A11C1}"/>
              </a:ext>
            </a:extLst>
          </p:cNvPr>
          <p:cNvSpPr txBox="1"/>
          <p:nvPr/>
        </p:nvSpPr>
        <p:spPr>
          <a:xfrm>
            <a:off x="5807984" y="2470568"/>
            <a:ext cx="2386452" cy="1323439"/>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Where the Faculty Team AND Pastoral Team have not been successful Leaders will intervene.</a:t>
            </a:r>
          </a:p>
        </p:txBody>
      </p:sp>
      <p:sp>
        <p:nvSpPr>
          <p:cNvPr id="26" name="Arrow: Right 25">
            <a:extLst>
              <a:ext uri="{FF2B5EF4-FFF2-40B4-BE49-F238E27FC236}">
                <a16:creationId xmlns:a16="http://schemas.microsoft.com/office/drawing/2014/main" id="{39994315-71C6-435D-A044-190769F1EE69}"/>
              </a:ext>
            </a:extLst>
          </p:cNvPr>
          <p:cNvSpPr/>
          <p:nvPr/>
        </p:nvSpPr>
        <p:spPr>
          <a:xfrm>
            <a:off x="522699" y="4185409"/>
            <a:ext cx="2386452" cy="74535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75CA247B-E3E5-4236-9D8F-51E450BE0D46}"/>
              </a:ext>
            </a:extLst>
          </p:cNvPr>
          <p:cNvSpPr/>
          <p:nvPr/>
        </p:nvSpPr>
        <p:spPr>
          <a:xfrm>
            <a:off x="3115652" y="4151583"/>
            <a:ext cx="2386452" cy="74535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3D3B2880-BEAC-4432-87E6-ECF7BD211EB4}"/>
              </a:ext>
            </a:extLst>
          </p:cNvPr>
          <p:cNvSpPr/>
          <p:nvPr/>
        </p:nvSpPr>
        <p:spPr>
          <a:xfrm>
            <a:off x="5765644" y="4151582"/>
            <a:ext cx="2386452" cy="74535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BC3C8CD0-D15F-4A54-90DB-D1CA169E26FE}"/>
              </a:ext>
            </a:extLst>
          </p:cNvPr>
          <p:cNvSpPr txBox="1"/>
          <p:nvPr/>
        </p:nvSpPr>
        <p:spPr>
          <a:xfrm>
            <a:off x="364596" y="4366915"/>
            <a:ext cx="2751056" cy="369332"/>
          </a:xfrm>
          <a:prstGeom prst="rect">
            <a:avLst/>
          </a:prstGeom>
          <a:noFill/>
        </p:spPr>
        <p:txBody>
          <a:bodyPr wrap="square" rtlCol="0">
            <a:spAutoFit/>
          </a:bodyPr>
          <a:lstStyle/>
          <a:p>
            <a:pPr algn="ctr"/>
            <a:r>
              <a:rPr lang="en-GB" sz="1800" b="1">
                <a:solidFill>
                  <a:schemeClr val="bg1"/>
                </a:solidFill>
                <a:latin typeface="Arial" panose="020B0604020202020204" pitchFamily="34" charset="0"/>
                <a:cs typeface="Arial" panose="020B0604020202020204" pitchFamily="34" charset="0"/>
              </a:rPr>
              <a:t>Stage 1</a:t>
            </a:r>
          </a:p>
        </p:txBody>
      </p:sp>
      <p:sp>
        <p:nvSpPr>
          <p:cNvPr id="30" name="TextBox 29">
            <a:extLst>
              <a:ext uri="{FF2B5EF4-FFF2-40B4-BE49-F238E27FC236}">
                <a16:creationId xmlns:a16="http://schemas.microsoft.com/office/drawing/2014/main" id="{267563CD-517A-43CF-B5CD-5B47C89791D7}"/>
              </a:ext>
            </a:extLst>
          </p:cNvPr>
          <p:cNvSpPr txBox="1"/>
          <p:nvPr/>
        </p:nvSpPr>
        <p:spPr>
          <a:xfrm>
            <a:off x="2961869" y="4319712"/>
            <a:ext cx="2751056" cy="369332"/>
          </a:xfrm>
          <a:prstGeom prst="rect">
            <a:avLst/>
          </a:prstGeom>
          <a:noFill/>
        </p:spPr>
        <p:txBody>
          <a:bodyPr wrap="square" rtlCol="0">
            <a:spAutoFit/>
          </a:bodyPr>
          <a:lstStyle/>
          <a:p>
            <a:pPr algn="ctr"/>
            <a:r>
              <a:rPr lang="en-GB" sz="1800" b="1">
                <a:solidFill>
                  <a:schemeClr val="bg1"/>
                </a:solidFill>
                <a:latin typeface="Arial" panose="020B0604020202020204" pitchFamily="34" charset="0"/>
                <a:cs typeface="Arial" panose="020B0604020202020204" pitchFamily="34" charset="0"/>
              </a:rPr>
              <a:t>Stage 2</a:t>
            </a:r>
          </a:p>
        </p:txBody>
      </p:sp>
      <p:sp>
        <p:nvSpPr>
          <p:cNvPr id="31" name="TextBox 30">
            <a:extLst>
              <a:ext uri="{FF2B5EF4-FFF2-40B4-BE49-F238E27FC236}">
                <a16:creationId xmlns:a16="http://schemas.microsoft.com/office/drawing/2014/main" id="{B3E52476-66AA-4AF5-A156-4E6F13B0F8C6}"/>
              </a:ext>
            </a:extLst>
          </p:cNvPr>
          <p:cNvSpPr txBox="1"/>
          <p:nvPr/>
        </p:nvSpPr>
        <p:spPr>
          <a:xfrm>
            <a:off x="5443380" y="4334649"/>
            <a:ext cx="2751056" cy="369332"/>
          </a:xfrm>
          <a:prstGeom prst="rect">
            <a:avLst/>
          </a:prstGeom>
          <a:noFill/>
        </p:spPr>
        <p:txBody>
          <a:bodyPr wrap="square" rtlCol="0">
            <a:spAutoFit/>
          </a:bodyPr>
          <a:lstStyle/>
          <a:p>
            <a:pPr algn="ctr"/>
            <a:r>
              <a:rPr lang="en-GB" sz="1800" b="1">
                <a:solidFill>
                  <a:schemeClr val="bg1"/>
                </a:solidFill>
                <a:latin typeface="Arial" panose="020B0604020202020204" pitchFamily="34" charset="0"/>
                <a:cs typeface="Arial" panose="020B0604020202020204" pitchFamily="34" charset="0"/>
              </a:rPr>
              <a:t>Stage 3 &amp; 4</a:t>
            </a:r>
          </a:p>
        </p:txBody>
      </p:sp>
      <p:sp>
        <p:nvSpPr>
          <p:cNvPr id="20" name="TextBox 19">
            <a:extLst>
              <a:ext uri="{FF2B5EF4-FFF2-40B4-BE49-F238E27FC236}">
                <a16:creationId xmlns:a16="http://schemas.microsoft.com/office/drawing/2014/main" id="{F7E9B9E8-422A-4637-8985-896355F9357C}"/>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34360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animBg="1"/>
      <p:bldP spid="27" grpId="0" animBg="1"/>
      <p:bldP spid="28" grpId="0" animBg="1"/>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09609" y="919842"/>
          <a:ext cx="8324782" cy="3043144"/>
        </p:xfrm>
        <a:graphic>
          <a:graphicData uri="http://schemas.openxmlformats.org/drawingml/2006/table">
            <a:tbl>
              <a:tblPr firstRow="1" bandRow="1">
                <a:tableStyleId>{5940675A-B579-460E-94D1-54222C63F5DA}</a:tableStyleId>
              </a:tblPr>
              <a:tblGrid>
                <a:gridCol w="1856972">
                  <a:extLst>
                    <a:ext uri="{9D8B030D-6E8A-4147-A177-3AD203B41FA5}">
                      <a16:colId xmlns:a16="http://schemas.microsoft.com/office/drawing/2014/main" val="2812721570"/>
                    </a:ext>
                  </a:extLst>
                </a:gridCol>
                <a:gridCol w="5384597">
                  <a:extLst>
                    <a:ext uri="{9D8B030D-6E8A-4147-A177-3AD203B41FA5}">
                      <a16:colId xmlns:a16="http://schemas.microsoft.com/office/drawing/2014/main" val="3757980731"/>
                    </a:ext>
                  </a:extLst>
                </a:gridCol>
                <a:gridCol w="1083213">
                  <a:extLst>
                    <a:ext uri="{9D8B030D-6E8A-4147-A177-3AD203B41FA5}">
                      <a16:colId xmlns:a16="http://schemas.microsoft.com/office/drawing/2014/main" val="2821733342"/>
                    </a:ext>
                  </a:extLst>
                </a:gridCol>
              </a:tblGrid>
              <a:tr h="822960">
                <a:tc>
                  <a:txBody>
                    <a:bodyPr/>
                    <a:lstStyle/>
                    <a:p>
                      <a:pPr algn="ctr"/>
                      <a:r>
                        <a:rPr lang="en-GB" sz="1600" b="1">
                          <a:latin typeface="Arial" panose="020B0604020202020204" pitchFamily="34" charset="0"/>
                          <a:cs typeface="Arial" panose="020B0604020202020204" pitchFamily="34" charset="0"/>
                        </a:rPr>
                        <a:t>Stag</a:t>
                      </a:r>
                      <a:r>
                        <a:rPr lang="en-GB" sz="1600" b="1" baseline="0">
                          <a:latin typeface="Arial" panose="020B0604020202020204" pitchFamily="34" charset="0"/>
                          <a:cs typeface="Arial" panose="020B0604020202020204" pitchFamily="34" charset="0"/>
                        </a:rPr>
                        <a:t>e 1</a:t>
                      </a:r>
                      <a:endParaRPr lang="en-GB" sz="1600" b="1">
                        <a:latin typeface="Arial" panose="020B0604020202020204" pitchFamily="34" charset="0"/>
                        <a:cs typeface="Arial" panose="020B0604020202020204" pitchFamily="34" charset="0"/>
                      </a:endParaRPr>
                    </a:p>
                  </a:txBody>
                  <a:tcPr marL="68580" marR="68580" marT="34290" marB="34290"/>
                </a:tc>
                <a:tc>
                  <a:txBody>
                    <a:bodyPr/>
                    <a:lstStyle/>
                    <a:p>
                      <a:pPr algn="ctr"/>
                      <a:r>
                        <a:rPr lang="en-GB" sz="1600" b="1">
                          <a:latin typeface="Arial" panose="020B0604020202020204" pitchFamily="34" charset="0"/>
                          <a:cs typeface="Arial" panose="020B0604020202020204" pitchFamily="34" charset="0"/>
                        </a:rPr>
                        <a:t>Behaviour management starts in the classroom. </a:t>
                      </a:r>
                      <a:r>
                        <a:rPr lang="en-GB" sz="1600">
                          <a:latin typeface="Arial" panose="020B0604020202020204" pitchFamily="34" charset="0"/>
                          <a:cs typeface="Arial" panose="020B0604020202020204" pitchFamily="34" charset="0"/>
                        </a:rPr>
                        <a:t>Where behaviour management strategies have not been successful Faculty Teams should intervene.</a:t>
                      </a:r>
                    </a:p>
                    <a:p>
                      <a:pPr algn="ctr"/>
                      <a:endParaRPr lang="en-GB" sz="1600">
                        <a:latin typeface="Arial" panose="020B0604020202020204" pitchFamily="34" charset="0"/>
                        <a:cs typeface="Arial" panose="020B0604020202020204" pitchFamily="34" charset="0"/>
                      </a:endParaRPr>
                    </a:p>
                  </a:txBody>
                  <a:tcPr marL="68580" marR="68580" marT="34290" marB="34290"/>
                </a:tc>
                <a:tc>
                  <a:txBody>
                    <a:bodyPr/>
                    <a:lstStyle/>
                    <a:p>
                      <a:r>
                        <a:rPr lang="en-GB" sz="1600">
                          <a:latin typeface="Arial" panose="020B0604020202020204" pitchFamily="34" charset="0"/>
                          <a:cs typeface="Arial" panose="020B0604020202020204" pitchFamily="34" charset="0"/>
                        </a:rPr>
                        <a:t>Faculty Teams</a:t>
                      </a:r>
                    </a:p>
                  </a:txBody>
                  <a:tcPr marL="68580" marR="68580" marT="34290" marB="34290"/>
                </a:tc>
                <a:extLst>
                  <a:ext uri="{0D108BD9-81ED-4DB2-BD59-A6C34878D82A}">
                    <a16:rowId xmlns:a16="http://schemas.microsoft.com/office/drawing/2014/main" val="827595547"/>
                  </a:ext>
                </a:extLst>
              </a:tr>
              <a:tr h="822960">
                <a:tc>
                  <a:txBody>
                    <a:bodyPr/>
                    <a:lstStyle/>
                    <a:p>
                      <a:pPr algn="ctr"/>
                      <a:r>
                        <a:rPr lang="en-GB" sz="1600" b="1">
                          <a:latin typeface="Arial" panose="020B0604020202020204" pitchFamily="34" charset="0"/>
                          <a:cs typeface="Arial" panose="020B0604020202020204" pitchFamily="34" charset="0"/>
                        </a:rPr>
                        <a:t>Stage</a:t>
                      </a:r>
                      <a:r>
                        <a:rPr lang="en-GB" sz="1600" b="1" baseline="0">
                          <a:latin typeface="Arial" panose="020B0604020202020204" pitchFamily="34" charset="0"/>
                          <a:cs typeface="Arial" panose="020B0604020202020204" pitchFamily="34" charset="0"/>
                        </a:rPr>
                        <a:t> 2</a:t>
                      </a:r>
                      <a:endParaRPr lang="en-GB" sz="1600" b="1">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a:latin typeface="Arial" panose="020B0604020202020204" pitchFamily="34" charset="0"/>
                          <a:cs typeface="Arial" panose="020B0604020202020204" pitchFamily="34" charset="0"/>
                        </a:rPr>
                        <a:t>Where disruption is across </a:t>
                      </a:r>
                      <a:r>
                        <a:rPr lang="en-GB" sz="1600" b="1">
                          <a:latin typeface="Arial" panose="020B0604020202020204" pitchFamily="34" charset="0"/>
                          <a:cs typeface="Arial" panose="020B0604020202020204" pitchFamily="34" charset="0"/>
                        </a:rPr>
                        <a:t>multiple faculty areas</a:t>
                      </a:r>
                      <a:r>
                        <a:rPr lang="en-GB" sz="1600">
                          <a:latin typeface="Arial" panose="020B0604020202020204" pitchFamily="34" charset="0"/>
                          <a:cs typeface="Arial" panose="020B0604020202020204" pitchFamily="34" charset="0"/>
                        </a:rPr>
                        <a:t> and where Faculty Teams have not been successful, Pastoral Team members will intervene. </a:t>
                      </a:r>
                    </a:p>
                  </a:txBody>
                  <a:tcPr marL="68580" marR="68580" marT="34290" marB="34290"/>
                </a:tc>
                <a:tc>
                  <a:txBody>
                    <a:bodyPr/>
                    <a:lstStyle/>
                    <a:p>
                      <a:r>
                        <a:rPr lang="en-GB" sz="1600">
                          <a:latin typeface="Arial" panose="020B0604020202020204" pitchFamily="34" charset="0"/>
                          <a:cs typeface="Arial" panose="020B0604020202020204" pitchFamily="34" charset="0"/>
                        </a:rPr>
                        <a:t>Pastoral Teams</a:t>
                      </a:r>
                    </a:p>
                  </a:txBody>
                  <a:tcPr marL="68580" marR="68580" marT="34290" marB="34290"/>
                </a:tc>
                <a:extLst>
                  <a:ext uri="{0D108BD9-81ED-4DB2-BD59-A6C34878D82A}">
                    <a16:rowId xmlns:a16="http://schemas.microsoft.com/office/drawing/2014/main" val="807895419"/>
                  </a:ext>
                </a:extLst>
              </a:tr>
              <a:tr h="589504">
                <a:tc>
                  <a:txBody>
                    <a:bodyPr/>
                    <a:lstStyle/>
                    <a:p>
                      <a:pPr algn="ctr"/>
                      <a:r>
                        <a:rPr lang="en-GB" sz="1600" b="1">
                          <a:latin typeface="Arial" panose="020B0604020202020204" pitchFamily="34" charset="0"/>
                          <a:cs typeface="Arial" panose="020B0604020202020204" pitchFamily="34" charset="0"/>
                        </a:rPr>
                        <a:t>Stage 3</a:t>
                      </a:r>
                    </a:p>
                  </a:txBody>
                  <a:tcPr marL="68580" marR="68580" marT="34290" marB="34290"/>
                </a:tc>
                <a:tc>
                  <a:txBody>
                    <a:bodyPr/>
                    <a:lstStyle/>
                    <a:p>
                      <a:pPr algn="ctr"/>
                      <a:r>
                        <a:rPr lang="en-GB" sz="1600">
                          <a:latin typeface="Arial" panose="020B0604020202020204" pitchFamily="34" charset="0"/>
                          <a:cs typeface="Arial" panose="020B0604020202020204" pitchFamily="34" charset="0"/>
                        </a:rPr>
                        <a:t>Where the </a:t>
                      </a:r>
                      <a:r>
                        <a:rPr lang="en-GB" sz="1600" b="1">
                          <a:latin typeface="Arial" panose="020B0604020202020204" pitchFamily="34" charset="0"/>
                          <a:cs typeface="Arial" panose="020B0604020202020204" pitchFamily="34" charset="0"/>
                        </a:rPr>
                        <a:t>Faculty Team AND Pastoral Team </a:t>
                      </a:r>
                      <a:r>
                        <a:rPr lang="en-GB" sz="1600">
                          <a:latin typeface="Arial" panose="020B0604020202020204" pitchFamily="34" charset="0"/>
                          <a:cs typeface="Arial" panose="020B0604020202020204" pitchFamily="34" charset="0"/>
                        </a:rPr>
                        <a:t>have not been successful Leaders will intervene.</a:t>
                      </a:r>
                    </a:p>
                  </a:txBody>
                  <a:tcPr marL="68580" marR="68580" marT="34290" marB="34290"/>
                </a:tc>
                <a:tc>
                  <a:txBody>
                    <a:bodyPr/>
                    <a:lstStyle/>
                    <a:p>
                      <a:r>
                        <a:rPr lang="en-GB" sz="1600">
                          <a:latin typeface="Arial" panose="020B0604020202020204" pitchFamily="34" charset="0"/>
                          <a:cs typeface="Arial" panose="020B0604020202020204" pitchFamily="34" charset="0"/>
                        </a:rPr>
                        <a:t>NAC Leaders</a:t>
                      </a:r>
                    </a:p>
                  </a:txBody>
                  <a:tcPr marL="68580" marR="68580" marT="34290" marB="34290"/>
                </a:tc>
                <a:extLst>
                  <a:ext uri="{0D108BD9-81ED-4DB2-BD59-A6C34878D82A}">
                    <a16:rowId xmlns:a16="http://schemas.microsoft.com/office/drawing/2014/main" val="3370613814"/>
                  </a:ext>
                </a:extLst>
              </a:tr>
              <a:tr h="320040">
                <a:tc>
                  <a:txBody>
                    <a:bodyPr/>
                    <a:lstStyle/>
                    <a:p>
                      <a:pPr algn="ctr"/>
                      <a:r>
                        <a:rPr lang="en-GB" sz="1700" b="1">
                          <a:latin typeface="Arial" panose="020B0604020202020204" pitchFamily="34" charset="0"/>
                          <a:cs typeface="Arial" panose="020B0604020202020204" pitchFamily="34" charset="0"/>
                        </a:rPr>
                        <a:t>Stage 4</a:t>
                      </a:r>
                    </a:p>
                  </a:txBody>
                  <a:tcPr marL="68580" marR="68580" marT="34290" marB="34290"/>
                </a:tc>
                <a:tc>
                  <a:txBody>
                    <a:bodyPr/>
                    <a:lstStyle/>
                    <a:p>
                      <a:pPr algn="ctr"/>
                      <a:r>
                        <a:rPr lang="en-GB" sz="1700">
                          <a:latin typeface="Arial" panose="020B0604020202020204" pitchFamily="34" charset="0"/>
                          <a:cs typeface="Arial" panose="020B0604020202020204" pitchFamily="34" charset="0"/>
                        </a:rPr>
                        <a:t> Where </a:t>
                      </a:r>
                      <a:r>
                        <a:rPr lang="en-GB" sz="1700" b="1">
                          <a:latin typeface="Arial" panose="020B0604020202020204" pitchFamily="34" charset="0"/>
                          <a:cs typeface="Arial" panose="020B0604020202020204" pitchFamily="34" charset="0"/>
                        </a:rPr>
                        <a:t>Leaders AND Pastoral Teams </a:t>
                      </a:r>
                      <a:r>
                        <a:rPr lang="en-GB" sz="1700">
                          <a:latin typeface="Arial" panose="020B0604020202020204" pitchFamily="34" charset="0"/>
                          <a:cs typeface="Arial" panose="020B0604020202020204" pitchFamily="34" charset="0"/>
                        </a:rPr>
                        <a:t>have been unsuccessful in modifying a students behaviour.</a:t>
                      </a:r>
                    </a:p>
                  </a:txBody>
                  <a:tcPr marL="68580" marR="68580" marT="34290" marB="34290"/>
                </a:tc>
                <a:tc>
                  <a:txBody>
                    <a:bodyPr/>
                    <a:lstStyle/>
                    <a:p>
                      <a:r>
                        <a:rPr lang="en-GB" sz="1700">
                          <a:latin typeface="Arial" panose="020B0604020202020204" pitchFamily="34" charset="0"/>
                          <a:cs typeface="Arial" panose="020B0604020202020204" pitchFamily="34" charset="0"/>
                        </a:rPr>
                        <a:t>Principal</a:t>
                      </a:r>
                    </a:p>
                  </a:txBody>
                  <a:tcPr marL="68580" marR="68580" marT="34290" marB="34290"/>
                </a:tc>
                <a:extLst>
                  <a:ext uri="{0D108BD9-81ED-4DB2-BD59-A6C34878D82A}">
                    <a16:rowId xmlns:a16="http://schemas.microsoft.com/office/drawing/2014/main" val="2472699291"/>
                  </a:ext>
                </a:extLst>
              </a:tr>
            </a:tbl>
          </a:graphicData>
        </a:graphic>
      </p:graphicFrame>
      <p:sp>
        <p:nvSpPr>
          <p:cNvPr id="6" name="Title 1">
            <a:extLst>
              <a:ext uri="{FF2B5EF4-FFF2-40B4-BE49-F238E27FC236}">
                <a16:creationId xmlns:a16="http://schemas.microsoft.com/office/drawing/2014/main" id="{5D4EE591-8189-42A9-9551-5B10BF1E94EB}"/>
              </a:ext>
            </a:extLst>
          </p:cNvPr>
          <p:cNvSpPr txBox="1">
            <a:spLocks/>
          </p:cNvSpPr>
          <p:nvPr/>
        </p:nvSpPr>
        <p:spPr>
          <a:xfrm>
            <a:off x="161778" y="-124216"/>
            <a:ext cx="8721970" cy="993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Escalating Persistent Disruptive Behaviour</a:t>
            </a:r>
          </a:p>
        </p:txBody>
      </p:sp>
      <p:sp>
        <p:nvSpPr>
          <p:cNvPr id="4" name="TextBox 3">
            <a:extLst>
              <a:ext uri="{FF2B5EF4-FFF2-40B4-BE49-F238E27FC236}">
                <a16:creationId xmlns:a16="http://schemas.microsoft.com/office/drawing/2014/main" id="{C16B2226-F0E6-48CB-8E80-7D5B4F864381}"/>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392178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6834AB-2F43-481B-9D87-B68CA418FAD9}"/>
              </a:ext>
            </a:extLst>
          </p:cNvPr>
          <p:cNvSpPr/>
          <p:nvPr/>
        </p:nvSpPr>
        <p:spPr>
          <a:xfrm>
            <a:off x="156368" y="724693"/>
            <a:ext cx="8876715" cy="4247317"/>
          </a:xfrm>
          <a:prstGeom prst="rect">
            <a:avLst/>
          </a:prstGeom>
        </p:spPr>
        <p:txBody>
          <a:bodyPr wrap="square">
            <a:spAutoFit/>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Give time for students to make a better choice</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Provide explicit verbal reminders to students of their position on the pathway before moving to the next stage</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Avoid public reprimands / correction- where possible hold challenging conversations away from other students</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Never punish whole groups </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Distinguish between poor work and poor behaviour </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Criticise the behaviour not the student </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A breach of the rules must lead to the appropriate sanction and should be used by all staff – </a:t>
            </a:r>
            <a:r>
              <a:rPr lang="en-GB" sz="1800" b="1">
                <a:latin typeface="Arial" panose="020B0604020202020204" pitchFamily="34" charset="0"/>
                <a:cs typeface="Arial" panose="020B0604020202020204" pitchFamily="34" charset="0"/>
              </a:rPr>
              <a:t>consistency is vital </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The sanction must be proportionate and appropriate in line with the behaviour pathway</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Always offer a positive intervention to correct the behaviour e.g. restorative justice </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Students must be provided with a fresh start at the next possible opportunity.</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Care with tone and volume of voice</a:t>
            </a:r>
          </a:p>
        </p:txBody>
      </p:sp>
      <p:sp>
        <p:nvSpPr>
          <p:cNvPr id="4" name="Rectangle 3">
            <a:extLst>
              <a:ext uri="{FF2B5EF4-FFF2-40B4-BE49-F238E27FC236}">
                <a16:creationId xmlns:a16="http://schemas.microsoft.com/office/drawing/2014/main" id="{14E79221-594F-46C2-8E15-23239A2C958C}"/>
              </a:ext>
            </a:extLst>
          </p:cNvPr>
          <p:cNvSpPr/>
          <p:nvPr/>
        </p:nvSpPr>
        <p:spPr>
          <a:xfrm>
            <a:off x="156368" y="86472"/>
            <a:ext cx="7359707" cy="553998"/>
          </a:xfrm>
          <a:prstGeom prst="rect">
            <a:avLst/>
          </a:prstGeom>
        </p:spPr>
        <p:txBody>
          <a:bodyPr wrap="none">
            <a:spAutoFit/>
          </a:bodyPr>
          <a:lstStyle/>
          <a:p>
            <a:r>
              <a:rPr lang="en-GB" sz="3000">
                <a:solidFill>
                  <a:srgbClr val="7030A0"/>
                </a:solidFill>
                <a:latin typeface="Arial" panose="020B0604020202020204" pitchFamily="34" charset="0"/>
                <a:cs typeface="Arial" panose="020B0604020202020204" pitchFamily="34" charset="0"/>
              </a:rPr>
              <a:t>Our approach to Behaviour Management: </a:t>
            </a:r>
          </a:p>
        </p:txBody>
      </p:sp>
      <p:sp>
        <p:nvSpPr>
          <p:cNvPr id="5" name="TextBox 4">
            <a:extLst>
              <a:ext uri="{FF2B5EF4-FFF2-40B4-BE49-F238E27FC236}">
                <a16:creationId xmlns:a16="http://schemas.microsoft.com/office/drawing/2014/main" id="{01BA07D6-9C8E-4D5B-883C-3A5898CBBCCC}"/>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24292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F25F04-E668-4C9C-A6C8-A9D0E38CA17F}"/>
              </a:ext>
            </a:extLst>
          </p:cNvPr>
          <p:cNvSpPr txBox="1">
            <a:spLocks/>
          </p:cNvSpPr>
          <p:nvPr/>
        </p:nvSpPr>
        <p:spPr>
          <a:xfrm>
            <a:off x="319057" y="0"/>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Rewards</a:t>
            </a:r>
          </a:p>
        </p:txBody>
      </p:sp>
      <p:sp>
        <p:nvSpPr>
          <p:cNvPr id="5" name="Content Placeholder 2">
            <a:extLst>
              <a:ext uri="{FF2B5EF4-FFF2-40B4-BE49-F238E27FC236}">
                <a16:creationId xmlns:a16="http://schemas.microsoft.com/office/drawing/2014/main" id="{2988448B-228B-4BE1-AFD8-6CEF74E5AFE7}"/>
              </a:ext>
            </a:extLst>
          </p:cNvPr>
          <p:cNvSpPr>
            <a:spLocks noGrp="1"/>
          </p:cNvSpPr>
          <p:nvPr>
            <p:ph idx="1"/>
          </p:nvPr>
        </p:nvSpPr>
        <p:spPr>
          <a:xfrm>
            <a:off x="319057" y="994172"/>
            <a:ext cx="6468605" cy="3530996"/>
          </a:xfrm>
        </p:spPr>
        <p:txBody>
          <a:bodyPr>
            <a:normAutofit lnSpcReduction="10000"/>
          </a:bodyPr>
          <a:lstStyle/>
          <a:p>
            <a:r>
              <a:rPr lang="en-GB">
                <a:latin typeface="Arial" panose="020B0604020202020204" pitchFamily="34" charset="0"/>
                <a:cs typeface="Arial" panose="020B0604020202020204" pitchFamily="34" charset="0"/>
              </a:rPr>
              <a:t>80:20 ratio of rewards to sanctions</a:t>
            </a:r>
          </a:p>
          <a:p>
            <a:r>
              <a:rPr lang="en-GB">
                <a:latin typeface="Arial" panose="020B0604020202020204" pitchFamily="34" charset="0"/>
                <a:cs typeface="Arial" panose="020B0604020202020204" pitchFamily="34" charset="0"/>
              </a:rPr>
              <a:t>Large range of reward categories </a:t>
            </a:r>
          </a:p>
          <a:p>
            <a:r>
              <a:rPr lang="en-GB">
                <a:latin typeface="Arial" panose="020B0604020202020204" pitchFamily="34" charset="0"/>
                <a:cs typeface="Arial" panose="020B0604020202020204" pitchFamily="34" charset="0"/>
              </a:rPr>
              <a:t>Should be used across every lesson</a:t>
            </a:r>
          </a:p>
          <a:p>
            <a:r>
              <a:rPr lang="en-GB">
                <a:latin typeface="Arial" panose="020B0604020202020204" pitchFamily="34" charset="0"/>
                <a:cs typeface="Arial" panose="020B0604020202020204" pitchFamily="34" charset="0"/>
              </a:rPr>
              <a:t>Be explicit with them – do the students know?</a:t>
            </a:r>
          </a:p>
          <a:p>
            <a:r>
              <a:rPr lang="en-GB">
                <a:latin typeface="Arial" panose="020B0604020202020204" pitchFamily="34" charset="0"/>
                <a:cs typeface="Arial" panose="020B0604020202020204" pitchFamily="34" charset="0"/>
              </a:rPr>
              <a:t>Not just points:</a:t>
            </a:r>
          </a:p>
          <a:p>
            <a:pPr lvl="1"/>
            <a:r>
              <a:rPr lang="en-GB">
                <a:latin typeface="Arial" panose="020B0604020202020204" pitchFamily="34" charset="0"/>
                <a:cs typeface="Arial" panose="020B0604020202020204" pitchFamily="34" charset="0"/>
              </a:rPr>
              <a:t>Class Charts Reward Store – Managed by our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students</a:t>
            </a:r>
          </a:p>
          <a:p>
            <a:pPr lvl="1"/>
            <a:r>
              <a:rPr lang="en-GB">
                <a:latin typeface="Arial" panose="020B0604020202020204" pitchFamily="34" charset="0"/>
                <a:cs typeface="Arial" panose="020B0604020202020204" pitchFamily="34" charset="0"/>
              </a:rPr>
              <a:t>Postcards </a:t>
            </a:r>
          </a:p>
          <a:p>
            <a:pPr lvl="1"/>
            <a:r>
              <a:rPr lang="en-GB">
                <a:latin typeface="Arial" panose="020B0604020202020204" pitchFamily="34" charset="0"/>
                <a:cs typeface="Arial" panose="020B0604020202020204" pitchFamily="34" charset="0"/>
              </a:rPr>
              <a:t>Certificates </a:t>
            </a:r>
          </a:p>
          <a:p>
            <a:pPr lvl="1"/>
            <a:r>
              <a:rPr lang="en-GB">
                <a:latin typeface="Arial" panose="020B0604020202020204" pitchFamily="34" charset="0"/>
                <a:cs typeface="Arial" panose="020B0604020202020204" pitchFamily="34" charset="0"/>
              </a:rPr>
              <a:t>Verbal praise – Students </a:t>
            </a:r>
            <a:r>
              <a:rPr lang="en-GB" b="1">
                <a:latin typeface="Arial" panose="020B0604020202020204" pitchFamily="34" charset="0"/>
                <a:cs typeface="Arial" panose="020B0604020202020204" pitchFamily="34" charset="0"/>
              </a:rPr>
              <a:t>LOVE</a:t>
            </a:r>
            <a:r>
              <a:rPr lang="en-GB">
                <a:latin typeface="Arial" panose="020B0604020202020204" pitchFamily="34" charset="0"/>
                <a:cs typeface="Arial" panose="020B0604020202020204" pitchFamily="34" charset="0"/>
              </a:rPr>
              <a:t> praise</a:t>
            </a:r>
          </a:p>
          <a:p>
            <a:pPr lvl="1"/>
            <a:r>
              <a:rPr lang="en-GB">
                <a:latin typeface="Arial" panose="020B0604020202020204" pitchFamily="34" charset="0"/>
                <a:cs typeface="Arial" panose="020B0604020202020204" pitchFamily="34" charset="0"/>
              </a:rPr>
              <a:t>Reward assemblies</a:t>
            </a:r>
          </a:p>
        </p:txBody>
      </p:sp>
      <p:pic>
        <p:nvPicPr>
          <p:cNvPr id="6" name="Picture 5">
            <a:extLst>
              <a:ext uri="{FF2B5EF4-FFF2-40B4-BE49-F238E27FC236}">
                <a16:creationId xmlns:a16="http://schemas.microsoft.com/office/drawing/2014/main" id="{65BA2D6A-BE6F-4539-B9B8-2C250421E91E}"/>
              </a:ext>
            </a:extLst>
          </p:cNvPr>
          <p:cNvPicPr>
            <a:picLocks noChangeAspect="1"/>
          </p:cNvPicPr>
          <p:nvPr/>
        </p:nvPicPr>
        <p:blipFill rotWithShape="1">
          <a:blip r:embed="rId2"/>
          <a:srcRect l="7569" t="28264" r="76286" b="40364"/>
          <a:stretch/>
        </p:blipFill>
        <p:spPr>
          <a:xfrm>
            <a:off x="5979916" y="618332"/>
            <a:ext cx="2759621" cy="1762452"/>
          </a:xfrm>
          <a:prstGeom prst="rect">
            <a:avLst/>
          </a:prstGeom>
        </p:spPr>
      </p:pic>
      <p:pic>
        <p:nvPicPr>
          <p:cNvPr id="7" name="Picture 6">
            <a:extLst>
              <a:ext uri="{FF2B5EF4-FFF2-40B4-BE49-F238E27FC236}">
                <a16:creationId xmlns:a16="http://schemas.microsoft.com/office/drawing/2014/main" id="{51071EB2-1303-43B9-9721-B703EE6774B1}"/>
              </a:ext>
            </a:extLst>
          </p:cNvPr>
          <p:cNvPicPr>
            <a:picLocks noChangeAspect="1"/>
          </p:cNvPicPr>
          <p:nvPr/>
        </p:nvPicPr>
        <p:blipFill rotWithShape="1">
          <a:blip r:embed="rId2"/>
          <a:srcRect l="24732" t="28264" r="59328" b="38931"/>
          <a:stretch/>
        </p:blipFill>
        <p:spPr>
          <a:xfrm>
            <a:off x="6134421" y="2576832"/>
            <a:ext cx="2724578" cy="1842943"/>
          </a:xfrm>
          <a:prstGeom prst="rect">
            <a:avLst/>
          </a:prstGeom>
        </p:spPr>
      </p:pic>
      <p:sp>
        <p:nvSpPr>
          <p:cNvPr id="8" name="TextBox 7">
            <a:extLst>
              <a:ext uri="{FF2B5EF4-FFF2-40B4-BE49-F238E27FC236}">
                <a16:creationId xmlns:a16="http://schemas.microsoft.com/office/drawing/2014/main" id="{C0CB912B-09C7-44C8-A7C8-39C9AAC699F4}"/>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SBO</a:t>
            </a:r>
          </a:p>
        </p:txBody>
      </p:sp>
    </p:spTree>
    <p:extLst>
      <p:ext uri="{BB962C8B-B14F-4D97-AF65-F5344CB8AC3E}">
        <p14:creationId xmlns:p14="http://schemas.microsoft.com/office/powerpoint/2010/main" val="142578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1000"/>
                                        <p:tgtEl>
                                          <p:spTgt spid="5">
                                            <p:txEl>
                                              <p:pRg st="7" end="7"/>
                                            </p:txEl>
                                          </p:spTgt>
                                        </p:tgtEl>
                                      </p:cBhvr>
                                    </p:animEffect>
                                    <p:anim calcmode="lin" valueType="num">
                                      <p:cBhvr>
                                        <p:cTn id="5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1000"/>
                                        <p:tgtEl>
                                          <p:spTgt spid="5">
                                            <p:txEl>
                                              <p:pRg st="8" end="8"/>
                                            </p:txEl>
                                          </p:spTgt>
                                        </p:tgtEl>
                                      </p:cBhvr>
                                    </p:animEffect>
                                    <p:anim calcmode="lin" valueType="num">
                                      <p:cBhvr>
                                        <p:cTn id="5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1000"/>
                                        <p:tgtEl>
                                          <p:spTgt spid="5">
                                            <p:txEl>
                                              <p:pRg st="9" end="9"/>
                                            </p:txEl>
                                          </p:spTgt>
                                        </p:tgtEl>
                                      </p:cBhvr>
                                    </p:animEffect>
                                    <p:anim calcmode="lin" valueType="num">
                                      <p:cBhvr>
                                        <p:cTn id="6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9" end="9"/>
                                            </p:txEl>
                                          </p:spTgt>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par>
                                <p:cTn id="68" presetID="16" presetClass="entr" presetSubtype="21"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4632" y="-113019"/>
            <a:ext cx="7886700" cy="994172"/>
          </a:xfrm>
        </p:spPr>
        <p:txBody>
          <a:bodyPr/>
          <a:lstStyle/>
          <a:p>
            <a:r>
              <a:rPr lang="en-US">
                <a:solidFill>
                  <a:srgbClr val="7030A0"/>
                </a:solidFill>
                <a:latin typeface="Arial" charset="0"/>
                <a:ea typeface="Arial" charset="0"/>
                <a:cs typeface="Arial" charset="0"/>
              </a:rPr>
              <a:t>Stage 1: The Behaviour Pathway</a:t>
            </a:r>
          </a:p>
        </p:txBody>
      </p:sp>
      <p:sp>
        <p:nvSpPr>
          <p:cNvPr id="2" name="Rectangle 1"/>
          <p:cNvSpPr/>
          <p:nvPr/>
        </p:nvSpPr>
        <p:spPr>
          <a:xfrm>
            <a:off x="224632" y="664557"/>
            <a:ext cx="8356862" cy="1107996"/>
          </a:xfrm>
          <a:prstGeom prst="rect">
            <a:avLst/>
          </a:prstGeom>
        </p:spPr>
        <p:txBody>
          <a:bodyPr wrap="square">
            <a:spAutoFit/>
          </a:bodyPr>
          <a:lstStyle/>
          <a:p>
            <a:r>
              <a:rPr lang="en-GB" sz="2200" b="1">
                <a:latin typeface="Arial" charset="0"/>
                <a:ea typeface="Arial" charset="0"/>
                <a:cs typeface="Arial" charset="0"/>
              </a:rPr>
              <a:t>Consistent</a:t>
            </a:r>
            <a:r>
              <a:rPr lang="en-GB" sz="2200">
                <a:latin typeface="Arial" charset="0"/>
                <a:ea typeface="Arial" charset="0"/>
                <a:cs typeface="Arial" charset="0"/>
              </a:rPr>
              <a:t> and </a:t>
            </a:r>
            <a:r>
              <a:rPr lang="en-GB" sz="2200" b="1">
                <a:latin typeface="Arial" charset="0"/>
                <a:ea typeface="Arial" charset="0"/>
                <a:cs typeface="Arial" charset="0"/>
              </a:rPr>
              <a:t>fair</a:t>
            </a:r>
            <a:r>
              <a:rPr lang="en-GB" sz="2200">
                <a:latin typeface="Arial" charset="0"/>
                <a:ea typeface="Arial" charset="0"/>
                <a:cs typeface="Arial" charset="0"/>
              </a:rPr>
              <a:t> application of the behaviour pathway is how we sanction behaviour that does not meet expectations inside and outside of the classroom. </a:t>
            </a:r>
          </a:p>
        </p:txBody>
      </p:sp>
      <p:sp>
        <p:nvSpPr>
          <p:cNvPr id="6" name="Rectangle 5"/>
          <p:cNvSpPr/>
          <p:nvPr/>
        </p:nvSpPr>
        <p:spPr>
          <a:xfrm>
            <a:off x="224632" y="2757134"/>
            <a:ext cx="8356862" cy="1754326"/>
          </a:xfrm>
          <a:prstGeom prst="rect">
            <a:avLst/>
          </a:prstGeom>
        </p:spPr>
        <p:txBody>
          <a:bodyPr wrap="square">
            <a:spAutoFit/>
          </a:bodyPr>
          <a:lstStyle/>
          <a:p>
            <a:r>
              <a:rPr lang="en-GB" sz="1800" b="1">
                <a:latin typeface="Arial" charset="0"/>
                <a:ea typeface="Arial" charset="0"/>
                <a:cs typeface="Arial" charset="0"/>
              </a:rPr>
              <a:t>The Behaviour Pathway includes:</a:t>
            </a:r>
          </a:p>
          <a:p>
            <a:pPr marL="285750" indent="-285750">
              <a:buFont typeface="Arial" panose="020B0604020202020204" pitchFamily="34" charset="0"/>
              <a:buChar char="•"/>
            </a:pPr>
            <a:r>
              <a:rPr lang="en-GB" sz="1800">
                <a:latin typeface="Arial" charset="0"/>
                <a:ea typeface="Arial" charset="0"/>
                <a:cs typeface="Arial" charset="0"/>
              </a:rPr>
              <a:t>Rewarding students who meet or exceed expectations</a:t>
            </a:r>
          </a:p>
          <a:p>
            <a:pPr marL="285750" indent="-285750">
              <a:buFont typeface="Arial" panose="020B0604020202020204" pitchFamily="34" charset="0"/>
              <a:buChar char="•"/>
            </a:pPr>
            <a:r>
              <a:rPr lang="en-GB" sz="1800">
                <a:latin typeface="Arial" charset="0"/>
                <a:ea typeface="Arial" charset="0"/>
                <a:cs typeface="Arial" charset="0"/>
              </a:rPr>
              <a:t>In class escalation through Verbal, Yellow, Amber and Red Remove</a:t>
            </a:r>
          </a:p>
          <a:p>
            <a:pPr marL="285750" indent="-285750">
              <a:buFont typeface="Arial" panose="020B0604020202020204" pitchFamily="34" charset="0"/>
              <a:buChar char="•"/>
            </a:pPr>
            <a:r>
              <a:rPr lang="en-GB" sz="1800">
                <a:latin typeface="Arial" charset="0"/>
                <a:ea typeface="Arial" charset="0"/>
                <a:cs typeface="Arial" charset="0"/>
              </a:rPr>
              <a:t>Centralising all behaviour management through Class Charts</a:t>
            </a:r>
          </a:p>
          <a:p>
            <a:pPr marL="285750" indent="-285750">
              <a:buFont typeface="Arial" panose="020B0604020202020204" pitchFamily="34" charset="0"/>
              <a:buChar char="•"/>
            </a:pPr>
            <a:r>
              <a:rPr lang="en-US" sz="1800">
                <a:latin typeface="Arial" charset="0"/>
                <a:ea typeface="Arial" charset="0"/>
                <a:cs typeface="Arial" charset="0"/>
              </a:rPr>
              <a:t>Scaling of detentions in both length and seriousness</a:t>
            </a:r>
          </a:p>
          <a:p>
            <a:pPr marL="285750" indent="-285750">
              <a:buFont typeface="Arial" panose="020B0604020202020204" pitchFamily="34" charset="0"/>
              <a:buChar char="•"/>
            </a:pPr>
            <a:r>
              <a:rPr lang="en-US" sz="1800">
                <a:latin typeface="Arial" charset="0"/>
                <a:ea typeface="Arial" charset="0"/>
                <a:cs typeface="Arial" charset="0"/>
              </a:rPr>
              <a:t>Detentions will always be followed up and extended if missed</a:t>
            </a:r>
          </a:p>
        </p:txBody>
      </p:sp>
      <p:sp>
        <p:nvSpPr>
          <p:cNvPr id="3" name="TextBox 2"/>
          <p:cNvSpPr txBox="1"/>
          <p:nvPr/>
        </p:nvSpPr>
        <p:spPr>
          <a:xfrm>
            <a:off x="1838848" y="-1728316"/>
            <a:ext cx="184731" cy="30008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BE3EDDB6-9DD3-48DF-B144-04FFF19D1FF5}"/>
              </a:ext>
            </a:extLst>
          </p:cNvPr>
          <p:cNvSpPr/>
          <p:nvPr/>
        </p:nvSpPr>
        <p:spPr>
          <a:xfrm>
            <a:off x="224632" y="1892396"/>
            <a:ext cx="8356862" cy="707886"/>
          </a:xfrm>
          <a:prstGeom prst="rect">
            <a:avLst/>
          </a:prstGeom>
        </p:spPr>
        <p:txBody>
          <a:bodyPr wrap="square">
            <a:spAutoFit/>
          </a:bodyPr>
          <a:lstStyle/>
          <a:p>
            <a:r>
              <a:rPr lang="en-GB" sz="2000" b="1">
                <a:latin typeface="Arial" charset="0"/>
                <a:ea typeface="Arial" charset="0"/>
                <a:cs typeface="Arial" charset="0"/>
              </a:rPr>
              <a:t>Deployed by member of staff in order to </a:t>
            </a:r>
            <a:r>
              <a:rPr lang="en-GB" sz="2000">
                <a:latin typeface="Arial" panose="020B0604020202020204" pitchFamily="34" charset="0"/>
                <a:ea typeface="MS Mincho" panose="02020609040205080304" pitchFamily="49" charset="-128"/>
                <a:cs typeface="Times New Roman" panose="02020603050405020304" pitchFamily="18" charset="0"/>
              </a:rPr>
              <a:t>promote good and courteous behaviour both in classrooms and around the school.</a:t>
            </a:r>
            <a:endParaRPr lang="en-GB" sz="2000">
              <a:latin typeface="Arial" charset="0"/>
              <a:ea typeface="Arial" charset="0"/>
              <a:cs typeface="Arial" charset="0"/>
            </a:endParaRPr>
          </a:p>
        </p:txBody>
      </p:sp>
      <p:sp>
        <p:nvSpPr>
          <p:cNvPr id="8" name="TextBox 7">
            <a:extLst>
              <a:ext uri="{FF2B5EF4-FFF2-40B4-BE49-F238E27FC236}">
                <a16:creationId xmlns:a16="http://schemas.microsoft.com/office/drawing/2014/main" id="{F5D23F1C-335F-4C66-885E-B0F206D69509}"/>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14928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72016" y="739036"/>
            <a:ext cx="1027135" cy="57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601724" y="648519"/>
            <a:ext cx="7886700" cy="3762720"/>
          </a:xfrm>
        </p:spPr>
        <p:txBody>
          <a:bodyPr>
            <a:normAutofit lnSpcReduction="10000"/>
          </a:bodyPr>
          <a:lstStyle/>
          <a:p>
            <a:pPr marL="0" indent="0">
              <a:buNone/>
            </a:pPr>
            <a:endParaRPr lang="en-US" sz="2400" dirty="0">
              <a:latin typeface="Arial" charset="0"/>
              <a:ea typeface="Arial" charset="0"/>
              <a:cs typeface="Arial" charset="0"/>
            </a:endParaRPr>
          </a:p>
          <a:p>
            <a:r>
              <a:rPr lang="en-US" sz="2400" dirty="0">
                <a:latin typeface="Arial" charset="0"/>
                <a:ea typeface="Arial" charset="0"/>
                <a:cs typeface="Arial" charset="0"/>
              </a:rPr>
              <a:t>Purpose of the Parent Forum</a:t>
            </a:r>
          </a:p>
          <a:p>
            <a:r>
              <a:rPr lang="en-US" sz="2400" dirty="0">
                <a:latin typeface="Arial" charset="0"/>
                <a:ea typeface="Arial" charset="0"/>
                <a:cs typeface="Arial" charset="0"/>
              </a:rPr>
              <a:t>New Staff for this year</a:t>
            </a:r>
          </a:p>
          <a:p>
            <a:r>
              <a:rPr lang="en-US" sz="2400" dirty="0">
                <a:latin typeface="Arial" charset="0"/>
                <a:ea typeface="Arial" charset="0"/>
                <a:cs typeface="Arial" charset="0"/>
              </a:rPr>
              <a:t>Updates </a:t>
            </a:r>
          </a:p>
          <a:p>
            <a:r>
              <a:rPr lang="en-US" sz="2400" dirty="0">
                <a:latin typeface="Arial" charset="0"/>
                <a:ea typeface="Arial" charset="0"/>
                <a:cs typeface="Arial" charset="0"/>
              </a:rPr>
              <a:t>COVID-19 Operating Procedures</a:t>
            </a:r>
          </a:p>
          <a:p>
            <a:r>
              <a:rPr lang="en-US" sz="2400" dirty="0">
                <a:latin typeface="Arial" charset="0"/>
                <a:ea typeface="Arial" charset="0"/>
                <a:cs typeface="Arial" charset="0"/>
              </a:rPr>
              <a:t>Everyday Expectations &amp; Behaviour Pathway</a:t>
            </a:r>
          </a:p>
          <a:p>
            <a:r>
              <a:rPr lang="en-US" sz="2400" dirty="0">
                <a:latin typeface="Arial" charset="0"/>
                <a:ea typeface="Arial" charset="0"/>
                <a:cs typeface="Arial" charset="0"/>
              </a:rPr>
              <a:t>Curriculum Intent &amp; Quality of Education</a:t>
            </a:r>
          </a:p>
          <a:p>
            <a:r>
              <a:rPr lang="en-US" sz="2400" dirty="0">
                <a:latin typeface="Arial" charset="0"/>
                <a:ea typeface="Arial" charset="0"/>
                <a:cs typeface="Arial" charset="0"/>
              </a:rPr>
              <a:t>Parent Partnership – How can you contribute?</a:t>
            </a:r>
          </a:p>
          <a:p>
            <a:r>
              <a:rPr lang="en-US" sz="2400" dirty="0">
                <a:latin typeface="Arial" charset="0"/>
                <a:ea typeface="Arial" charset="0"/>
                <a:cs typeface="Arial" charset="0"/>
              </a:rPr>
              <a:t>Questions</a:t>
            </a:r>
          </a:p>
          <a:p>
            <a:endParaRPr lang="en-US" sz="2400" dirty="0">
              <a:latin typeface="Arial" charset="0"/>
              <a:ea typeface="Arial" charset="0"/>
              <a:cs typeface="Arial" charset="0"/>
            </a:endParaRPr>
          </a:p>
          <a:p>
            <a:endParaRPr lang="en-US" sz="2400" dirty="0">
              <a:latin typeface="Arial" charset="0"/>
              <a:ea typeface="Arial" charset="0"/>
              <a:cs typeface="Arial" charset="0"/>
            </a:endParaRPr>
          </a:p>
        </p:txBody>
      </p:sp>
      <p:sp>
        <p:nvSpPr>
          <p:cNvPr id="6" name="Title 1"/>
          <p:cNvSpPr txBox="1">
            <a:spLocks/>
          </p:cNvSpPr>
          <p:nvPr/>
        </p:nvSpPr>
        <p:spPr>
          <a:xfrm>
            <a:off x="689646" y="-113045"/>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dirty="0">
                <a:solidFill>
                  <a:srgbClr val="7030A0"/>
                </a:solidFill>
                <a:latin typeface="Arial" charset="0"/>
                <a:ea typeface="Arial" charset="0"/>
                <a:cs typeface="Arial" charset="0"/>
              </a:rPr>
              <a:t>Agenda</a:t>
            </a:r>
            <a:endParaRPr lang="en-US" sz="3000" dirty="0">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3246846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4632" y="-113019"/>
            <a:ext cx="7886700" cy="994172"/>
          </a:xfrm>
        </p:spPr>
        <p:txBody>
          <a:bodyPr/>
          <a:lstStyle/>
          <a:p>
            <a:r>
              <a:rPr lang="en-US">
                <a:solidFill>
                  <a:srgbClr val="7030A0"/>
                </a:solidFill>
                <a:latin typeface="Arial" charset="0"/>
                <a:ea typeface="Arial" charset="0"/>
                <a:cs typeface="Arial" charset="0"/>
              </a:rPr>
              <a:t>Stage 1: The Behaviour Pathway</a:t>
            </a:r>
          </a:p>
        </p:txBody>
      </p:sp>
      <p:sp>
        <p:nvSpPr>
          <p:cNvPr id="2" name="Rectangle 1"/>
          <p:cNvSpPr/>
          <p:nvPr/>
        </p:nvSpPr>
        <p:spPr>
          <a:xfrm>
            <a:off x="224632" y="664557"/>
            <a:ext cx="8356862" cy="1107996"/>
          </a:xfrm>
          <a:prstGeom prst="rect">
            <a:avLst/>
          </a:prstGeom>
        </p:spPr>
        <p:txBody>
          <a:bodyPr wrap="square">
            <a:spAutoFit/>
          </a:bodyPr>
          <a:lstStyle/>
          <a:p>
            <a:r>
              <a:rPr lang="en-GB" sz="2200" b="1">
                <a:latin typeface="Arial" charset="0"/>
                <a:ea typeface="Arial" charset="0"/>
                <a:cs typeface="Arial" charset="0"/>
              </a:rPr>
              <a:t>Consistent</a:t>
            </a:r>
            <a:r>
              <a:rPr lang="en-GB" sz="2200">
                <a:latin typeface="Arial" charset="0"/>
                <a:ea typeface="Arial" charset="0"/>
                <a:cs typeface="Arial" charset="0"/>
              </a:rPr>
              <a:t> and </a:t>
            </a:r>
            <a:r>
              <a:rPr lang="en-GB" sz="2200" b="1">
                <a:latin typeface="Arial" charset="0"/>
                <a:ea typeface="Arial" charset="0"/>
                <a:cs typeface="Arial" charset="0"/>
              </a:rPr>
              <a:t>fair</a:t>
            </a:r>
            <a:r>
              <a:rPr lang="en-GB" sz="2200">
                <a:latin typeface="Arial" charset="0"/>
                <a:ea typeface="Arial" charset="0"/>
                <a:cs typeface="Arial" charset="0"/>
              </a:rPr>
              <a:t> application of the behaviour pathway is how we sanction behaviour that does not meet expectations inside and outside of the classroom. </a:t>
            </a:r>
          </a:p>
        </p:txBody>
      </p:sp>
      <p:sp>
        <p:nvSpPr>
          <p:cNvPr id="3" name="TextBox 2"/>
          <p:cNvSpPr txBox="1"/>
          <p:nvPr/>
        </p:nvSpPr>
        <p:spPr>
          <a:xfrm>
            <a:off x="1838848" y="-1728316"/>
            <a:ext cx="184731" cy="30008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BE3EDDB6-9DD3-48DF-B144-04FFF19D1FF5}"/>
              </a:ext>
            </a:extLst>
          </p:cNvPr>
          <p:cNvSpPr/>
          <p:nvPr/>
        </p:nvSpPr>
        <p:spPr>
          <a:xfrm>
            <a:off x="224632" y="1892396"/>
            <a:ext cx="8356862" cy="707886"/>
          </a:xfrm>
          <a:prstGeom prst="rect">
            <a:avLst/>
          </a:prstGeom>
        </p:spPr>
        <p:txBody>
          <a:bodyPr wrap="square">
            <a:spAutoFit/>
          </a:bodyPr>
          <a:lstStyle/>
          <a:p>
            <a:r>
              <a:rPr lang="en-GB" sz="2000" b="1">
                <a:latin typeface="Arial" charset="0"/>
                <a:ea typeface="Arial" charset="0"/>
                <a:cs typeface="Arial" charset="0"/>
              </a:rPr>
              <a:t>Deployed by member of staff in order to </a:t>
            </a:r>
            <a:r>
              <a:rPr lang="en-GB" sz="2000">
                <a:latin typeface="Arial" panose="020B0604020202020204" pitchFamily="34" charset="0"/>
                <a:ea typeface="MS Mincho" panose="02020609040205080304" pitchFamily="49" charset="-128"/>
                <a:cs typeface="Times New Roman" panose="02020603050405020304" pitchFamily="18" charset="0"/>
              </a:rPr>
              <a:t>promote good and courteous behaviour both in classrooms and around the school.</a:t>
            </a:r>
            <a:endParaRPr lang="en-GB" sz="2000">
              <a:latin typeface="Arial" charset="0"/>
              <a:ea typeface="Arial" charset="0"/>
              <a:cs typeface="Arial" charset="0"/>
            </a:endParaRPr>
          </a:p>
        </p:txBody>
      </p:sp>
      <p:sp>
        <p:nvSpPr>
          <p:cNvPr id="9" name="Rectangle: Rounded Corners 8">
            <a:extLst>
              <a:ext uri="{FF2B5EF4-FFF2-40B4-BE49-F238E27FC236}">
                <a16:creationId xmlns:a16="http://schemas.microsoft.com/office/drawing/2014/main" id="{0CC979F7-4981-4A85-86DE-175705D233B4}"/>
              </a:ext>
            </a:extLst>
          </p:cNvPr>
          <p:cNvSpPr/>
          <p:nvPr/>
        </p:nvSpPr>
        <p:spPr>
          <a:xfrm>
            <a:off x="631725" y="3490183"/>
            <a:ext cx="1404257" cy="718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GB"/>
          </a:p>
        </p:txBody>
      </p:sp>
      <p:sp>
        <p:nvSpPr>
          <p:cNvPr id="10" name="Rectangle: Rounded Corners 9">
            <a:extLst>
              <a:ext uri="{FF2B5EF4-FFF2-40B4-BE49-F238E27FC236}">
                <a16:creationId xmlns:a16="http://schemas.microsoft.com/office/drawing/2014/main" id="{DD4CF90D-3DEA-4BFC-8A82-6304C308575C}"/>
              </a:ext>
            </a:extLst>
          </p:cNvPr>
          <p:cNvSpPr/>
          <p:nvPr/>
        </p:nvSpPr>
        <p:spPr>
          <a:xfrm>
            <a:off x="3641625" y="3490183"/>
            <a:ext cx="1404257" cy="7184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8321E767-02DB-404C-A8A2-43584D74131B}"/>
              </a:ext>
            </a:extLst>
          </p:cNvPr>
          <p:cNvSpPr/>
          <p:nvPr/>
        </p:nvSpPr>
        <p:spPr>
          <a:xfrm>
            <a:off x="5402390" y="3490183"/>
            <a:ext cx="1404257" cy="7184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4BCDDF8-01AE-4465-853A-64C80AC44290}"/>
              </a:ext>
            </a:extLst>
          </p:cNvPr>
          <p:cNvSpPr/>
          <p:nvPr/>
        </p:nvSpPr>
        <p:spPr>
          <a:xfrm>
            <a:off x="7085595" y="3482019"/>
            <a:ext cx="1404257" cy="71845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CC6BB47-852C-470A-9A21-737A29FD5301}"/>
              </a:ext>
            </a:extLst>
          </p:cNvPr>
          <p:cNvSpPr txBox="1"/>
          <p:nvPr/>
        </p:nvSpPr>
        <p:spPr>
          <a:xfrm>
            <a:off x="2237368" y="3579638"/>
            <a:ext cx="1404257"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Verbal</a:t>
            </a:r>
          </a:p>
        </p:txBody>
      </p:sp>
      <p:sp>
        <p:nvSpPr>
          <p:cNvPr id="14" name="TextBox 13">
            <a:extLst>
              <a:ext uri="{FF2B5EF4-FFF2-40B4-BE49-F238E27FC236}">
                <a16:creationId xmlns:a16="http://schemas.microsoft.com/office/drawing/2014/main" id="{6BA20994-C6B5-4630-8DD7-E8615DEC9610}"/>
              </a:ext>
            </a:extLst>
          </p:cNvPr>
          <p:cNvSpPr txBox="1"/>
          <p:nvPr/>
        </p:nvSpPr>
        <p:spPr>
          <a:xfrm>
            <a:off x="3184425" y="2729874"/>
            <a:ext cx="685800" cy="369332"/>
          </a:xfrm>
          <a:prstGeom prst="rect">
            <a:avLst/>
          </a:prstGeom>
          <a:noFill/>
        </p:spPr>
        <p:txBody>
          <a:bodyPr wrap="square" rtlCol="0">
            <a:spAutoFit/>
          </a:bodyPr>
          <a:lstStyle/>
          <a:p>
            <a:r>
              <a:rPr lang="en-GB" sz="1800" dirty="0"/>
              <a:t>TIME</a:t>
            </a:r>
          </a:p>
        </p:txBody>
      </p:sp>
      <p:sp>
        <p:nvSpPr>
          <p:cNvPr id="15" name="Down Arrow 7">
            <a:extLst>
              <a:ext uri="{FF2B5EF4-FFF2-40B4-BE49-F238E27FC236}">
                <a16:creationId xmlns:a16="http://schemas.microsoft.com/office/drawing/2014/main" id="{7039A798-7438-4F6D-9CEA-6F13E74F8D8E}"/>
              </a:ext>
            </a:extLst>
          </p:cNvPr>
          <p:cNvSpPr/>
          <p:nvPr/>
        </p:nvSpPr>
        <p:spPr>
          <a:xfrm>
            <a:off x="3413025" y="3143934"/>
            <a:ext cx="228600" cy="34624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16" name="TextBox 15">
            <a:extLst>
              <a:ext uri="{FF2B5EF4-FFF2-40B4-BE49-F238E27FC236}">
                <a16:creationId xmlns:a16="http://schemas.microsoft.com/office/drawing/2014/main" id="{3573AA8C-2AF3-4092-BBFD-875205B41DBC}"/>
              </a:ext>
            </a:extLst>
          </p:cNvPr>
          <p:cNvSpPr txBox="1"/>
          <p:nvPr/>
        </p:nvSpPr>
        <p:spPr>
          <a:xfrm>
            <a:off x="4881236" y="2726082"/>
            <a:ext cx="685800" cy="369332"/>
          </a:xfrm>
          <a:prstGeom prst="rect">
            <a:avLst/>
          </a:prstGeom>
          <a:noFill/>
        </p:spPr>
        <p:txBody>
          <a:bodyPr wrap="square" rtlCol="0">
            <a:spAutoFit/>
          </a:bodyPr>
          <a:lstStyle/>
          <a:p>
            <a:r>
              <a:rPr lang="en-GB" sz="1800" dirty="0"/>
              <a:t>TIME</a:t>
            </a:r>
          </a:p>
        </p:txBody>
      </p:sp>
      <p:sp>
        <p:nvSpPr>
          <p:cNvPr id="17" name="Down Arrow 7">
            <a:extLst>
              <a:ext uri="{FF2B5EF4-FFF2-40B4-BE49-F238E27FC236}">
                <a16:creationId xmlns:a16="http://schemas.microsoft.com/office/drawing/2014/main" id="{77B311DC-2DE0-48F6-A1AD-E84B51D8DC23}"/>
              </a:ext>
            </a:extLst>
          </p:cNvPr>
          <p:cNvSpPr/>
          <p:nvPr/>
        </p:nvSpPr>
        <p:spPr>
          <a:xfrm>
            <a:off x="5109836" y="3140142"/>
            <a:ext cx="228600" cy="34624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18" name="TextBox 17">
            <a:extLst>
              <a:ext uri="{FF2B5EF4-FFF2-40B4-BE49-F238E27FC236}">
                <a16:creationId xmlns:a16="http://schemas.microsoft.com/office/drawing/2014/main" id="{D56ECCF8-5B2D-45F8-8CAC-3042399F9C98}"/>
              </a:ext>
            </a:extLst>
          </p:cNvPr>
          <p:cNvSpPr txBox="1"/>
          <p:nvPr/>
        </p:nvSpPr>
        <p:spPr>
          <a:xfrm>
            <a:off x="6603221" y="2729874"/>
            <a:ext cx="685800" cy="369332"/>
          </a:xfrm>
          <a:prstGeom prst="rect">
            <a:avLst/>
          </a:prstGeom>
          <a:noFill/>
        </p:spPr>
        <p:txBody>
          <a:bodyPr wrap="square" rtlCol="0">
            <a:spAutoFit/>
          </a:bodyPr>
          <a:lstStyle/>
          <a:p>
            <a:r>
              <a:rPr lang="en-GB" sz="1800" dirty="0"/>
              <a:t>TIME</a:t>
            </a:r>
          </a:p>
        </p:txBody>
      </p:sp>
      <p:sp>
        <p:nvSpPr>
          <p:cNvPr id="19" name="Down Arrow 7">
            <a:extLst>
              <a:ext uri="{FF2B5EF4-FFF2-40B4-BE49-F238E27FC236}">
                <a16:creationId xmlns:a16="http://schemas.microsoft.com/office/drawing/2014/main" id="{27B905DC-4572-49BC-AD6C-E6420AA03AFA}"/>
              </a:ext>
            </a:extLst>
          </p:cNvPr>
          <p:cNvSpPr/>
          <p:nvPr/>
        </p:nvSpPr>
        <p:spPr>
          <a:xfrm>
            <a:off x="6831821" y="3143934"/>
            <a:ext cx="228600" cy="34624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cxnSp>
        <p:nvCxnSpPr>
          <p:cNvPr id="20" name="Straight Connector 19">
            <a:extLst>
              <a:ext uri="{FF2B5EF4-FFF2-40B4-BE49-F238E27FC236}">
                <a16:creationId xmlns:a16="http://schemas.microsoft.com/office/drawing/2014/main" id="{096A1DF7-BE2F-472A-BB83-EB22067B6341}"/>
              </a:ext>
            </a:extLst>
          </p:cNvPr>
          <p:cNvCxnSpPr/>
          <p:nvPr/>
        </p:nvCxnSpPr>
        <p:spPr>
          <a:xfrm>
            <a:off x="2171700" y="3314700"/>
            <a:ext cx="0" cy="1094014"/>
          </a:xfrm>
          <a:prstGeom prst="line">
            <a:avLst/>
          </a:prstGeom>
          <a:ln w="28575">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06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animBg="1"/>
      <p:bldP spid="16" grpId="0"/>
      <p:bldP spid="17" grpId="0" animBg="1"/>
      <p:bldP spid="18"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70" y="-104603"/>
            <a:ext cx="7886700" cy="994172"/>
          </a:xfrm>
        </p:spPr>
        <p:txBody>
          <a:bodyPr/>
          <a:lstStyle/>
          <a:p>
            <a:r>
              <a:rPr lang="en-GB" dirty="0">
                <a:solidFill>
                  <a:srgbClr val="7030A0"/>
                </a:solidFill>
                <a:latin typeface="Arial" panose="020B0604020202020204" pitchFamily="34" charset="0"/>
                <a:cs typeface="Arial" panose="020B0604020202020204" pitchFamily="34" charset="0"/>
              </a:rPr>
              <a:t>Moving beyond Yellow Warning</a:t>
            </a:r>
          </a:p>
        </p:txBody>
      </p:sp>
      <p:sp>
        <p:nvSpPr>
          <p:cNvPr id="3" name="Content Placeholder 2"/>
          <p:cNvSpPr>
            <a:spLocks noGrp="1"/>
          </p:cNvSpPr>
          <p:nvPr>
            <p:ph idx="1"/>
          </p:nvPr>
        </p:nvSpPr>
        <p:spPr>
          <a:xfrm>
            <a:off x="684921" y="1052128"/>
            <a:ext cx="7886700" cy="3774282"/>
          </a:xfrm>
        </p:spPr>
        <p:txBody>
          <a:bodyPr>
            <a:normAutofit lnSpcReduction="10000"/>
          </a:bodyPr>
          <a:lstStyle/>
          <a:p>
            <a:pPr marL="0" indent="0" algn="ctr">
              <a:buNone/>
            </a:pPr>
            <a:r>
              <a:rPr lang="en-GB">
                <a:latin typeface="Arial" panose="020B0604020202020204" pitchFamily="34" charset="0"/>
                <a:cs typeface="Arial" panose="020B0604020202020204" pitchFamily="34" charset="0"/>
              </a:rPr>
              <a:t>Informal &amp; formal verbal </a:t>
            </a:r>
            <a:r>
              <a:rPr lang="en-GB" b="1">
                <a:latin typeface="Arial" panose="020B0604020202020204" pitchFamily="34" charset="0"/>
                <a:cs typeface="Arial" panose="020B0604020202020204" pitchFamily="34" charset="0"/>
              </a:rPr>
              <a:t>warnings – </a:t>
            </a:r>
            <a:r>
              <a:rPr lang="en-GB">
                <a:latin typeface="Arial" panose="020B0604020202020204" pitchFamily="34" charset="0"/>
                <a:cs typeface="Arial" panose="020B0604020202020204" pitchFamily="34" charset="0"/>
              </a:rPr>
              <a:t>Reminder of expectations</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a:p>
            <a:pPr marL="0" indent="0" algn="ctr">
              <a:buNone/>
            </a:pPr>
            <a:r>
              <a:rPr lang="en-GB" b="1">
                <a:latin typeface="Arial" panose="020B0604020202020204" pitchFamily="34" charset="0"/>
                <a:cs typeface="Arial" panose="020B0604020202020204" pitchFamily="34" charset="0"/>
              </a:rPr>
              <a:t>Yellow warning </a:t>
            </a:r>
            <a:r>
              <a:rPr lang="en-GB">
                <a:latin typeface="Arial" panose="020B0604020202020204" pitchFamily="34" charset="0"/>
                <a:cs typeface="Arial" panose="020B0604020202020204" pitchFamily="34" charset="0"/>
              </a:rPr>
              <a:t>– Failure to meet expectations </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a:p>
            <a:pPr marL="0" indent="0" algn="ctr">
              <a:buNone/>
            </a:pPr>
            <a:r>
              <a:rPr lang="en-GB" b="1">
                <a:latin typeface="Arial" panose="020B0604020202020204" pitchFamily="34" charset="0"/>
                <a:cs typeface="Arial" panose="020B0604020202020204" pitchFamily="34" charset="0"/>
              </a:rPr>
              <a:t>Amber warning </a:t>
            </a: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Repeated failure OR </a:t>
            </a:r>
            <a:r>
              <a:rPr lang="en-GB">
                <a:latin typeface="Arial" panose="020B0604020202020204" pitchFamily="34" charset="0"/>
                <a:cs typeface="Arial" panose="020B0604020202020204" pitchFamily="34" charset="0"/>
              </a:rPr>
              <a:t>a serious isolated incident. Teacher </a:t>
            </a:r>
            <a:r>
              <a:rPr lang="en-GB" b="1">
                <a:latin typeface="Arial" panose="020B0604020202020204" pitchFamily="34" charset="0"/>
                <a:cs typeface="Arial" panose="020B0604020202020204" pitchFamily="34" charset="0"/>
              </a:rPr>
              <a:t>may</a:t>
            </a:r>
            <a:r>
              <a:rPr lang="en-GB">
                <a:latin typeface="Arial" panose="020B0604020202020204" pitchFamily="34" charset="0"/>
                <a:cs typeface="Arial" panose="020B0604020202020204" pitchFamily="34" charset="0"/>
              </a:rPr>
              <a:t> choose to call on call to remove student. </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a:p>
            <a:pPr marL="0" indent="0" algn="ctr">
              <a:buNone/>
            </a:pPr>
            <a:r>
              <a:rPr lang="en-GB" b="1">
                <a:latin typeface="Arial" panose="020B0604020202020204" pitchFamily="34" charset="0"/>
                <a:cs typeface="Arial" panose="020B0604020202020204" pitchFamily="34" charset="0"/>
              </a:rPr>
              <a:t>Red Remove </a:t>
            </a: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Persistent failure </a:t>
            </a:r>
            <a:r>
              <a:rPr lang="en-GB">
                <a:latin typeface="Arial" panose="020B0604020202020204" pitchFamily="34" charset="0"/>
                <a:cs typeface="Arial" panose="020B0604020202020204" pitchFamily="34" charset="0"/>
              </a:rPr>
              <a:t>to meet expectations. On call staff categorises incident as a red.</a:t>
            </a:r>
          </a:p>
        </p:txBody>
      </p:sp>
      <p:sp>
        <p:nvSpPr>
          <p:cNvPr id="4" name="TextBox 3"/>
          <p:cNvSpPr txBox="1"/>
          <p:nvPr/>
        </p:nvSpPr>
        <p:spPr>
          <a:xfrm>
            <a:off x="3465095" y="1481567"/>
            <a:ext cx="685800" cy="369332"/>
          </a:xfrm>
          <a:prstGeom prst="rect">
            <a:avLst/>
          </a:prstGeom>
          <a:noFill/>
        </p:spPr>
        <p:txBody>
          <a:bodyPr wrap="square" rtlCol="0">
            <a:spAutoFit/>
          </a:bodyPr>
          <a:lstStyle/>
          <a:p>
            <a:r>
              <a:rPr lang="en-GB" sz="1800">
                <a:solidFill>
                  <a:srgbClr val="7030A0"/>
                </a:solidFill>
              </a:rPr>
              <a:t>TIME</a:t>
            </a:r>
          </a:p>
        </p:txBody>
      </p:sp>
      <p:sp>
        <p:nvSpPr>
          <p:cNvPr id="8" name="Down Arrow 7"/>
          <p:cNvSpPr/>
          <p:nvPr/>
        </p:nvSpPr>
        <p:spPr>
          <a:xfrm>
            <a:off x="4150895" y="1481567"/>
            <a:ext cx="228600" cy="34624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7030A0"/>
              </a:solidFill>
            </a:endParaRPr>
          </a:p>
        </p:txBody>
      </p:sp>
      <p:sp>
        <p:nvSpPr>
          <p:cNvPr id="13" name="TextBox 12">
            <a:extLst>
              <a:ext uri="{FF2B5EF4-FFF2-40B4-BE49-F238E27FC236}">
                <a16:creationId xmlns:a16="http://schemas.microsoft.com/office/drawing/2014/main" id="{3752A1D8-D91D-47DB-B366-BBF30833B9CA}"/>
              </a:ext>
            </a:extLst>
          </p:cNvPr>
          <p:cNvSpPr txBox="1"/>
          <p:nvPr/>
        </p:nvSpPr>
        <p:spPr>
          <a:xfrm>
            <a:off x="3465095" y="2373647"/>
            <a:ext cx="685800" cy="369332"/>
          </a:xfrm>
          <a:prstGeom prst="rect">
            <a:avLst/>
          </a:prstGeom>
          <a:noFill/>
        </p:spPr>
        <p:txBody>
          <a:bodyPr wrap="square" rtlCol="0">
            <a:spAutoFit/>
          </a:bodyPr>
          <a:lstStyle/>
          <a:p>
            <a:r>
              <a:rPr lang="en-GB" sz="1800">
                <a:solidFill>
                  <a:srgbClr val="7030A0"/>
                </a:solidFill>
              </a:rPr>
              <a:t>TIME</a:t>
            </a:r>
          </a:p>
        </p:txBody>
      </p:sp>
      <p:sp>
        <p:nvSpPr>
          <p:cNvPr id="14" name="Down Arrow 7">
            <a:extLst>
              <a:ext uri="{FF2B5EF4-FFF2-40B4-BE49-F238E27FC236}">
                <a16:creationId xmlns:a16="http://schemas.microsoft.com/office/drawing/2014/main" id="{442721A6-A9C6-4F41-A099-BA017B52164C}"/>
              </a:ext>
            </a:extLst>
          </p:cNvPr>
          <p:cNvSpPr/>
          <p:nvPr/>
        </p:nvSpPr>
        <p:spPr>
          <a:xfrm>
            <a:off x="4150895" y="2373647"/>
            <a:ext cx="228600" cy="34624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7030A0"/>
              </a:solidFill>
            </a:endParaRPr>
          </a:p>
        </p:txBody>
      </p:sp>
      <p:sp>
        <p:nvSpPr>
          <p:cNvPr id="15" name="TextBox 14">
            <a:extLst>
              <a:ext uri="{FF2B5EF4-FFF2-40B4-BE49-F238E27FC236}">
                <a16:creationId xmlns:a16="http://schemas.microsoft.com/office/drawing/2014/main" id="{662B48B2-DA18-4775-AF81-D07440A94FF5}"/>
              </a:ext>
            </a:extLst>
          </p:cNvPr>
          <p:cNvSpPr txBox="1"/>
          <p:nvPr/>
        </p:nvSpPr>
        <p:spPr>
          <a:xfrm>
            <a:off x="3465095" y="3498446"/>
            <a:ext cx="685800" cy="369332"/>
          </a:xfrm>
          <a:prstGeom prst="rect">
            <a:avLst/>
          </a:prstGeom>
          <a:noFill/>
        </p:spPr>
        <p:txBody>
          <a:bodyPr wrap="square" rtlCol="0">
            <a:spAutoFit/>
          </a:bodyPr>
          <a:lstStyle/>
          <a:p>
            <a:r>
              <a:rPr lang="en-GB" sz="1800">
                <a:solidFill>
                  <a:srgbClr val="7030A0"/>
                </a:solidFill>
              </a:rPr>
              <a:t>TIME</a:t>
            </a:r>
          </a:p>
        </p:txBody>
      </p:sp>
      <p:sp>
        <p:nvSpPr>
          <p:cNvPr id="16" name="Down Arrow 7">
            <a:extLst>
              <a:ext uri="{FF2B5EF4-FFF2-40B4-BE49-F238E27FC236}">
                <a16:creationId xmlns:a16="http://schemas.microsoft.com/office/drawing/2014/main" id="{6ABAB24E-419B-48FA-BAB7-95F903277569}"/>
              </a:ext>
            </a:extLst>
          </p:cNvPr>
          <p:cNvSpPr/>
          <p:nvPr/>
        </p:nvSpPr>
        <p:spPr>
          <a:xfrm>
            <a:off x="4150895" y="3498446"/>
            <a:ext cx="228600" cy="34624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7030A0"/>
              </a:solidFill>
            </a:endParaRPr>
          </a:p>
        </p:txBody>
      </p:sp>
      <p:sp>
        <p:nvSpPr>
          <p:cNvPr id="17" name="TextBox 16">
            <a:extLst>
              <a:ext uri="{FF2B5EF4-FFF2-40B4-BE49-F238E27FC236}">
                <a16:creationId xmlns:a16="http://schemas.microsoft.com/office/drawing/2014/main" id="{9390FD81-9F1F-4D0C-A282-79B98FFEAC52}"/>
              </a:ext>
            </a:extLst>
          </p:cNvPr>
          <p:cNvSpPr txBox="1"/>
          <p:nvPr/>
        </p:nvSpPr>
        <p:spPr>
          <a:xfrm>
            <a:off x="4515730" y="1412317"/>
            <a:ext cx="4055891" cy="507831"/>
          </a:xfrm>
          <a:prstGeom prst="rect">
            <a:avLst/>
          </a:prstGeom>
          <a:noFill/>
        </p:spPr>
        <p:txBody>
          <a:bodyPr wrap="square" rtlCol="0">
            <a:spAutoFit/>
          </a:bodyPr>
          <a:lstStyle/>
          <a:p>
            <a:pPr algn="ctr"/>
            <a:r>
              <a:rPr lang="en-GB">
                <a:solidFill>
                  <a:srgbClr val="7030A0"/>
                </a:solidFill>
                <a:latin typeface="Arial" panose="020B0604020202020204" pitchFamily="34" charset="0"/>
                <a:cs typeface="Arial" panose="020B0604020202020204" pitchFamily="34" charset="0"/>
              </a:rPr>
              <a:t>The student </a:t>
            </a:r>
            <a:r>
              <a:rPr lang="en-GB" b="1" u="sng">
                <a:solidFill>
                  <a:srgbClr val="7030A0"/>
                </a:solidFill>
                <a:latin typeface="Arial" panose="020B0604020202020204" pitchFamily="34" charset="0"/>
                <a:cs typeface="Arial" panose="020B0604020202020204" pitchFamily="34" charset="0"/>
              </a:rPr>
              <a:t>MUST</a:t>
            </a:r>
            <a:r>
              <a:rPr lang="en-GB">
                <a:solidFill>
                  <a:srgbClr val="7030A0"/>
                </a:solidFill>
                <a:latin typeface="Arial" panose="020B0604020202020204" pitchFamily="34" charset="0"/>
                <a:cs typeface="Arial" panose="020B0604020202020204" pitchFamily="34" charset="0"/>
              </a:rPr>
              <a:t> be given an opportunity to change their behaviour</a:t>
            </a:r>
          </a:p>
        </p:txBody>
      </p:sp>
      <p:sp>
        <p:nvSpPr>
          <p:cNvPr id="18" name="TextBox 17">
            <a:extLst>
              <a:ext uri="{FF2B5EF4-FFF2-40B4-BE49-F238E27FC236}">
                <a16:creationId xmlns:a16="http://schemas.microsoft.com/office/drawing/2014/main" id="{2F5CDE8E-5A80-46C8-9DF7-6D9F11F4E0A2}"/>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19270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 calcmode="lin" valueType="num">
                                      <p:cBhvr additive="base">
                                        <p:cTn id="5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3" grpId="0"/>
      <p:bldP spid="14" grpId="0" animBg="1"/>
      <p:bldP spid="15" grpId="0"/>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222" y="-95000"/>
            <a:ext cx="7886700" cy="994172"/>
          </a:xfrm>
        </p:spPr>
        <p:txBody>
          <a:bodyPr>
            <a:normAutofit/>
          </a:bodyPr>
          <a:lstStyle/>
          <a:p>
            <a:r>
              <a:rPr lang="en-US">
                <a:solidFill>
                  <a:srgbClr val="7030A0"/>
                </a:solidFill>
                <a:latin typeface="Arial" charset="0"/>
                <a:ea typeface="Arial" charset="0"/>
                <a:cs typeface="Arial" charset="0"/>
              </a:rPr>
              <a:t>Verbal Warning</a:t>
            </a:r>
          </a:p>
        </p:txBody>
      </p:sp>
      <p:graphicFrame>
        <p:nvGraphicFramePr>
          <p:cNvPr id="2" name="Table 1"/>
          <p:cNvGraphicFramePr>
            <a:graphicFrameLocks noGrp="1"/>
          </p:cNvGraphicFramePr>
          <p:nvPr>
            <p:extLst/>
          </p:nvPr>
        </p:nvGraphicFramePr>
        <p:xfrm>
          <a:off x="316157" y="697584"/>
          <a:ext cx="8592172" cy="2886710"/>
        </p:xfrm>
        <a:graphic>
          <a:graphicData uri="http://schemas.openxmlformats.org/drawingml/2006/table">
            <a:tbl>
              <a:tblPr firstRow="1" firstCol="1" bandRow="1">
                <a:tableStyleId>{5940675A-B579-460E-94D1-54222C63F5DA}</a:tableStyleId>
              </a:tblPr>
              <a:tblGrid>
                <a:gridCol w="4296086">
                  <a:extLst>
                    <a:ext uri="{9D8B030D-6E8A-4147-A177-3AD203B41FA5}">
                      <a16:colId xmlns:a16="http://schemas.microsoft.com/office/drawing/2014/main" val="20000"/>
                    </a:ext>
                  </a:extLst>
                </a:gridCol>
                <a:gridCol w="4296086">
                  <a:extLst>
                    <a:ext uri="{9D8B030D-6E8A-4147-A177-3AD203B41FA5}">
                      <a16:colId xmlns:a16="http://schemas.microsoft.com/office/drawing/2014/main" val="20001"/>
                    </a:ext>
                  </a:extLst>
                </a:gridCol>
              </a:tblGrid>
              <a:tr h="0">
                <a:tc gridSpan="2">
                  <a:txBody>
                    <a:bodyPr/>
                    <a:lstStyle/>
                    <a:p>
                      <a:pPr marL="0" marR="0"/>
                      <a:r>
                        <a:rPr lang="en-GB" sz="1400" b="1">
                          <a:effectLst/>
                          <a:latin typeface="Arial" charset="0"/>
                          <a:ea typeface="Arial" charset="0"/>
                          <a:cs typeface="Arial" charset="0"/>
                        </a:rPr>
                        <a:t>Verbal Warning </a:t>
                      </a:r>
                      <a:r>
                        <a:rPr lang="mr-IN" sz="1400" b="1">
                          <a:effectLst/>
                          <a:latin typeface="Arial" charset="0"/>
                          <a:ea typeface="Arial" charset="0"/>
                          <a:cs typeface="Arial" charset="0"/>
                        </a:rPr>
                        <a:t>–</a:t>
                      </a:r>
                      <a:r>
                        <a:rPr lang="en-GB" sz="1400" b="1">
                          <a:effectLst/>
                          <a:latin typeface="Arial" charset="0"/>
                          <a:ea typeface="Arial" charset="0"/>
                          <a:cs typeface="Arial" charset="0"/>
                        </a:rPr>
                        <a:t> Reminder about</a:t>
                      </a:r>
                      <a:r>
                        <a:rPr lang="en-GB" sz="1400" b="1" baseline="0">
                          <a:effectLst/>
                          <a:latin typeface="Arial" charset="0"/>
                          <a:ea typeface="Arial" charset="0"/>
                          <a:cs typeface="Arial" charset="0"/>
                        </a:rPr>
                        <a:t> Expectations</a:t>
                      </a:r>
                      <a:endParaRPr lang="en-GB" sz="1400" b="1">
                        <a:effectLst/>
                        <a:latin typeface="Arial" charset="0"/>
                        <a:ea typeface="Arial" charset="0"/>
                        <a:cs typeface="Arial"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0">
                <a:tc>
                  <a:txBody>
                    <a:bodyPr/>
                    <a:lstStyle/>
                    <a:p>
                      <a:pPr marL="0" marR="0"/>
                      <a:r>
                        <a:rPr lang="en-GB" sz="1400" b="1">
                          <a:effectLst/>
                          <a:latin typeface="Arial" charset="0"/>
                          <a:ea typeface="Arial" charset="0"/>
                          <a:cs typeface="Arial" charset="0"/>
                        </a:rPr>
                        <a:t>Action</a:t>
                      </a:r>
                    </a:p>
                  </a:txBody>
                  <a:tcPr marL="68580" marR="68580" marT="0" marB="0"/>
                </a:tc>
                <a:tc>
                  <a:txBody>
                    <a:bodyPr/>
                    <a:lstStyle/>
                    <a:p>
                      <a:pPr marL="0" marR="0"/>
                      <a:r>
                        <a:rPr lang="en-GB" sz="1400" b="1">
                          <a:effectLst/>
                          <a:latin typeface="Arial" charset="0"/>
                          <a:ea typeface="Arial" charset="0"/>
                          <a:cs typeface="Arial" charset="0"/>
                        </a:rPr>
                        <a:t>Consequences</a:t>
                      </a:r>
                    </a:p>
                  </a:txBody>
                  <a:tcPr marL="68580" marR="68580" marT="0" marB="0"/>
                </a:tc>
                <a:extLst>
                  <a:ext uri="{0D108BD9-81ED-4DB2-BD59-A6C34878D82A}">
                    <a16:rowId xmlns:a16="http://schemas.microsoft.com/office/drawing/2014/main" val="10001"/>
                  </a:ext>
                </a:extLst>
              </a:tr>
              <a:tr h="373380">
                <a:tc>
                  <a:txBody>
                    <a:bodyPr/>
                    <a:lstStyle/>
                    <a:p>
                      <a:pPr algn="l">
                        <a:spcAft>
                          <a:spcPts val="0"/>
                        </a:spcAft>
                      </a:pPr>
                      <a:r>
                        <a:rPr lang="en-GB" sz="1100">
                          <a:effectLst/>
                          <a:latin typeface="Arial" panose="020B0604020202020204" pitchFamily="34" charset="0"/>
                          <a:ea typeface="MS Mincho" panose="02020609040205080304" pitchFamily="49" charset="-128"/>
                          <a:cs typeface="Times New Roman" panose="02020603050405020304" pitchFamily="18" charset="0"/>
                        </a:rPr>
                        <a:t>Verbal warnings are issued for something that occurs </a:t>
                      </a:r>
                      <a:r>
                        <a:rPr lang="en-GB" sz="1100" b="1">
                          <a:effectLst/>
                          <a:latin typeface="Arial" panose="020B0604020202020204" pitchFamily="34" charset="0"/>
                          <a:ea typeface="MS Mincho" panose="02020609040205080304" pitchFamily="49" charset="-128"/>
                          <a:cs typeface="Times New Roman" panose="02020603050405020304" pitchFamily="18" charset="0"/>
                        </a:rPr>
                        <a:t>once in a lesson. </a:t>
                      </a:r>
                      <a:r>
                        <a:rPr lang="en-GB" sz="1100">
                          <a:effectLst/>
                          <a:latin typeface="Arial" panose="020B0604020202020204" pitchFamily="34" charset="0"/>
                          <a:ea typeface="MS Mincho" panose="02020609040205080304" pitchFamily="49" charset="-128"/>
                          <a:cs typeface="Times New Roman" panose="02020603050405020304" pitchFamily="18" charset="0"/>
                        </a:rPr>
                        <a:t>Students are provided with opportunities to change their behaviour before progressing through the behaviour pathway.</a:t>
                      </a:r>
                    </a:p>
                    <a:p>
                      <a:pPr algn="l">
                        <a:spcAft>
                          <a:spcPts val="0"/>
                        </a:spcAft>
                      </a:pPr>
                      <a:r>
                        <a:rPr lang="en-GB" sz="1100" b="1">
                          <a:effectLst/>
                          <a:latin typeface="Arial" panose="020B0604020202020204" pitchFamily="34" charset="0"/>
                          <a:ea typeface="MS Mincho" panose="02020609040205080304" pitchFamily="49" charset="-128"/>
                          <a:cs typeface="Times New Roman" panose="02020603050405020304" pitchFamily="18" charset="0"/>
                        </a:rPr>
                        <a:t> </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solidFill>
                            <a:srgbClr val="FF0000"/>
                          </a:solidFill>
                          <a:effectLst/>
                          <a:latin typeface="Arial" panose="020B0604020202020204" pitchFamily="34" charset="0"/>
                          <a:ea typeface="MS Mincho" panose="02020609040205080304" pitchFamily="49" charset="-128"/>
                          <a:cs typeface="Arial" panose="020B0604020202020204" pitchFamily="34" charset="0"/>
                        </a:rPr>
                        <a:t>Failing to follow social distancing guidance</a:t>
                      </a: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Turning around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Out of chair without permission</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Work avoidance / off task</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Not listening to others (Staff or students)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Talking at the same time as someone else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Not settling quickly </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Not having correct equipment</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Incorrect Uniform</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algn="l">
                        <a:spcAft>
                          <a:spcPts val="0"/>
                        </a:spcAft>
                      </a:pPr>
                      <a:r>
                        <a:rPr lang="en-GB" sz="900">
                          <a:effectLst/>
                          <a:latin typeface="Arial" panose="020B0604020202020204" pitchFamily="34" charset="0"/>
                          <a:ea typeface="MS Mincho" panose="02020609040205080304" pitchFamily="49" charset="-128"/>
                          <a:cs typeface="Arial" panose="020B0604020202020204" pitchFamily="34" charset="0"/>
                        </a:rPr>
                        <a:t> </a:t>
                      </a:r>
                      <a:endParaRPr lang="en-GB" sz="9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71755" marB="71755"/>
                </a:tc>
                <a:tc>
                  <a:txBody>
                    <a:bodyPr/>
                    <a:lstStyle/>
                    <a:p>
                      <a:pPr marL="342900" marR="0" lvl="0" indent="-342900">
                        <a:buFont typeface="Arial" charset="0"/>
                        <a:buChar char="•"/>
                        <a:tabLst>
                          <a:tab pos="228600" algn="l"/>
                        </a:tabLst>
                      </a:pPr>
                      <a:r>
                        <a:rPr lang="en-GB" sz="1100">
                          <a:effectLst/>
                          <a:latin typeface="Arial" charset="0"/>
                          <a:ea typeface="Arial" charset="0"/>
                          <a:cs typeface="Arial" charset="0"/>
                        </a:rPr>
                        <a:t>Reminder about classroom expectations.</a:t>
                      </a:r>
                    </a:p>
                    <a:p>
                      <a:pPr marL="342900" marR="0" lvl="0" indent="-342900">
                        <a:buFont typeface="Arial" charset="0"/>
                        <a:buChar char="•"/>
                        <a:tabLst>
                          <a:tab pos="228600" algn="l"/>
                        </a:tabLst>
                      </a:pPr>
                      <a:r>
                        <a:rPr lang="en-GB" sz="1100">
                          <a:effectLst/>
                          <a:latin typeface="Arial" charset="0"/>
                          <a:ea typeface="Arial" charset="0"/>
                          <a:cs typeface="Arial" charset="0"/>
                        </a:rPr>
                        <a:t>Student may be asked to move seat</a:t>
                      </a:r>
                    </a:p>
                    <a:p>
                      <a:pPr marL="342900" marR="0" lvl="0" indent="-342900">
                        <a:buFont typeface="Arial" charset="0"/>
                        <a:buChar char="•"/>
                        <a:tabLst>
                          <a:tab pos="228600" algn="l"/>
                        </a:tabLst>
                      </a:pPr>
                      <a:r>
                        <a:rPr lang="en-GB" sz="1100">
                          <a:effectLst/>
                          <a:latin typeface="Arial" charset="0"/>
                          <a:ea typeface="Arial" charset="0"/>
                          <a:cs typeface="Arial" charset="0"/>
                        </a:rPr>
                        <a:t>Student may be asked to take a moment to think before acting</a:t>
                      </a:r>
                    </a:p>
                  </a:txBody>
                  <a:tcPr marL="68580" marR="68580" marT="0" marB="0"/>
                </a:tc>
                <a:extLst>
                  <a:ext uri="{0D108BD9-81ED-4DB2-BD59-A6C34878D82A}">
                    <a16:rowId xmlns:a16="http://schemas.microsoft.com/office/drawing/2014/main" val="10002"/>
                  </a:ext>
                </a:extLst>
              </a:tr>
            </a:tbl>
          </a:graphicData>
        </a:graphic>
      </p:graphicFrame>
      <p:sp>
        <p:nvSpPr>
          <p:cNvPr id="5" name="TextBox 4"/>
          <p:cNvSpPr txBox="1"/>
          <p:nvPr/>
        </p:nvSpPr>
        <p:spPr>
          <a:xfrm>
            <a:off x="300250" y="3608257"/>
            <a:ext cx="8843750" cy="1200329"/>
          </a:xfrm>
          <a:prstGeom prst="rect">
            <a:avLst/>
          </a:prstGeom>
          <a:noFill/>
        </p:spPr>
        <p:txBody>
          <a:bodyPr wrap="square" rtlCol="0">
            <a:spAutoFit/>
          </a:bodyPr>
          <a:lstStyle/>
          <a:p>
            <a:pPr algn="ctr"/>
            <a:r>
              <a:rPr lang="en-US" sz="2400">
                <a:latin typeface="Arial" charset="0"/>
                <a:ea typeface="Arial" charset="0"/>
                <a:cs typeface="Arial" charset="0"/>
              </a:rPr>
              <a:t>If your failure to meet my expectations continues then you </a:t>
            </a:r>
            <a:r>
              <a:rPr lang="en-US" sz="2400" b="1">
                <a:latin typeface="Arial" charset="0"/>
                <a:ea typeface="Arial" charset="0"/>
                <a:cs typeface="Arial" charset="0"/>
              </a:rPr>
              <a:t>WILL</a:t>
            </a:r>
            <a:r>
              <a:rPr lang="en-US" sz="2400">
                <a:latin typeface="Arial" charset="0"/>
                <a:ea typeface="Arial" charset="0"/>
                <a:cs typeface="Arial" charset="0"/>
              </a:rPr>
              <a:t> be sanctioned. This is their first opportunity to </a:t>
            </a:r>
            <a:r>
              <a:rPr lang="en-US" sz="2400" b="1" u="sng">
                <a:latin typeface="Arial" charset="0"/>
                <a:ea typeface="Arial" charset="0"/>
                <a:cs typeface="Arial" charset="0"/>
              </a:rPr>
              <a:t>STOP, THINK and CHANGE</a:t>
            </a:r>
          </a:p>
        </p:txBody>
      </p:sp>
      <p:sp>
        <p:nvSpPr>
          <p:cNvPr id="6" name="TextBox 5">
            <a:extLst>
              <a:ext uri="{FF2B5EF4-FFF2-40B4-BE49-F238E27FC236}">
                <a16:creationId xmlns:a16="http://schemas.microsoft.com/office/drawing/2014/main" id="{B9B4DCD3-A359-461B-AA1A-488224F5ECCE}"/>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
        <p:nvSpPr>
          <p:cNvPr id="3" name="Rectangle 2">
            <a:extLst>
              <a:ext uri="{FF2B5EF4-FFF2-40B4-BE49-F238E27FC236}">
                <a16:creationId xmlns:a16="http://schemas.microsoft.com/office/drawing/2014/main" id="{CAB898BE-7F8C-4C07-AAFF-2855CC2B0437}"/>
              </a:ext>
            </a:extLst>
          </p:cNvPr>
          <p:cNvSpPr/>
          <p:nvPr/>
        </p:nvSpPr>
        <p:spPr>
          <a:xfrm>
            <a:off x="5588469" y="3134610"/>
            <a:ext cx="2271776" cy="307777"/>
          </a:xfrm>
          <a:prstGeom prst="rect">
            <a:avLst/>
          </a:prstGeom>
        </p:spPr>
        <p:txBody>
          <a:bodyPr wrap="none">
            <a:spAutoFit/>
          </a:bodyPr>
          <a:lstStyle/>
          <a:p>
            <a:r>
              <a:rPr lang="en-GB" sz="1400" b="1">
                <a:latin typeface="Arial" panose="020B0604020202020204" pitchFamily="34" charset="0"/>
                <a:cs typeface="Arial" panose="020B0604020202020204" pitchFamily="34" charset="0"/>
              </a:rPr>
              <a:t>Use your teacher toolkit </a:t>
            </a:r>
            <a:endParaRPr lang="en-GB"/>
          </a:p>
        </p:txBody>
      </p:sp>
    </p:spTree>
    <p:extLst>
      <p:ext uri="{BB962C8B-B14F-4D97-AF65-F5344CB8AC3E}">
        <p14:creationId xmlns:p14="http://schemas.microsoft.com/office/powerpoint/2010/main" val="9885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32B883-75DF-45DE-BF75-66112894CAFF}"/>
              </a:ext>
            </a:extLst>
          </p:cNvPr>
          <p:cNvSpPr/>
          <p:nvPr/>
        </p:nvSpPr>
        <p:spPr>
          <a:xfrm>
            <a:off x="193222" y="803423"/>
            <a:ext cx="8606120" cy="1015663"/>
          </a:xfrm>
          <a:prstGeom prst="rect">
            <a:avLst/>
          </a:prstGeom>
        </p:spPr>
        <p:txBody>
          <a:bodyPr wrap="square">
            <a:spAutoFit/>
          </a:bodyPr>
          <a:lstStyle/>
          <a:p>
            <a:pPr fontAlgn="base"/>
            <a:r>
              <a:rPr lang="en-GB" sz="2000">
                <a:latin typeface="Arial" panose="020B0604020202020204" pitchFamily="34" charset="0"/>
                <a:cs typeface="Arial" panose="020B0604020202020204" pitchFamily="34" charset="0"/>
              </a:rPr>
              <a:t>Verbal De-Escalation involves using calm language, an understanding of a student's emotions, along with other communication techniques, </a:t>
            </a:r>
            <a:r>
              <a:rPr lang="en-GB" sz="2000" b="1">
                <a:latin typeface="Arial" panose="020B0604020202020204" pitchFamily="34" charset="0"/>
                <a:cs typeface="Arial" panose="020B0604020202020204" pitchFamily="34" charset="0"/>
              </a:rPr>
              <a:t>to diffuse, re-direct, or de-escalate </a:t>
            </a:r>
            <a:r>
              <a:rPr lang="en-GB" sz="2000">
                <a:latin typeface="Arial" panose="020B0604020202020204" pitchFamily="34" charset="0"/>
                <a:cs typeface="Arial" panose="020B0604020202020204" pitchFamily="34" charset="0"/>
              </a:rPr>
              <a:t>a conflict situation. </a:t>
            </a:r>
            <a:endParaRPr lang="en-US" sz="20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D4E1403-1678-46DB-8EDF-28115774ADB6}"/>
              </a:ext>
            </a:extLst>
          </p:cNvPr>
          <p:cNvSpPr>
            <a:spLocks noGrp="1"/>
          </p:cNvSpPr>
          <p:nvPr>
            <p:ph type="title"/>
          </p:nvPr>
        </p:nvSpPr>
        <p:spPr>
          <a:xfrm>
            <a:off x="193222" y="-95000"/>
            <a:ext cx="7886700" cy="994172"/>
          </a:xfrm>
        </p:spPr>
        <p:txBody>
          <a:bodyPr>
            <a:normAutofit/>
          </a:bodyPr>
          <a:lstStyle/>
          <a:p>
            <a:r>
              <a:rPr lang="en-US">
                <a:solidFill>
                  <a:srgbClr val="7030A0"/>
                </a:solidFill>
                <a:latin typeface="Arial" charset="0"/>
                <a:ea typeface="Arial" charset="0"/>
                <a:cs typeface="Arial" charset="0"/>
              </a:rPr>
              <a:t>De-escalate WHENEVER possible</a:t>
            </a:r>
          </a:p>
        </p:txBody>
      </p:sp>
      <p:sp>
        <p:nvSpPr>
          <p:cNvPr id="6" name="TextBox 5">
            <a:extLst>
              <a:ext uri="{FF2B5EF4-FFF2-40B4-BE49-F238E27FC236}">
                <a16:creationId xmlns:a16="http://schemas.microsoft.com/office/drawing/2014/main" id="{B7FD780A-501C-445E-92FA-816584D1783F}"/>
              </a:ext>
            </a:extLst>
          </p:cNvPr>
          <p:cNvSpPr txBox="1"/>
          <p:nvPr/>
        </p:nvSpPr>
        <p:spPr>
          <a:xfrm>
            <a:off x="193222" y="1976511"/>
            <a:ext cx="8285870" cy="2793072"/>
          </a:xfrm>
          <a:prstGeom prst="rect">
            <a:avLst/>
          </a:prstGeom>
          <a:noFill/>
        </p:spPr>
        <p:txBody>
          <a:bodyPr wrap="square" rtlCol="0">
            <a:spAutoFit/>
          </a:bodyPr>
          <a:lstStyle/>
          <a:p>
            <a:r>
              <a:rPr lang="en-GB" sz="2000" b="1">
                <a:latin typeface="Arial" panose="020B0604020202020204" pitchFamily="34" charset="0"/>
                <a:cs typeface="Arial" panose="020B0604020202020204" pitchFamily="34" charset="0"/>
              </a:rPr>
              <a:t>State-Pause-Result-Engage-Switch</a:t>
            </a:r>
          </a:p>
          <a:p>
            <a:endParaRPr lang="en-GB" sz="1400">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A template for communication:</a:t>
            </a:r>
          </a:p>
          <a:p>
            <a:endParaRPr lang="en-GB" sz="1600">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(State) </a:t>
            </a:r>
            <a:r>
              <a:rPr lang="en-GB" sz="1600">
                <a:latin typeface="Arial" panose="020B0604020202020204" pitchFamily="34" charset="0"/>
                <a:cs typeface="Arial" panose="020B0604020202020204" pitchFamily="34" charset="0"/>
              </a:rPr>
              <a:t>Name, you are… </a:t>
            </a:r>
            <a:r>
              <a:rPr lang="en-GB" sz="1600" b="1">
                <a:latin typeface="Arial" panose="020B0604020202020204" pitchFamily="34" charset="0"/>
                <a:cs typeface="Arial" panose="020B0604020202020204" pitchFamily="34" charset="0"/>
              </a:rPr>
              <a:t>(state what the student has done). </a:t>
            </a:r>
          </a:p>
          <a:p>
            <a:r>
              <a:rPr lang="en-GB" sz="1600" b="1">
                <a:latin typeface="Arial" panose="020B0604020202020204" pitchFamily="34" charset="0"/>
                <a:cs typeface="Arial" panose="020B0604020202020204" pitchFamily="34" charset="0"/>
              </a:rPr>
              <a:t>(Pause) </a:t>
            </a:r>
            <a:r>
              <a:rPr lang="en-GB" sz="1600">
                <a:latin typeface="Arial" panose="020B0604020202020204" pitchFamily="34" charset="0"/>
                <a:cs typeface="Arial" panose="020B0604020202020204" pitchFamily="34" charset="0"/>
              </a:rPr>
              <a:t>Give a short pause to show calm in the situation.</a:t>
            </a:r>
          </a:p>
          <a:p>
            <a:r>
              <a:rPr lang="en-GB" sz="1600" b="1">
                <a:latin typeface="Arial" panose="020B0604020202020204" pitchFamily="34" charset="0"/>
                <a:cs typeface="Arial" panose="020B0604020202020204" pitchFamily="34" charset="0"/>
              </a:rPr>
              <a:t>(Result) </a:t>
            </a:r>
            <a:r>
              <a:rPr lang="en-GB" sz="1600">
                <a:latin typeface="Arial" panose="020B0604020202020204" pitchFamily="34" charset="0"/>
                <a:cs typeface="Arial" panose="020B0604020202020204" pitchFamily="34" charset="0"/>
              </a:rPr>
              <a:t>Give the consequence clearly in line with the behaviour pathway and the action you wish them to now follow up with to correct the situation. </a:t>
            </a:r>
          </a:p>
          <a:p>
            <a:r>
              <a:rPr lang="en-GB" sz="1600" b="1">
                <a:latin typeface="Arial" panose="020B0604020202020204" pitchFamily="34" charset="0"/>
                <a:cs typeface="Arial" panose="020B0604020202020204" pitchFamily="34" charset="0"/>
              </a:rPr>
              <a:t>(Engage) </a:t>
            </a:r>
            <a:r>
              <a:rPr lang="en-GB" sz="1600">
                <a:latin typeface="Arial" panose="020B0604020202020204" pitchFamily="34" charset="0"/>
                <a:cs typeface="Arial" panose="020B0604020202020204" pitchFamily="34" charset="0"/>
              </a:rPr>
              <a:t>Re-engage the student in learning immediately</a:t>
            </a:r>
          </a:p>
          <a:p>
            <a:r>
              <a:rPr lang="en-GB" sz="1600" b="1">
                <a:latin typeface="Arial" panose="020B0604020202020204" pitchFamily="34" charset="0"/>
                <a:cs typeface="Arial" panose="020B0604020202020204" pitchFamily="34" charset="0"/>
              </a:rPr>
              <a:t>(Switch) </a:t>
            </a:r>
            <a:r>
              <a:rPr lang="en-GB" sz="1600">
                <a:latin typeface="Arial" panose="020B0604020202020204" pitchFamily="34" charset="0"/>
                <a:cs typeface="Arial" panose="020B0604020202020204" pitchFamily="34" charset="0"/>
              </a:rPr>
              <a:t>Offer praise for their contribution and switch away from the situation</a:t>
            </a:r>
          </a:p>
          <a:p>
            <a:endParaRPr lang="en-GB"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AEBEE2D-702F-4C76-8358-5780FCB1F7B0}"/>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SBO</a:t>
            </a:r>
          </a:p>
        </p:txBody>
      </p:sp>
    </p:spTree>
    <p:extLst>
      <p:ext uri="{BB962C8B-B14F-4D97-AF65-F5344CB8AC3E}">
        <p14:creationId xmlns:p14="http://schemas.microsoft.com/office/powerpoint/2010/main" val="11462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 calcmode="lin" valueType="num">
                                      <p:cBhvr additive="base">
                                        <p:cTn id="4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9380" y="-206550"/>
            <a:ext cx="8713536"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Yellow Warning</a:t>
            </a:r>
          </a:p>
        </p:txBody>
      </p:sp>
      <p:graphicFrame>
        <p:nvGraphicFramePr>
          <p:cNvPr id="5" name="Table 4"/>
          <p:cNvGraphicFramePr>
            <a:graphicFrameLocks noGrp="1"/>
          </p:cNvGraphicFramePr>
          <p:nvPr>
            <p:extLst/>
          </p:nvPr>
        </p:nvGraphicFramePr>
        <p:xfrm>
          <a:off x="250170" y="642245"/>
          <a:ext cx="8582746" cy="3009900"/>
        </p:xfrm>
        <a:graphic>
          <a:graphicData uri="http://schemas.openxmlformats.org/drawingml/2006/table">
            <a:tbl>
              <a:tblPr firstRow="1" firstCol="1" bandRow="1">
                <a:tableStyleId>{5940675A-B579-460E-94D1-54222C63F5DA}</a:tableStyleId>
              </a:tblPr>
              <a:tblGrid>
                <a:gridCol w="4291373">
                  <a:extLst>
                    <a:ext uri="{9D8B030D-6E8A-4147-A177-3AD203B41FA5}">
                      <a16:colId xmlns:a16="http://schemas.microsoft.com/office/drawing/2014/main" val="20000"/>
                    </a:ext>
                  </a:extLst>
                </a:gridCol>
                <a:gridCol w="4291373">
                  <a:extLst>
                    <a:ext uri="{9D8B030D-6E8A-4147-A177-3AD203B41FA5}">
                      <a16:colId xmlns:a16="http://schemas.microsoft.com/office/drawing/2014/main" val="20001"/>
                    </a:ext>
                  </a:extLst>
                </a:gridCol>
              </a:tblGrid>
              <a:tr h="0">
                <a:tc gridSpan="2">
                  <a:txBody>
                    <a:bodyPr/>
                    <a:lstStyle/>
                    <a:p>
                      <a:pPr marL="0" marR="0"/>
                      <a:r>
                        <a:rPr lang="en-GB" sz="1450" b="1">
                          <a:effectLst/>
                          <a:latin typeface="Arial" charset="0"/>
                          <a:ea typeface="Arial" charset="0"/>
                          <a:cs typeface="Arial" charset="0"/>
                        </a:rPr>
                        <a:t>Yellow Warning – Failure to meet expectations.</a:t>
                      </a: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marL="0" marR="0"/>
                      <a:r>
                        <a:rPr lang="en-GB" sz="1450">
                          <a:effectLst/>
                          <a:latin typeface="Arial" charset="0"/>
                          <a:ea typeface="Arial" charset="0"/>
                          <a:cs typeface="Arial" charset="0"/>
                        </a:rPr>
                        <a:t>These are generally isolated incidents where a student fails to meet expectations </a:t>
                      </a:r>
                      <a:r>
                        <a:rPr lang="en-GB" sz="1450" b="1" u="sng">
                          <a:effectLst/>
                          <a:latin typeface="Arial" charset="0"/>
                          <a:ea typeface="Arial" charset="0"/>
                          <a:cs typeface="Arial" charset="0"/>
                        </a:rPr>
                        <a:t>OR</a:t>
                      </a:r>
                      <a:r>
                        <a:rPr lang="en-GB" sz="1450">
                          <a:effectLst/>
                          <a:latin typeface="Arial" charset="0"/>
                          <a:ea typeface="Arial" charset="0"/>
                          <a:cs typeface="Arial" charset="0"/>
                        </a:rPr>
                        <a:t> behaviour that is not threatening or intimidating </a:t>
                      </a:r>
                      <a:r>
                        <a:rPr lang="en-GB" sz="1450" b="1" u="sng">
                          <a:effectLst/>
                          <a:latin typeface="Arial" charset="0"/>
                          <a:ea typeface="Arial" charset="0"/>
                          <a:cs typeface="Arial" charset="0"/>
                        </a:rPr>
                        <a:t>OR</a:t>
                      </a:r>
                      <a:r>
                        <a:rPr lang="en-GB" sz="1450">
                          <a:effectLst/>
                          <a:latin typeface="Arial" charset="0"/>
                          <a:ea typeface="Arial" charset="0"/>
                          <a:cs typeface="Arial" charset="0"/>
                        </a:rPr>
                        <a:t> does not involve damage to property.</a:t>
                      </a: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605155">
                <a:tc>
                  <a:txBody>
                    <a:bodyPr/>
                    <a:lstStyle/>
                    <a:p>
                      <a:pPr marL="342900" lvl="0" indent="-342900" algn="l">
                        <a:spcAft>
                          <a:spcPts val="0"/>
                        </a:spcAft>
                        <a:buFont typeface="Arial" panose="020B0604020202020204" pitchFamily="34" charset="0"/>
                        <a:buChar char="•"/>
                        <a:tabLst>
                          <a:tab pos="457200" algn="l"/>
                        </a:tabLst>
                      </a:pPr>
                      <a:r>
                        <a:rPr lang="en-GB" sz="1100" b="1">
                          <a:effectLst/>
                          <a:latin typeface="Arial" panose="020B0604020202020204" pitchFamily="34" charset="0"/>
                          <a:ea typeface="MS Mincho" panose="02020609040205080304" pitchFamily="49" charset="-128"/>
                          <a:cs typeface="Arial" panose="020B0604020202020204" pitchFamily="34" charset="0"/>
                        </a:rPr>
                        <a:t>Failure to meet expectations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Talking despite being asked to stop</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Not working despite being asked to start</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Attempting to sit outside of seating plan</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Talking at the same time as someone else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Not listening to others (Staff or students)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Distracting other students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Out of chair without permission</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Inappropriate remarks or language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Work avoidance / off task</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Interfering with another student’s work or property</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Incorrect Uniform despite time to rectify</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Lack of Equipment despite time to rectify</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Dropping of litter</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txBody>
                  <a:tcPr marL="114300" marR="114300" marT="0" marB="0">
                    <a:solidFill>
                      <a:schemeClr val="bg1"/>
                    </a:solidFill>
                  </a:tcPr>
                </a:tc>
                <a:tc>
                  <a:txBody>
                    <a:bodyPr/>
                    <a:lstStyle/>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Warning issued – Yellow Warning</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Recorded on Class Charts </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b="1">
                          <a:effectLst/>
                          <a:latin typeface="Arial" panose="020B0604020202020204" pitchFamily="34" charset="0"/>
                          <a:ea typeface="MS Mincho" panose="02020609040205080304" pitchFamily="49" charset="-128"/>
                          <a:cs typeface="Arial" panose="020B0604020202020204" pitchFamily="34" charset="0"/>
                        </a:rPr>
                        <a:t>10 Minute break or lunch DT logged in Class Charts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Managed by the teacher who has issued the Yellow Warning.</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*Managed by a faculty member if teacher is unable to manage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txBody>
                  <a:tcPr marL="114300" marR="114300" marT="0" marB="0"/>
                </a:tc>
                <a:extLst>
                  <a:ext uri="{0D108BD9-81ED-4DB2-BD59-A6C34878D82A}">
                    <a16:rowId xmlns:a16="http://schemas.microsoft.com/office/drawing/2014/main" val="10002"/>
                  </a:ext>
                </a:extLst>
              </a:tr>
            </a:tbl>
          </a:graphicData>
        </a:graphic>
      </p:graphicFrame>
      <p:sp>
        <p:nvSpPr>
          <p:cNvPr id="8" name="TextBox 7"/>
          <p:cNvSpPr txBox="1"/>
          <p:nvPr/>
        </p:nvSpPr>
        <p:spPr>
          <a:xfrm>
            <a:off x="300250" y="3771720"/>
            <a:ext cx="8843750" cy="1200329"/>
          </a:xfrm>
          <a:prstGeom prst="rect">
            <a:avLst/>
          </a:prstGeom>
          <a:noFill/>
        </p:spPr>
        <p:txBody>
          <a:bodyPr wrap="square" rtlCol="0">
            <a:spAutoFit/>
          </a:bodyPr>
          <a:lstStyle/>
          <a:p>
            <a:pPr algn="ctr"/>
            <a:r>
              <a:rPr lang="en-US" sz="2400">
                <a:latin typeface="Arial" charset="0"/>
                <a:ea typeface="Arial" charset="0"/>
                <a:cs typeface="Arial" charset="0"/>
              </a:rPr>
              <a:t>You have received a Detention. If you continue it will become </a:t>
            </a:r>
            <a:r>
              <a:rPr lang="en-US" sz="2400" b="1" u="sng">
                <a:latin typeface="Arial" charset="0"/>
                <a:ea typeface="Arial" charset="0"/>
                <a:cs typeface="Arial" charset="0"/>
              </a:rPr>
              <a:t>VERY SERIOUS</a:t>
            </a:r>
            <a:r>
              <a:rPr lang="en-US" sz="2400">
                <a:latin typeface="Arial" charset="0"/>
                <a:ea typeface="Arial" charset="0"/>
                <a:cs typeface="Arial" charset="0"/>
              </a:rPr>
              <a:t>. This is your last opportunity to </a:t>
            </a:r>
            <a:r>
              <a:rPr lang="en-US" sz="2400" b="1" u="sng">
                <a:latin typeface="Arial" charset="0"/>
                <a:ea typeface="Arial" charset="0"/>
                <a:cs typeface="Arial" charset="0"/>
              </a:rPr>
              <a:t>STOP, THINK and CHANGE YOUR BEHAVIOUR.</a:t>
            </a:r>
          </a:p>
        </p:txBody>
      </p:sp>
      <p:sp>
        <p:nvSpPr>
          <p:cNvPr id="6" name="TextBox 5">
            <a:extLst>
              <a:ext uri="{FF2B5EF4-FFF2-40B4-BE49-F238E27FC236}">
                <a16:creationId xmlns:a16="http://schemas.microsoft.com/office/drawing/2014/main" id="{4DA3E331-9597-495E-BE85-7FD3A8DB20E1}"/>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
        <p:nvSpPr>
          <p:cNvPr id="2" name="Rectangle 1">
            <a:extLst>
              <a:ext uri="{FF2B5EF4-FFF2-40B4-BE49-F238E27FC236}">
                <a16:creationId xmlns:a16="http://schemas.microsoft.com/office/drawing/2014/main" id="{B07FAC68-A6B7-4B30-8D8F-D71D20147F8B}"/>
              </a:ext>
            </a:extLst>
          </p:cNvPr>
          <p:cNvSpPr/>
          <p:nvPr/>
        </p:nvSpPr>
        <p:spPr>
          <a:xfrm>
            <a:off x="5461860" y="3262554"/>
            <a:ext cx="2271776" cy="307777"/>
          </a:xfrm>
          <a:prstGeom prst="rect">
            <a:avLst/>
          </a:prstGeom>
        </p:spPr>
        <p:txBody>
          <a:bodyPr wrap="none">
            <a:spAutoFit/>
          </a:bodyPr>
          <a:lstStyle/>
          <a:p>
            <a:r>
              <a:rPr lang="en-GB" sz="1400" b="1">
                <a:latin typeface="Arial" panose="020B0604020202020204" pitchFamily="34" charset="0"/>
                <a:cs typeface="Arial" panose="020B0604020202020204" pitchFamily="34" charset="0"/>
              </a:rPr>
              <a:t>Use your teacher toolkit </a:t>
            </a:r>
            <a:endParaRPr lang="en-GB"/>
          </a:p>
        </p:txBody>
      </p:sp>
    </p:spTree>
    <p:extLst>
      <p:ext uri="{BB962C8B-B14F-4D97-AF65-F5344CB8AC3E}">
        <p14:creationId xmlns:p14="http://schemas.microsoft.com/office/powerpoint/2010/main" val="13058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AE221C-1D18-4431-8E67-4C263C2415D7}"/>
              </a:ext>
            </a:extLst>
          </p:cNvPr>
          <p:cNvSpPr txBox="1">
            <a:spLocks/>
          </p:cNvSpPr>
          <p:nvPr/>
        </p:nvSpPr>
        <p:spPr>
          <a:xfrm>
            <a:off x="215232" y="0"/>
            <a:ext cx="8713536"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Yellow Warning Detentions</a:t>
            </a:r>
          </a:p>
        </p:txBody>
      </p:sp>
      <p:sp>
        <p:nvSpPr>
          <p:cNvPr id="5" name="Rectangle 4">
            <a:extLst>
              <a:ext uri="{FF2B5EF4-FFF2-40B4-BE49-F238E27FC236}">
                <a16:creationId xmlns:a16="http://schemas.microsoft.com/office/drawing/2014/main" id="{DA1E4F5B-E004-436C-8A67-0FEE56BAAB8F}"/>
              </a:ext>
            </a:extLst>
          </p:cNvPr>
          <p:cNvSpPr/>
          <p:nvPr/>
        </p:nvSpPr>
        <p:spPr>
          <a:xfrm>
            <a:off x="300132" y="792836"/>
            <a:ext cx="8713535" cy="267765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GB" sz="2100">
                <a:latin typeface="Arial" charset="0"/>
                <a:ea typeface="Arial" charset="0"/>
                <a:cs typeface="Arial" charset="0"/>
              </a:rPr>
              <a:t>Yellow warning sanction must be added in class charts</a:t>
            </a:r>
          </a:p>
          <a:p>
            <a:pPr marL="342900" indent="-342900">
              <a:buFont typeface="Arial" panose="020B0604020202020204" pitchFamily="34" charset="0"/>
              <a:buChar char="•"/>
            </a:pPr>
            <a:r>
              <a:rPr lang="en-GB" sz="2100">
                <a:latin typeface="Arial" charset="0"/>
                <a:ea typeface="Arial" charset="0"/>
                <a:cs typeface="Arial" charset="0"/>
              </a:rPr>
              <a:t>The Yellow Warning Detention (10 minutes) should be set in Class Charts to be sat by the student on the same day *if possible if not it should be scheduled for the next available break or lunch time.</a:t>
            </a:r>
          </a:p>
          <a:p>
            <a:pPr marL="342900" indent="-342900">
              <a:buFont typeface="Arial" panose="020B0604020202020204" pitchFamily="34" charset="0"/>
              <a:buChar char="•"/>
            </a:pPr>
            <a:r>
              <a:rPr lang="en-GB" sz="2100" b="1">
                <a:latin typeface="Arial"/>
                <a:ea typeface="Arial" charset="0"/>
                <a:cs typeface="Arial"/>
              </a:rPr>
              <a:t>The teacher who set the detention should ensure that the student attends. </a:t>
            </a:r>
            <a:r>
              <a:rPr lang="en-GB" sz="2100">
                <a:solidFill>
                  <a:srgbClr val="FF0000"/>
                </a:solidFill>
                <a:latin typeface="Arial"/>
                <a:ea typeface="Arial" charset="0"/>
                <a:cs typeface="Arial"/>
              </a:rPr>
              <a:t>During COVID Yellow detentions will be completed at lunch times and will be managed by DHOY. A detention room will be allocated in each bubble.</a:t>
            </a:r>
          </a:p>
        </p:txBody>
      </p:sp>
      <p:sp>
        <p:nvSpPr>
          <p:cNvPr id="6" name="TextBox 5">
            <a:extLst>
              <a:ext uri="{FF2B5EF4-FFF2-40B4-BE49-F238E27FC236}">
                <a16:creationId xmlns:a16="http://schemas.microsoft.com/office/drawing/2014/main" id="{79EB3A20-A084-4094-9584-00F10CFFD155}"/>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19216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18" y="-85452"/>
            <a:ext cx="7886700" cy="994172"/>
          </a:xfrm>
        </p:spPr>
        <p:txBody>
          <a:bodyPr>
            <a:normAutofit fontScale="90000"/>
          </a:bodyPr>
          <a:lstStyle/>
          <a:p>
            <a:r>
              <a:rPr lang="en-GB">
                <a:solidFill>
                  <a:srgbClr val="7030A0"/>
                </a:solidFill>
                <a:latin typeface="Arial" panose="020B0604020202020204" pitchFamily="34" charset="0"/>
                <a:cs typeface="Arial" panose="020B0604020202020204" pitchFamily="34" charset="0"/>
              </a:rPr>
              <a:t>Multiple Yellow Warnings in Same Faculty</a:t>
            </a:r>
          </a:p>
        </p:txBody>
      </p:sp>
      <p:graphicFrame>
        <p:nvGraphicFramePr>
          <p:cNvPr id="8" name="Table 7">
            <a:extLst>
              <a:ext uri="{FF2B5EF4-FFF2-40B4-BE49-F238E27FC236}">
                <a16:creationId xmlns:a16="http://schemas.microsoft.com/office/drawing/2014/main" id="{18BE2CD3-7548-44C6-B6A4-54A0E6D70AF5}"/>
              </a:ext>
            </a:extLst>
          </p:cNvPr>
          <p:cNvGraphicFramePr>
            <a:graphicFrameLocks noGrp="1"/>
          </p:cNvGraphicFramePr>
          <p:nvPr>
            <p:extLst/>
          </p:nvPr>
        </p:nvGraphicFramePr>
        <p:xfrm>
          <a:off x="558966" y="905880"/>
          <a:ext cx="8026067" cy="3627120"/>
        </p:xfrm>
        <a:graphic>
          <a:graphicData uri="http://schemas.openxmlformats.org/drawingml/2006/table">
            <a:tbl>
              <a:tblPr firstRow="1" bandRow="1">
                <a:tableStyleId>{5940675A-B579-460E-94D1-54222C63F5DA}</a:tableStyleId>
              </a:tblPr>
              <a:tblGrid>
                <a:gridCol w="1422815">
                  <a:extLst>
                    <a:ext uri="{9D8B030D-6E8A-4147-A177-3AD203B41FA5}">
                      <a16:colId xmlns:a16="http://schemas.microsoft.com/office/drawing/2014/main" val="2812721570"/>
                    </a:ext>
                  </a:extLst>
                </a:gridCol>
                <a:gridCol w="6603252">
                  <a:extLst>
                    <a:ext uri="{9D8B030D-6E8A-4147-A177-3AD203B41FA5}">
                      <a16:colId xmlns:a16="http://schemas.microsoft.com/office/drawing/2014/main" val="3757980731"/>
                    </a:ext>
                  </a:extLst>
                </a:gridCol>
              </a:tblGrid>
              <a:tr h="822960">
                <a:tc>
                  <a:txBody>
                    <a:bodyPr/>
                    <a:lstStyle/>
                    <a:p>
                      <a:pPr algn="ctr"/>
                      <a:r>
                        <a:rPr lang="en-GB" sz="1400" b="1">
                          <a:latin typeface="Arial" panose="020B0604020202020204" pitchFamily="34" charset="0"/>
                          <a:cs typeface="Arial" panose="020B0604020202020204" pitchFamily="34" charset="0"/>
                        </a:rPr>
                        <a:t>Stag</a:t>
                      </a:r>
                      <a:r>
                        <a:rPr lang="en-GB" sz="1400" b="1" baseline="0">
                          <a:latin typeface="Arial" panose="020B0604020202020204" pitchFamily="34" charset="0"/>
                          <a:cs typeface="Arial" panose="020B0604020202020204" pitchFamily="34" charset="0"/>
                        </a:rPr>
                        <a:t>e 1</a:t>
                      </a:r>
                      <a:endParaRPr lang="en-GB" sz="1400" b="1">
                        <a:latin typeface="Arial" panose="020B0604020202020204" pitchFamily="34" charset="0"/>
                        <a:cs typeface="Arial" panose="020B0604020202020204" pitchFamily="34" charset="0"/>
                      </a:endParaRPr>
                    </a:p>
                  </a:txBody>
                  <a:tcPr marL="68580" marR="68580" marT="34290" marB="34290"/>
                </a:tc>
                <a:tc>
                  <a:txBody>
                    <a:bodyPr/>
                    <a:lstStyle/>
                    <a:p>
                      <a:r>
                        <a:rPr lang="en-GB" sz="1400">
                          <a:latin typeface="Arial" panose="020B0604020202020204" pitchFamily="34" charset="0"/>
                          <a:cs typeface="Arial" panose="020B0604020202020204" pitchFamily="34" charset="0"/>
                        </a:rPr>
                        <a:t>Student meeting </a:t>
                      </a:r>
                    </a:p>
                    <a:p>
                      <a:r>
                        <a:rPr lang="en-GB" sz="1400">
                          <a:latin typeface="Arial" panose="020B0604020202020204" pitchFamily="34" charset="0"/>
                          <a:cs typeface="Arial" panose="020B0604020202020204" pitchFamily="34" charset="0"/>
                        </a:rPr>
                        <a:t>Targets set and managed through a Faculty Report</a:t>
                      </a:r>
                    </a:p>
                    <a:p>
                      <a:r>
                        <a:rPr lang="en-GB" sz="1400">
                          <a:latin typeface="Arial" panose="020B0604020202020204" pitchFamily="34" charset="0"/>
                          <a:cs typeface="Arial" panose="020B0604020202020204" pitchFamily="34" charset="0"/>
                        </a:rPr>
                        <a:t>Time</a:t>
                      </a:r>
                      <a:r>
                        <a:rPr lang="en-GB" sz="1400" baseline="0">
                          <a:latin typeface="Arial" panose="020B0604020202020204" pitchFamily="34" charset="0"/>
                          <a:cs typeface="Arial" panose="020B0604020202020204" pitchFamily="34" charset="0"/>
                        </a:rPr>
                        <a:t> period set and regular monitoring has occurred</a:t>
                      </a:r>
                      <a:endParaRPr lang="en-GB" sz="14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27595547"/>
                  </a:ext>
                </a:extLst>
              </a:tr>
              <a:tr h="822960">
                <a:tc>
                  <a:txBody>
                    <a:bodyPr/>
                    <a:lstStyle/>
                    <a:p>
                      <a:pPr algn="ctr"/>
                      <a:r>
                        <a:rPr lang="en-GB" sz="1400" b="1">
                          <a:solidFill>
                            <a:srgbClr val="C8C8C8"/>
                          </a:solidFill>
                          <a:latin typeface="Arial" panose="020B0604020202020204" pitchFamily="34" charset="0"/>
                          <a:cs typeface="Arial" panose="020B0604020202020204" pitchFamily="34" charset="0"/>
                        </a:rPr>
                        <a:t>Stage</a:t>
                      </a:r>
                      <a:r>
                        <a:rPr lang="en-GB" sz="1400" b="1" baseline="0">
                          <a:solidFill>
                            <a:srgbClr val="C8C8C8"/>
                          </a:solidFill>
                          <a:latin typeface="Arial" panose="020B0604020202020204" pitchFamily="34" charset="0"/>
                          <a:cs typeface="Arial" panose="020B0604020202020204" pitchFamily="34" charset="0"/>
                        </a:rPr>
                        <a:t> 2</a:t>
                      </a:r>
                      <a:endParaRPr lang="en-GB" sz="1400" b="1">
                        <a:solidFill>
                          <a:srgbClr val="C8C8C8"/>
                        </a:solidFill>
                        <a:latin typeface="Arial" panose="020B0604020202020204" pitchFamily="34" charset="0"/>
                        <a:cs typeface="Arial" panose="020B0604020202020204" pitchFamily="34" charset="0"/>
                      </a:endParaRPr>
                    </a:p>
                  </a:txBody>
                  <a:tcPr marL="68580" marR="68580" marT="34290" marB="34290"/>
                </a:tc>
                <a:tc>
                  <a:txBody>
                    <a:bodyPr/>
                    <a:lstStyle/>
                    <a:p>
                      <a:r>
                        <a:rPr lang="en-GB" sz="1400" baseline="0">
                          <a:solidFill>
                            <a:srgbClr val="C8C8C8"/>
                          </a:solidFill>
                          <a:latin typeface="Arial" panose="020B0604020202020204" pitchFamily="34" charset="0"/>
                          <a:cs typeface="Arial" panose="020B0604020202020204" pitchFamily="34" charset="0"/>
                        </a:rPr>
                        <a:t>Formal meeting with parents/carers</a:t>
                      </a:r>
                    </a:p>
                    <a:p>
                      <a:r>
                        <a:rPr lang="en-GB" sz="1400" baseline="0">
                          <a:solidFill>
                            <a:srgbClr val="C8C8C8"/>
                          </a:solidFill>
                          <a:latin typeface="Arial" panose="020B0604020202020204" pitchFamily="34" charset="0"/>
                          <a:cs typeface="Arial" panose="020B0604020202020204" pitchFamily="34" charset="0"/>
                        </a:rPr>
                        <a:t>Introduction of Pastoral Support Plan (PSP)</a:t>
                      </a:r>
                    </a:p>
                    <a:p>
                      <a:r>
                        <a:rPr lang="en-GB" sz="1400" baseline="0">
                          <a:solidFill>
                            <a:srgbClr val="C8C8C8"/>
                          </a:solidFill>
                          <a:latin typeface="Arial" panose="020B0604020202020204" pitchFamily="34" charset="0"/>
                          <a:cs typeface="Arial" panose="020B0604020202020204" pitchFamily="34" charset="0"/>
                        </a:rPr>
                        <a:t>Minimum of 4 weeks monitoring</a:t>
                      </a:r>
                    </a:p>
                    <a:p>
                      <a:r>
                        <a:rPr lang="en-GB" sz="1400" baseline="0">
                          <a:solidFill>
                            <a:srgbClr val="C8C8C8"/>
                          </a:solidFill>
                          <a:latin typeface="Arial" panose="020B0604020202020204" pitchFamily="34" charset="0"/>
                          <a:cs typeface="Arial" panose="020B0604020202020204" pitchFamily="34" charset="0"/>
                        </a:rPr>
                        <a:t>Repeated as required with adjustments to support / provision</a:t>
                      </a:r>
                      <a:endParaRPr lang="en-GB" sz="1400">
                        <a:solidFill>
                          <a:srgbClr val="C8C8C8"/>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07895419"/>
                  </a:ext>
                </a:extLst>
              </a:tr>
              <a:tr h="1074420">
                <a:tc>
                  <a:txBody>
                    <a:bodyPr/>
                    <a:lstStyle/>
                    <a:p>
                      <a:pPr algn="ctr"/>
                      <a:r>
                        <a:rPr lang="en-GB" sz="1400" b="1">
                          <a:solidFill>
                            <a:srgbClr val="C8C8C8"/>
                          </a:solidFill>
                          <a:latin typeface="Arial" panose="020B0604020202020204" pitchFamily="34" charset="0"/>
                          <a:cs typeface="Arial" panose="020B0604020202020204" pitchFamily="34" charset="0"/>
                        </a:rPr>
                        <a:t>Stage 3</a:t>
                      </a:r>
                    </a:p>
                  </a:txBody>
                  <a:tcPr marL="68580" marR="68580" marT="34290" marB="34290"/>
                </a:tc>
                <a:tc>
                  <a:txBody>
                    <a:bodyPr/>
                    <a:lstStyle/>
                    <a:p>
                      <a:r>
                        <a:rPr lang="en-GB" sz="1400" baseline="0">
                          <a:solidFill>
                            <a:srgbClr val="C8C8C8"/>
                          </a:solidFill>
                          <a:latin typeface="Arial" panose="020B0604020202020204" pitchFamily="34" charset="0"/>
                          <a:cs typeface="Arial" panose="020B0604020202020204" pitchFamily="34" charset="0"/>
                        </a:rPr>
                        <a:t>Formal meeting with parents/carers by SLT / Principal</a:t>
                      </a:r>
                    </a:p>
                    <a:p>
                      <a:r>
                        <a:rPr lang="en-GB" sz="1400">
                          <a:solidFill>
                            <a:srgbClr val="C8C8C8"/>
                          </a:solidFill>
                          <a:latin typeface="Arial" panose="020B0604020202020204" pitchFamily="34" charset="0"/>
                          <a:cs typeface="Arial" panose="020B0604020202020204" pitchFamily="34" charset="0"/>
                        </a:rPr>
                        <a:t>Governor</a:t>
                      </a:r>
                      <a:r>
                        <a:rPr lang="en-GB" sz="1400" baseline="0">
                          <a:solidFill>
                            <a:srgbClr val="C8C8C8"/>
                          </a:solidFill>
                          <a:latin typeface="Arial" panose="020B0604020202020204" pitchFamily="34" charset="0"/>
                          <a:cs typeface="Arial" panose="020B0604020202020204" pitchFamily="34" charset="0"/>
                        </a:rPr>
                        <a:t> panel</a:t>
                      </a:r>
                    </a:p>
                    <a:p>
                      <a:r>
                        <a:rPr lang="en-GB" sz="1400" baseline="0">
                          <a:solidFill>
                            <a:srgbClr val="C8C8C8"/>
                          </a:solidFill>
                          <a:latin typeface="Arial" panose="020B0604020202020204" pitchFamily="34" charset="0"/>
                          <a:cs typeface="Arial" panose="020B0604020202020204" pitchFamily="34" charset="0"/>
                        </a:rPr>
                        <a:t>Introduction of Stage 3 Pastoral Support Plan (PSP)</a:t>
                      </a:r>
                    </a:p>
                    <a:p>
                      <a:r>
                        <a:rPr lang="en-GB" sz="1400" baseline="0">
                          <a:solidFill>
                            <a:srgbClr val="C8C8C8"/>
                          </a:solidFill>
                          <a:latin typeface="Arial" panose="020B0604020202020204" pitchFamily="34" charset="0"/>
                          <a:cs typeface="Arial" panose="020B0604020202020204" pitchFamily="34" charset="0"/>
                        </a:rPr>
                        <a:t>Minimum of 2 weeks monitoring</a:t>
                      </a:r>
                    </a:p>
                    <a:p>
                      <a:r>
                        <a:rPr lang="en-GB" sz="1400" baseline="0">
                          <a:solidFill>
                            <a:srgbClr val="C8C8C8"/>
                          </a:solidFill>
                          <a:latin typeface="Arial" panose="020B0604020202020204" pitchFamily="34" charset="0"/>
                          <a:cs typeface="Arial" panose="020B0604020202020204" pitchFamily="34" charset="0"/>
                        </a:rPr>
                        <a:t>Alternative Provision</a:t>
                      </a:r>
                    </a:p>
                    <a:p>
                      <a:r>
                        <a:rPr lang="en-GB" sz="1400" baseline="0">
                          <a:solidFill>
                            <a:srgbClr val="C8C8C8"/>
                          </a:solidFill>
                          <a:latin typeface="Arial" panose="020B0604020202020204" pitchFamily="34" charset="0"/>
                          <a:cs typeface="Arial" panose="020B0604020202020204" pitchFamily="34" charset="0"/>
                        </a:rPr>
                        <a:t>Respite Placement </a:t>
                      </a:r>
                    </a:p>
                    <a:p>
                      <a:r>
                        <a:rPr lang="en-GB" sz="1400" baseline="0">
                          <a:solidFill>
                            <a:srgbClr val="C8C8C8"/>
                          </a:solidFill>
                          <a:latin typeface="Arial" panose="020B0604020202020204" pitchFamily="34" charset="0"/>
                          <a:cs typeface="Arial" panose="020B0604020202020204" pitchFamily="34" charset="0"/>
                        </a:rPr>
                        <a:t>Managed Move</a:t>
                      </a:r>
                      <a:endParaRPr lang="en-GB" sz="1400">
                        <a:solidFill>
                          <a:srgbClr val="C8C8C8"/>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0613814"/>
                  </a:ext>
                </a:extLst>
              </a:tr>
              <a:tr h="320040">
                <a:tc>
                  <a:txBody>
                    <a:bodyPr/>
                    <a:lstStyle/>
                    <a:p>
                      <a:pPr algn="ctr"/>
                      <a:r>
                        <a:rPr lang="en-GB" sz="1400" b="1">
                          <a:solidFill>
                            <a:schemeClr val="bg1">
                              <a:lumMod val="65000"/>
                            </a:schemeClr>
                          </a:solidFill>
                          <a:latin typeface="Arial" panose="020B0604020202020204" pitchFamily="34" charset="0"/>
                          <a:cs typeface="Arial" panose="020B0604020202020204" pitchFamily="34" charset="0"/>
                        </a:rPr>
                        <a:t>Stage 4</a:t>
                      </a:r>
                    </a:p>
                  </a:txBody>
                  <a:tcPr marL="68580" marR="68580" marT="34290" marB="34290"/>
                </a:tc>
                <a:tc>
                  <a:txBody>
                    <a:bodyPr/>
                    <a:lstStyle/>
                    <a:p>
                      <a:r>
                        <a:rPr lang="en-GB" sz="1400">
                          <a:solidFill>
                            <a:schemeClr val="bg1">
                              <a:lumMod val="65000"/>
                            </a:schemeClr>
                          </a:solidFill>
                          <a:latin typeface="Arial" panose="020B0604020202020204" pitchFamily="34" charset="0"/>
                          <a:cs typeface="Arial" panose="020B0604020202020204" pitchFamily="34" charset="0"/>
                        </a:rPr>
                        <a:t>Permanent</a:t>
                      </a:r>
                      <a:r>
                        <a:rPr lang="en-GB" sz="1400" baseline="0">
                          <a:solidFill>
                            <a:schemeClr val="bg1">
                              <a:lumMod val="65000"/>
                            </a:schemeClr>
                          </a:solidFill>
                          <a:latin typeface="Arial" panose="020B0604020202020204" pitchFamily="34" charset="0"/>
                          <a:cs typeface="Arial" panose="020B0604020202020204" pitchFamily="34" charset="0"/>
                        </a:rPr>
                        <a:t> exclusion</a:t>
                      </a:r>
                      <a:endParaRPr lang="en-GB" sz="1400">
                        <a:solidFill>
                          <a:schemeClr val="bg1">
                            <a:lumMod val="6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472699291"/>
                  </a:ext>
                </a:extLst>
              </a:tr>
            </a:tbl>
          </a:graphicData>
        </a:graphic>
      </p:graphicFrame>
      <p:pic>
        <p:nvPicPr>
          <p:cNvPr id="16" name="Picture 15">
            <a:extLst>
              <a:ext uri="{FF2B5EF4-FFF2-40B4-BE49-F238E27FC236}">
                <a16:creationId xmlns:a16="http://schemas.microsoft.com/office/drawing/2014/main" id="{CF6526BD-6B18-42E9-BC63-BAC7CC14C3C6}"/>
              </a:ext>
            </a:extLst>
          </p:cNvPr>
          <p:cNvPicPr>
            <a:picLocks noChangeAspect="1"/>
          </p:cNvPicPr>
          <p:nvPr/>
        </p:nvPicPr>
        <p:blipFill>
          <a:blip r:embed="rId2"/>
          <a:stretch>
            <a:fillRect/>
          </a:stretch>
        </p:blipFill>
        <p:spPr>
          <a:xfrm>
            <a:off x="3373278" y="908720"/>
            <a:ext cx="228909" cy="271829"/>
          </a:xfrm>
          <a:prstGeom prst="rect">
            <a:avLst/>
          </a:prstGeom>
        </p:spPr>
      </p:pic>
      <p:pic>
        <p:nvPicPr>
          <p:cNvPr id="24" name="Picture 23">
            <a:extLst>
              <a:ext uri="{FF2B5EF4-FFF2-40B4-BE49-F238E27FC236}">
                <a16:creationId xmlns:a16="http://schemas.microsoft.com/office/drawing/2014/main" id="{A999F2AE-6FBA-453A-941A-CCD479D09B81}"/>
              </a:ext>
            </a:extLst>
          </p:cNvPr>
          <p:cNvPicPr>
            <a:picLocks noChangeAspect="1"/>
          </p:cNvPicPr>
          <p:nvPr/>
        </p:nvPicPr>
        <p:blipFill>
          <a:blip r:embed="rId2"/>
          <a:stretch>
            <a:fillRect/>
          </a:stretch>
        </p:blipFill>
        <p:spPr>
          <a:xfrm>
            <a:off x="6085998" y="1124425"/>
            <a:ext cx="228909" cy="271829"/>
          </a:xfrm>
          <a:prstGeom prst="rect">
            <a:avLst/>
          </a:prstGeom>
        </p:spPr>
      </p:pic>
      <p:pic>
        <p:nvPicPr>
          <p:cNvPr id="25" name="Picture 24">
            <a:extLst>
              <a:ext uri="{FF2B5EF4-FFF2-40B4-BE49-F238E27FC236}">
                <a16:creationId xmlns:a16="http://schemas.microsoft.com/office/drawing/2014/main" id="{BA4E7110-830D-4143-AEDA-8FFB5ED5F862}"/>
              </a:ext>
            </a:extLst>
          </p:cNvPr>
          <p:cNvPicPr>
            <a:picLocks noChangeAspect="1"/>
          </p:cNvPicPr>
          <p:nvPr/>
        </p:nvPicPr>
        <p:blipFill>
          <a:blip r:embed="rId2"/>
          <a:stretch>
            <a:fillRect/>
          </a:stretch>
        </p:blipFill>
        <p:spPr>
          <a:xfrm>
            <a:off x="6200452" y="1378705"/>
            <a:ext cx="228909" cy="271829"/>
          </a:xfrm>
          <a:prstGeom prst="rect">
            <a:avLst/>
          </a:prstGeom>
        </p:spPr>
      </p:pic>
      <p:sp>
        <p:nvSpPr>
          <p:cNvPr id="7" name="TextBox 6">
            <a:extLst>
              <a:ext uri="{FF2B5EF4-FFF2-40B4-BE49-F238E27FC236}">
                <a16:creationId xmlns:a16="http://schemas.microsoft.com/office/drawing/2014/main" id="{693C21CF-FAB5-4783-93E0-82ECCC0EFB32}"/>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SBO</a:t>
            </a:r>
          </a:p>
        </p:txBody>
      </p:sp>
    </p:spTree>
    <p:extLst>
      <p:ext uri="{BB962C8B-B14F-4D97-AF65-F5344CB8AC3E}">
        <p14:creationId xmlns:p14="http://schemas.microsoft.com/office/powerpoint/2010/main" val="79082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9380" y="-206550"/>
            <a:ext cx="8713536"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Amber Warning </a:t>
            </a:r>
          </a:p>
        </p:txBody>
      </p:sp>
      <p:graphicFrame>
        <p:nvGraphicFramePr>
          <p:cNvPr id="3" name="Table 2"/>
          <p:cNvGraphicFramePr>
            <a:graphicFrameLocks noGrp="1"/>
          </p:cNvGraphicFramePr>
          <p:nvPr>
            <p:extLst/>
          </p:nvPr>
        </p:nvGraphicFramePr>
        <p:xfrm>
          <a:off x="223626" y="593329"/>
          <a:ext cx="8609290" cy="4265930"/>
        </p:xfrm>
        <a:graphic>
          <a:graphicData uri="http://schemas.openxmlformats.org/drawingml/2006/table">
            <a:tbl>
              <a:tblPr firstRow="1" firstCol="1" bandRow="1">
                <a:tableStyleId>{5940675A-B579-460E-94D1-54222C63F5DA}</a:tableStyleId>
              </a:tblPr>
              <a:tblGrid>
                <a:gridCol w="4304645">
                  <a:extLst>
                    <a:ext uri="{9D8B030D-6E8A-4147-A177-3AD203B41FA5}">
                      <a16:colId xmlns:a16="http://schemas.microsoft.com/office/drawing/2014/main" val="20000"/>
                    </a:ext>
                  </a:extLst>
                </a:gridCol>
                <a:gridCol w="4304645">
                  <a:extLst>
                    <a:ext uri="{9D8B030D-6E8A-4147-A177-3AD203B41FA5}">
                      <a16:colId xmlns:a16="http://schemas.microsoft.com/office/drawing/2014/main" val="20001"/>
                    </a:ext>
                  </a:extLst>
                </a:gridCol>
              </a:tblGrid>
              <a:tr h="135930">
                <a:tc gridSpan="2">
                  <a:txBody>
                    <a:bodyPr/>
                    <a:lstStyle/>
                    <a:p>
                      <a:pPr marL="0" marR="0"/>
                      <a:r>
                        <a:rPr lang="en-GB" sz="1450" b="1">
                          <a:effectLst/>
                          <a:latin typeface="Arial" charset="0"/>
                          <a:ea typeface="Arial" charset="0"/>
                          <a:cs typeface="Arial" charset="0"/>
                        </a:rPr>
                        <a:t>Amber Warning – Repeated failure to meet expectations.</a:t>
                      </a:r>
                    </a:p>
                  </a:txBody>
                  <a:tcPr marL="50974" marR="50974" marT="0" marB="0">
                    <a:solidFill>
                      <a:schemeClr val="bg1"/>
                    </a:solidFill>
                  </a:tcPr>
                </a:tc>
                <a:tc hMerge="1">
                  <a:txBody>
                    <a:bodyPr/>
                    <a:lstStyle/>
                    <a:p>
                      <a:endParaRPr lang="en-US"/>
                    </a:p>
                  </a:txBody>
                  <a:tcPr/>
                </a:tc>
                <a:extLst>
                  <a:ext uri="{0D108BD9-81ED-4DB2-BD59-A6C34878D82A}">
                    <a16:rowId xmlns:a16="http://schemas.microsoft.com/office/drawing/2014/main" val="10000"/>
                  </a:ext>
                </a:extLst>
              </a:tr>
              <a:tr h="543719">
                <a:tc gridSpan="2">
                  <a:txBody>
                    <a:bodyPr/>
                    <a:lstStyle/>
                    <a:p>
                      <a:pPr marL="0" marR="0">
                        <a:spcBef>
                          <a:spcPts val="0"/>
                        </a:spcBef>
                        <a:spcAft>
                          <a:spcPts val="0"/>
                        </a:spcAft>
                      </a:pPr>
                      <a:r>
                        <a:rPr lang="en-GB" sz="1450">
                          <a:effectLst/>
                          <a:latin typeface="Arial" charset="0"/>
                          <a:ea typeface="Arial" charset="0"/>
                          <a:cs typeface="Arial" charset="0"/>
                        </a:rPr>
                        <a:t>Applicable when a student has not changed their behaviour despite receiving a Verbal Warning and Amber Warning </a:t>
                      </a:r>
                      <a:r>
                        <a:rPr lang="en-GB" sz="1450" b="1" u="sng">
                          <a:effectLst/>
                          <a:latin typeface="Arial" charset="0"/>
                          <a:ea typeface="Arial" charset="0"/>
                          <a:cs typeface="Arial" charset="0"/>
                        </a:rPr>
                        <a:t>OR</a:t>
                      </a:r>
                      <a:r>
                        <a:rPr lang="en-GB" sz="1450">
                          <a:effectLst/>
                          <a:latin typeface="Arial" charset="0"/>
                          <a:ea typeface="Arial" charset="0"/>
                          <a:cs typeface="Arial" charset="0"/>
                        </a:rPr>
                        <a:t> an isolated incident which in some way threatens safety or well-being of students or stops students from learning, damage to staff or property </a:t>
                      </a:r>
                      <a:r>
                        <a:rPr lang="en-GB" sz="1450" b="1" u="sng">
                          <a:effectLst/>
                          <a:latin typeface="Arial" charset="0"/>
                          <a:ea typeface="Arial" charset="0"/>
                          <a:cs typeface="Arial" charset="0"/>
                        </a:rPr>
                        <a:t>OR</a:t>
                      </a:r>
                      <a:r>
                        <a:rPr lang="en-GB" sz="1450">
                          <a:effectLst/>
                          <a:latin typeface="Arial" charset="0"/>
                          <a:ea typeface="Arial" charset="0"/>
                          <a:cs typeface="Arial" charset="0"/>
                        </a:rPr>
                        <a:t> defiance of staff </a:t>
                      </a:r>
                      <a:r>
                        <a:rPr lang="en-GB" sz="1450" b="1" u="sng">
                          <a:effectLst/>
                          <a:latin typeface="Arial" charset="0"/>
                          <a:ea typeface="Arial" charset="0"/>
                          <a:cs typeface="Arial" charset="0"/>
                        </a:rPr>
                        <a:t>OR</a:t>
                      </a:r>
                      <a:r>
                        <a:rPr lang="en-GB" sz="1450">
                          <a:effectLst/>
                          <a:latin typeface="Arial" charset="0"/>
                          <a:ea typeface="Arial" charset="0"/>
                          <a:cs typeface="Arial" charset="0"/>
                        </a:rPr>
                        <a:t> bringing the school into disrepute.</a:t>
                      </a:r>
                    </a:p>
                  </a:txBody>
                  <a:tcPr marL="50974" marR="50974" marT="0" marB="0">
                    <a:solidFill>
                      <a:schemeClr val="bg1"/>
                    </a:solidFill>
                  </a:tcPr>
                </a:tc>
                <a:tc hMerge="1">
                  <a:txBody>
                    <a:bodyPr/>
                    <a:lstStyle/>
                    <a:p>
                      <a:endParaRPr lang="en-US"/>
                    </a:p>
                  </a:txBody>
                  <a:tcPr/>
                </a:tc>
                <a:extLst>
                  <a:ext uri="{0D108BD9-81ED-4DB2-BD59-A6C34878D82A}">
                    <a16:rowId xmlns:a16="http://schemas.microsoft.com/office/drawing/2014/main" val="10001"/>
                  </a:ext>
                </a:extLst>
              </a:tr>
              <a:tr h="406597">
                <a:tc>
                  <a:txBody>
                    <a:bodyPr/>
                    <a:lstStyle/>
                    <a:p>
                      <a:pPr marL="342900" lvl="0" indent="-342900" algn="l">
                        <a:spcAft>
                          <a:spcPts val="0"/>
                        </a:spcAft>
                        <a:buFont typeface="Arial" panose="020B0604020202020204" pitchFamily="34" charset="0"/>
                        <a:buChar char="•"/>
                        <a:tabLst>
                          <a:tab pos="457200" algn="l"/>
                        </a:tabLst>
                      </a:pPr>
                      <a:r>
                        <a:rPr lang="en-GB" sz="1100" b="1">
                          <a:solidFill>
                            <a:srgbClr val="FF0000"/>
                          </a:solidFill>
                          <a:effectLst/>
                          <a:latin typeface="Arial" panose="020B0604020202020204" pitchFamily="34" charset="0"/>
                          <a:ea typeface="MS Mincho" panose="02020609040205080304" pitchFamily="49" charset="-128"/>
                          <a:cs typeface="Arial" panose="020B0604020202020204" pitchFamily="34" charset="0"/>
                        </a:rPr>
                        <a:t>Repeated failure to meet expectations. </a:t>
                      </a:r>
                      <a:endParaRPr lang="en-GB" sz="1100">
                        <a:solidFill>
                          <a:srgbClr val="FF0000"/>
                        </a:solidFill>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Failing to follow instructions / Defiance of authority</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Refusing to complete a task</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Answering back (red remove if repeated)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Refusing to sit in allocated seat </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Throwing an object (may be a red remove depending on object and situation)</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Damage to others work or property (may be red remove depending on level of damage)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Offensive remarks or language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Disrespect of others including teaching staff</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Refusal to follow instructions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Significant lack of work</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Antisocial behaviour outside of the classroom</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Eating in a classroom</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Mobile phone being seen / heard or attempted to being used </a:t>
                      </a:r>
                      <a:r>
                        <a:rPr lang="en-GB" sz="1100" b="1">
                          <a:effectLst/>
                          <a:latin typeface="Arial" panose="020B0604020202020204" pitchFamily="34" charset="0"/>
                          <a:ea typeface="MS Mincho" panose="02020609040205080304" pitchFamily="49" charset="-128"/>
                          <a:cs typeface="Arial" panose="020B0604020202020204" pitchFamily="34" charset="0"/>
                        </a:rPr>
                        <a:t>(phone must be confiscated)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algn="l">
                        <a:spcAft>
                          <a:spcPts val="0"/>
                        </a:spcAft>
                      </a:pPr>
                      <a:r>
                        <a:rPr lang="en-GB" sz="1100">
                          <a:effectLst/>
                          <a:latin typeface="Arial" panose="020B0604020202020204" pitchFamily="34" charset="0"/>
                          <a:ea typeface="MS Mincho" panose="02020609040205080304" pitchFamily="49" charset="-128"/>
                          <a:cs typeface="Arial" panose="020B0604020202020204" pitchFamily="34" charset="0"/>
                        </a:rPr>
                        <a:t> </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71755" marB="71755"/>
                </a:tc>
                <a:tc>
                  <a:txBody>
                    <a:bodyPr/>
                    <a:lstStyle/>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Amber Warning Issued</a:t>
                      </a: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Recorded on Class Charts</a:t>
                      </a:r>
                    </a:p>
                    <a:p>
                      <a:pPr marL="342900" lvl="0" indent="-342900" algn="l">
                        <a:spcAft>
                          <a:spcPts val="0"/>
                        </a:spcAft>
                        <a:buFont typeface="Arial" panose="020B0604020202020204" pitchFamily="34" charset="0"/>
                        <a:buChar char="•"/>
                        <a:tabLst>
                          <a:tab pos="457200" algn="l"/>
                        </a:tabLst>
                      </a:pPr>
                      <a:r>
                        <a:rPr lang="en-GB" sz="1100" b="1">
                          <a:effectLst/>
                          <a:latin typeface="Arial" panose="020B0604020202020204" pitchFamily="34" charset="0"/>
                          <a:ea typeface="MS Mincho" panose="02020609040205080304" pitchFamily="49" charset="-128"/>
                          <a:cs typeface="Arial" panose="020B0604020202020204" pitchFamily="34" charset="0"/>
                        </a:rPr>
                        <a:t>30 Minute after school SLT DT on next school day.</a:t>
                      </a:r>
                    </a:p>
                    <a:p>
                      <a:pPr marL="342900" lvl="0" indent="-342900" algn="l">
                        <a:spcAft>
                          <a:spcPts val="0"/>
                        </a:spcAft>
                        <a:buFont typeface="Arial" panose="020B0604020202020204" pitchFamily="34" charset="0"/>
                        <a:buChar char="•"/>
                        <a:tabLst>
                          <a:tab pos="457200" algn="l"/>
                        </a:tabLst>
                      </a:pPr>
                      <a:r>
                        <a:rPr lang="en-GB" sz="1100" kern="1200">
                          <a:solidFill>
                            <a:schemeClr val="tx1"/>
                          </a:solidFill>
                          <a:effectLst/>
                          <a:latin typeface="Arial" panose="020B0604020202020204" pitchFamily="34" charset="0"/>
                          <a:ea typeface="+mn-ea"/>
                          <a:cs typeface="Arial" panose="020B0604020202020204" pitchFamily="34" charset="0"/>
                        </a:rPr>
                        <a:t>Teacher has the option to remove from the lesson to AVOID any further escalation. The reason must be logged on Class Charts</a:t>
                      </a:r>
                      <a:endParaRPr lang="en-GB" sz="1100">
                        <a:effectLst/>
                        <a:latin typeface="Arial" panose="020B0604020202020204" pitchFamily="34" charset="0"/>
                        <a:ea typeface="MS Mincho" panose="02020609040205080304" pitchFamily="49" charset="-128"/>
                        <a:cs typeface="Arial" panose="020B0604020202020204" pitchFamily="34" charset="0"/>
                      </a:endParaRPr>
                    </a:p>
                  </a:txBody>
                  <a:tcPr marL="114300" marR="114300" marT="0" marB="0">
                    <a:solidFill>
                      <a:schemeClr val="bg1"/>
                    </a:solidFill>
                  </a:tcPr>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3509B4FD-8CF6-423F-A440-493F37A2092A}"/>
              </a:ext>
            </a:extLst>
          </p:cNvPr>
          <p:cNvSpPr/>
          <p:nvPr/>
        </p:nvSpPr>
        <p:spPr>
          <a:xfrm>
            <a:off x="4649374" y="2968284"/>
            <a:ext cx="4079631" cy="17584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Arial" panose="020B0604020202020204" pitchFamily="34" charset="0"/>
                <a:cs typeface="Arial" panose="020B0604020202020204" pitchFamily="34" charset="0"/>
              </a:rPr>
              <a:t>What is Amber Remove?</a:t>
            </a:r>
          </a:p>
          <a:p>
            <a:pPr algn="ctr"/>
            <a:r>
              <a:rPr lang="en-GB" sz="1400">
                <a:solidFill>
                  <a:schemeClr val="tx1"/>
                </a:solidFill>
                <a:latin typeface="Arial" panose="020B0604020202020204" pitchFamily="34" charset="0"/>
                <a:cs typeface="Arial" panose="020B0604020202020204" pitchFamily="34" charset="0"/>
              </a:rPr>
              <a:t>Amber remove is an option for the teacher to remove the student in order to avoid escalation. </a:t>
            </a:r>
          </a:p>
          <a:p>
            <a:pPr algn="ctr"/>
            <a:r>
              <a:rPr lang="en-GB" sz="1400" b="1">
                <a:solidFill>
                  <a:schemeClr val="tx1"/>
                </a:solidFill>
                <a:latin typeface="Arial" panose="020B0604020202020204" pitchFamily="34" charset="0"/>
                <a:cs typeface="Arial" panose="020B0604020202020204" pitchFamily="34" charset="0"/>
              </a:rPr>
              <a:t>When should it be used?</a:t>
            </a:r>
          </a:p>
          <a:p>
            <a:pPr algn="ctr"/>
            <a:r>
              <a:rPr lang="en-GB" sz="1400">
                <a:solidFill>
                  <a:schemeClr val="tx1"/>
                </a:solidFill>
                <a:latin typeface="Arial" panose="020B0604020202020204" pitchFamily="34" charset="0"/>
                <a:cs typeface="Arial" panose="020B0604020202020204" pitchFamily="34" charset="0"/>
              </a:rPr>
              <a:t>It should only be used </a:t>
            </a:r>
            <a:r>
              <a:rPr lang="en-GB" sz="1400" b="1" u="sng">
                <a:solidFill>
                  <a:schemeClr val="tx1"/>
                </a:solidFill>
                <a:latin typeface="Arial" panose="020B0604020202020204" pitchFamily="34" charset="0"/>
                <a:cs typeface="Arial" panose="020B0604020202020204" pitchFamily="34" charset="0"/>
              </a:rPr>
              <a:t>AFTER</a:t>
            </a:r>
            <a:r>
              <a:rPr lang="en-GB" sz="1400">
                <a:solidFill>
                  <a:schemeClr val="tx1"/>
                </a:solidFill>
                <a:latin typeface="Arial" panose="020B0604020202020204" pitchFamily="34" charset="0"/>
                <a:cs typeface="Arial" panose="020B0604020202020204" pitchFamily="34" charset="0"/>
              </a:rPr>
              <a:t> you have exhausted all of your in class behaviour management strategies. </a:t>
            </a:r>
            <a:r>
              <a:rPr lang="en-GB" sz="1400" b="1">
                <a:solidFill>
                  <a:schemeClr val="tx1"/>
                </a:solidFill>
                <a:latin typeface="Arial" panose="020B0604020202020204" pitchFamily="34" charset="0"/>
                <a:cs typeface="Arial" panose="020B0604020202020204" pitchFamily="34" charset="0"/>
              </a:rPr>
              <a:t>Use of Amber Remove should be rare.</a:t>
            </a:r>
          </a:p>
        </p:txBody>
      </p:sp>
      <p:sp>
        <p:nvSpPr>
          <p:cNvPr id="6" name="TextBox 5">
            <a:extLst>
              <a:ext uri="{FF2B5EF4-FFF2-40B4-BE49-F238E27FC236}">
                <a16:creationId xmlns:a16="http://schemas.microsoft.com/office/drawing/2014/main" id="{529CFD97-D10C-4E8E-9A14-A32C292D9167}"/>
              </a:ext>
            </a:extLst>
          </p:cNvPr>
          <p:cNvSpPr txBox="1"/>
          <p:nvPr/>
        </p:nvSpPr>
        <p:spPr>
          <a:xfrm>
            <a:off x="8401931" y="134200"/>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
        <p:nvSpPr>
          <p:cNvPr id="4" name="Rectangle 3">
            <a:extLst>
              <a:ext uri="{FF2B5EF4-FFF2-40B4-BE49-F238E27FC236}">
                <a16:creationId xmlns:a16="http://schemas.microsoft.com/office/drawing/2014/main" id="{CDD2EDA7-6432-438A-931C-4268199FE2C7}"/>
              </a:ext>
            </a:extLst>
          </p:cNvPr>
          <p:cNvSpPr/>
          <p:nvPr/>
        </p:nvSpPr>
        <p:spPr>
          <a:xfrm>
            <a:off x="5609570" y="2643129"/>
            <a:ext cx="2271776" cy="307777"/>
          </a:xfrm>
          <a:prstGeom prst="rect">
            <a:avLst/>
          </a:prstGeom>
        </p:spPr>
        <p:txBody>
          <a:bodyPr wrap="none">
            <a:spAutoFit/>
          </a:bodyPr>
          <a:lstStyle/>
          <a:p>
            <a:r>
              <a:rPr lang="en-GB" sz="1400" b="1">
                <a:latin typeface="Arial" panose="020B0604020202020204" pitchFamily="34" charset="0"/>
                <a:cs typeface="Arial" panose="020B0604020202020204" pitchFamily="34" charset="0"/>
              </a:rPr>
              <a:t>Use your teacher toolkit </a:t>
            </a:r>
            <a:endParaRPr lang="en-GB"/>
          </a:p>
        </p:txBody>
      </p:sp>
    </p:spTree>
    <p:extLst>
      <p:ext uri="{BB962C8B-B14F-4D97-AF65-F5344CB8AC3E}">
        <p14:creationId xmlns:p14="http://schemas.microsoft.com/office/powerpoint/2010/main" val="16755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4775"/>
            <a:ext cx="8882063" cy="993775"/>
          </a:xfrm>
        </p:spPr>
        <p:txBody>
          <a:bodyPr>
            <a:normAutofit fontScale="90000"/>
          </a:bodyPr>
          <a:lstStyle/>
          <a:p>
            <a:r>
              <a:rPr lang="en-US">
                <a:solidFill>
                  <a:srgbClr val="7030A0"/>
                </a:solidFill>
                <a:latin typeface="Arial" charset="0"/>
                <a:ea typeface="Arial" charset="0"/>
                <a:cs typeface="Arial" charset="0"/>
              </a:rPr>
              <a:t>Stage 2: Multiple Yellow and / or Amber Warnings across a range of subject areas.</a:t>
            </a:r>
          </a:p>
        </p:txBody>
      </p:sp>
      <p:graphicFrame>
        <p:nvGraphicFramePr>
          <p:cNvPr id="17" name="Table 16">
            <a:extLst>
              <a:ext uri="{FF2B5EF4-FFF2-40B4-BE49-F238E27FC236}">
                <a16:creationId xmlns:a16="http://schemas.microsoft.com/office/drawing/2014/main" id="{E7D3E674-7357-4631-8DF0-557989124FB0}"/>
              </a:ext>
            </a:extLst>
          </p:cNvPr>
          <p:cNvGraphicFramePr>
            <a:graphicFrameLocks noGrp="1"/>
          </p:cNvGraphicFramePr>
          <p:nvPr>
            <p:extLst/>
          </p:nvPr>
        </p:nvGraphicFramePr>
        <p:xfrm>
          <a:off x="535942" y="1212888"/>
          <a:ext cx="8026067" cy="3627120"/>
        </p:xfrm>
        <a:graphic>
          <a:graphicData uri="http://schemas.openxmlformats.org/drawingml/2006/table">
            <a:tbl>
              <a:tblPr firstRow="1" bandRow="1">
                <a:tableStyleId>{5940675A-B579-460E-94D1-54222C63F5DA}</a:tableStyleId>
              </a:tblPr>
              <a:tblGrid>
                <a:gridCol w="1422815">
                  <a:extLst>
                    <a:ext uri="{9D8B030D-6E8A-4147-A177-3AD203B41FA5}">
                      <a16:colId xmlns:a16="http://schemas.microsoft.com/office/drawing/2014/main" val="2812721570"/>
                    </a:ext>
                  </a:extLst>
                </a:gridCol>
                <a:gridCol w="6603252">
                  <a:extLst>
                    <a:ext uri="{9D8B030D-6E8A-4147-A177-3AD203B41FA5}">
                      <a16:colId xmlns:a16="http://schemas.microsoft.com/office/drawing/2014/main" val="3757980731"/>
                    </a:ext>
                  </a:extLst>
                </a:gridCol>
              </a:tblGrid>
              <a:tr h="822960">
                <a:tc>
                  <a:txBody>
                    <a:bodyPr/>
                    <a:lstStyle/>
                    <a:p>
                      <a:pPr algn="ctr"/>
                      <a:r>
                        <a:rPr lang="en-GB" sz="1400" b="1">
                          <a:latin typeface="Arial" panose="020B0604020202020204" pitchFamily="34" charset="0"/>
                          <a:cs typeface="Arial" panose="020B0604020202020204" pitchFamily="34" charset="0"/>
                        </a:rPr>
                        <a:t>Stag</a:t>
                      </a:r>
                      <a:r>
                        <a:rPr lang="en-GB" sz="1400" b="1" baseline="0">
                          <a:latin typeface="Arial" panose="020B0604020202020204" pitchFamily="34" charset="0"/>
                          <a:cs typeface="Arial" panose="020B0604020202020204" pitchFamily="34" charset="0"/>
                        </a:rPr>
                        <a:t>e 1</a:t>
                      </a:r>
                      <a:endParaRPr lang="en-GB" sz="1400" b="1">
                        <a:latin typeface="Arial" panose="020B0604020202020204" pitchFamily="34" charset="0"/>
                        <a:cs typeface="Arial" panose="020B0604020202020204" pitchFamily="34" charset="0"/>
                      </a:endParaRPr>
                    </a:p>
                  </a:txBody>
                  <a:tcPr marL="68580" marR="68580" marT="34290" marB="34290"/>
                </a:tc>
                <a:tc>
                  <a:txBody>
                    <a:bodyPr/>
                    <a:lstStyle/>
                    <a:p>
                      <a:r>
                        <a:rPr lang="en-GB" sz="1400">
                          <a:latin typeface="Arial" panose="020B0604020202020204" pitchFamily="34" charset="0"/>
                          <a:cs typeface="Arial" panose="020B0604020202020204" pitchFamily="34" charset="0"/>
                        </a:rPr>
                        <a:t>Student meeting </a:t>
                      </a:r>
                    </a:p>
                    <a:p>
                      <a:r>
                        <a:rPr lang="en-GB" sz="1400">
                          <a:latin typeface="Arial" panose="020B0604020202020204" pitchFamily="34" charset="0"/>
                          <a:cs typeface="Arial" panose="020B0604020202020204" pitchFamily="34" charset="0"/>
                        </a:rPr>
                        <a:t>Targets set and managed through a Faculty Report</a:t>
                      </a:r>
                    </a:p>
                    <a:p>
                      <a:r>
                        <a:rPr lang="en-GB" sz="1400">
                          <a:latin typeface="Arial" panose="020B0604020202020204" pitchFamily="34" charset="0"/>
                          <a:cs typeface="Arial" panose="020B0604020202020204" pitchFamily="34" charset="0"/>
                        </a:rPr>
                        <a:t>Time</a:t>
                      </a:r>
                      <a:r>
                        <a:rPr lang="en-GB" sz="1400" baseline="0">
                          <a:latin typeface="Arial" panose="020B0604020202020204" pitchFamily="34" charset="0"/>
                          <a:cs typeface="Arial" panose="020B0604020202020204" pitchFamily="34" charset="0"/>
                        </a:rPr>
                        <a:t> period set and regular monitoring has occurred</a:t>
                      </a:r>
                      <a:endParaRPr lang="en-GB" sz="14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27595547"/>
                  </a:ext>
                </a:extLst>
              </a:tr>
              <a:tr h="822960">
                <a:tc>
                  <a:txBody>
                    <a:bodyPr/>
                    <a:lstStyle/>
                    <a:p>
                      <a:pPr algn="ctr"/>
                      <a:r>
                        <a:rPr lang="en-GB" sz="1400" b="1">
                          <a:solidFill>
                            <a:schemeClr val="tx1"/>
                          </a:solidFill>
                          <a:latin typeface="Arial" panose="020B0604020202020204" pitchFamily="34" charset="0"/>
                          <a:cs typeface="Arial" panose="020B0604020202020204" pitchFamily="34" charset="0"/>
                        </a:rPr>
                        <a:t>Stage</a:t>
                      </a:r>
                      <a:r>
                        <a:rPr lang="en-GB" sz="1400" b="1" baseline="0">
                          <a:solidFill>
                            <a:schemeClr val="tx1"/>
                          </a:solidFill>
                          <a:latin typeface="Arial" panose="020B0604020202020204" pitchFamily="34" charset="0"/>
                          <a:cs typeface="Arial" panose="020B0604020202020204" pitchFamily="34" charset="0"/>
                        </a:rPr>
                        <a:t> 2</a:t>
                      </a:r>
                      <a:endParaRPr lang="en-GB" sz="1400" b="1">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GB" sz="1400" baseline="0">
                          <a:solidFill>
                            <a:schemeClr val="tx1"/>
                          </a:solidFill>
                          <a:latin typeface="Arial" panose="020B0604020202020204" pitchFamily="34" charset="0"/>
                          <a:cs typeface="Arial" panose="020B0604020202020204" pitchFamily="34" charset="0"/>
                        </a:rPr>
                        <a:t>Formal meeting with parents/carers</a:t>
                      </a:r>
                    </a:p>
                    <a:p>
                      <a:r>
                        <a:rPr lang="en-GB" sz="1400" baseline="0">
                          <a:solidFill>
                            <a:schemeClr val="tx1"/>
                          </a:solidFill>
                          <a:latin typeface="Arial" panose="020B0604020202020204" pitchFamily="34" charset="0"/>
                          <a:cs typeface="Arial" panose="020B0604020202020204" pitchFamily="34" charset="0"/>
                        </a:rPr>
                        <a:t>Introduction of Pastoral Support Plan (PSP)</a:t>
                      </a:r>
                    </a:p>
                    <a:p>
                      <a:r>
                        <a:rPr lang="en-GB" sz="1400" baseline="0">
                          <a:solidFill>
                            <a:schemeClr val="tx1"/>
                          </a:solidFill>
                          <a:latin typeface="Arial" panose="020B0604020202020204" pitchFamily="34" charset="0"/>
                          <a:cs typeface="Arial" panose="020B0604020202020204" pitchFamily="34" charset="0"/>
                        </a:rPr>
                        <a:t>Minimum of 4 weeks monitoring</a:t>
                      </a:r>
                    </a:p>
                    <a:p>
                      <a:r>
                        <a:rPr lang="en-GB" sz="1400" baseline="0">
                          <a:solidFill>
                            <a:schemeClr val="tx1"/>
                          </a:solidFill>
                          <a:latin typeface="Arial" panose="020B0604020202020204" pitchFamily="34" charset="0"/>
                          <a:cs typeface="Arial" panose="020B0604020202020204" pitchFamily="34" charset="0"/>
                        </a:rPr>
                        <a:t>Repeated as required with adjustments to support / provision</a:t>
                      </a:r>
                      <a:endParaRPr lang="en-GB" sz="140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07895419"/>
                  </a:ext>
                </a:extLst>
              </a:tr>
              <a:tr h="1074420">
                <a:tc>
                  <a:txBody>
                    <a:bodyPr/>
                    <a:lstStyle/>
                    <a:p>
                      <a:pPr algn="ctr"/>
                      <a:r>
                        <a:rPr lang="en-GB" sz="1400" b="1">
                          <a:solidFill>
                            <a:srgbClr val="C8C8C8"/>
                          </a:solidFill>
                          <a:latin typeface="Arial" panose="020B0604020202020204" pitchFamily="34" charset="0"/>
                          <a:cs typeface="Arial" panose="020B0604020202020204" pitchFamily="34" charset="0"/>
                        </a:rPr>
                        <a:t>Stage 3</a:t>
                      </a:r>
                    </a:p>
                  </a:txBody>
                  <a:tcPr marL="68580" marR="68580" marT="34290" marB="34290"/>
                </a:tc>
                <a:tc>
                  <a:txBody>
                    <a:bodyPr/>
                    <a:lstStyle/>
                    <a:p>
                      <a:r>
                        <a:rPr lang="en-GB" sz="1400" baseline="0">
                          <a:solidFill>
                            <a:srgbClr val="C8C8C8"/>
                          </a:solidFill>
                          <a:latin typeface="Arial" panose="020B0604020202020204" pitchFamily="34" charset="0"/>
                          <a:cs typeface="Arial" panose="020B0604020202020204" pitchFamily="34" charset="0"/>
                        </a:rPr>
                        <a:t>Formal meeting with parents/carers by SLT / Principal</a:t>
                      </a:r>
                    </a:p>
                    <a:p>
                      <a:r>
                        <a:rPr lang="en-GB" sz="1400">
                          <a:solidFill>
                            <a:srgbClr val="C8C8C8"/>
                          </a:solidFill>
                          <a:latin typeface="Arial" panose="020B0604020202020204" pitchFamily="34" charset="0"/>
                          <a:cs typeface="Arial" panose="020B0604020202020204" pitchFamily="34" charset="0"/>
                        </a:rPr>
                        <a:t>Governor</a:t>
                      </a:r>
                      <a:r>
                        <a:rPr lang="en-GB" sz="1400" baseline="0">
                          <a:solidFill>
                            <a:srgbClr val="C8C8C8"/>
                          </a:solidFill>
                          <a:latin typeface="Arial" panose="020B0604020202020204" pitchFamily="34" charset="0"/>
                          <a:cs typeface="Arial" panose="020B0604020202020204" pitchFamily="34" charset="0"/>
                        </a:rPr>
                        <a:t> panel</a:t>
                      </a:r>
                    </a:p>
                    <a:p>
                      <a:r>
                        <a:rPr lang="en-GB" sz="1400" baseline="0">
                          <a:solidFill>
                            <a:srgbClr val="C8C8C8"/>
                          </a:solidFill>
                          <a:latin typeface="Arial" panose="020B0604020202020204" pitchFamily="34" charset="0"/>
                          <a:cs typeface="Arial" panose="020B0604020202020204" pitchFamily="34" charset="0"/>
                        </a:rPr>
                        <a:t>Introduction of Stage 3 Pastoral Support Plan (PSP)</a:t>
                      </a:r>
                    </a:p>
                    <a:p>
                      <a:r>
                        <a:rPr lang="en-GB" sz="1400" baseline="0">
                          <a:solidFill>
                            <a:srgbClr val="C8C8C8"/>
                          </a:solidFill>
                          <a:latin typeface="Arial" panose="020B0604020202020204" pitchFamily="34" charset="0"/>
                          <a:cs typeface="Arial" panose="020B0604020202020204" pitchFamily="34" charset="0"/>
                        </a:rPr>
                        <a:t>Minimum of 2 weeks monitoring</a:t>
                      </a:r>
                    </a:p>
                    <a:p>
                      <a:r>
                        <a:rPr lang="en-GB" sz="1400" baseline="0">
                          <a:solidFill>
                            <a:srgbClr val="C8C8C8"/>
                          </a:solidFill>
                          <a:latin typeface="Arial" panose="020B0604020202020204" pitchFamily="34" charset="0"/>
                          <a:cs typeface="Arial" panose="020B0604020202020204" pitchFamily="34" charset="0"/>
                        </a:rPr>
                        <a:t>Alternative Provision</a:t>
                      </a:r>
                    </a:p>
                    <a:p>
                      <a:r>
                        <a:rPr lang="en-GB" sz="1400" baseline="0">
                          <a:solidFill>
                            <a:srgbClr val="C8C8C8"/>
                          </a:solidFill>
                          <a:latin typeface="Arial" panose="020B0604020202020204" pitchFamily="34" charset="0"/>
                          <a:cs typeface="Arial" panose="020B0604020202020204" pitchFamily="34" charset="0"/>
                        </a:rPr>
                        <a:t>Respite Placement </a:t>
                      </a:r>
                    </a:p>
                    <a:p>
                      <a:r>
                        <a:rPr lang="en-GB" sz="1400" baseline="0">
                          <a:solidFill>
                            <a:srgbClr val="C8C8C8"/>
                          </a:solidFill>
                          <a:latin typeface="Arial" panose="020B0604020202020204" pitchFamily="34" charset="0"/>
                          <a:cs typeface="Arial" panose="020B0604020202020204" pitchFamily="34" charset="0"/>
                        </a:rPr>
                        <a:t>Managed Move</a:t>
                      </a:r>
                      <a:endParaRPr lang="en-GB" sz="1400">
                        <a:solidFill>
                          <a:srgbClr val="C8C8C8"/>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0613814"/>
                  </a:ext>
                </a:extLst>
              </a:tr>
              <a:tr h="320040">
                <a:tc>
                  <a:txBody>
                    <a:bodyPr/>
                    <a:lstStyle/>
                    <a:p>
                      <a:pPr algn="ctr"/>
                      <a:r>
                        <a:rPr lang="en-GB" sz="1400" b="1">
                          <a:solidFill>
                            <a:srgbClr val="C8C8C8"/>
                          </a:solidFill>
                          <a:latin typeface="Arial" panose="020B0604020202020204" pitchFamily="34" charset="0"/>
                          <a:cs typeface="Arial" panose="020B0604020202020204" pitchFamily="34" charset="0"/>
                        </a:rPr>
                        <a:t>Stage 4</a:t>
                      </a:r>
                    </a:p>
                  </a:txBody>
                  <a:tcPr marL="68580" marR="68580" marT="34290" marB="34290"/>
                </a:tc>
                <a:tc>
                  <a:txBody>
                    <a:bodyPr/>
                    <a:lstStyle/>
                    <a:p>
                      <a:r>
                        <a:rPr lang="en-GB" sz="1400">
                          <a:solidFill>
                            <a:srgbClr val="C8C8C8"/>
                          </a:solidFill>
                          <a:latin typeface="Arial" panose="020B0604020202020204" pitchFamily="34" charset="0"/>
                          <a:cs typeface="Arial" panose="020B0604020202020204" pitchFamily="34" charset="0"/>
                        </a:rPr>
                        <a:t>Permanent</a:t>
                      </a:r>
                      <a:r>
                        <a:rPr lang="en-GB" sz="1400" baseline="0">
                          <a:solidFill>
                            <a:srgbClr val="C8C8C8"/>
                          </a:solidFill>
                          <a:latin typeface="Arial" panose="020B0604020202020204" pitchFamily="34" charset="0"/>
                          <a:cs typeface="Arial" panose="020B0604020202020204" pitchFamily="34" charset="0"/>
                        </a:rPr>
                        <a:t> exclusion</a:t>
                      </a:r>
                      <a:endParaRPr lang="en-GB" sz="1400">
                        <a:solidFill>
                          <a:srgbClr val="C8C8C8"/>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472699291"/>
                  </a:ext>
                </a:extLst>
              </a:tr>
            </a:tbl>
          </a:graphicData>
        </a:graphic>
      </p:graphicFrame>
      <p:pic>
        <p:nvPicPr>
          <p:cNvPr id="18" name="Picture 17">
            <a:extLst>
              <a:ext uri="{FF2B5EF4-FFF2-40B4-BE49-F238E27FC236}">
                <a16:creationId xmlns:a16="http://schemas.microsoft.com/office/drawing/2014/main" id="{BC200CCB-2A53-4E08-A30B-7B8E0C0F69DB}"/>
              </a:ext>
            </a:extLst>
          </p:cNvPr>
          <p:cNvPicPr>
            <a:picLocks noChangeAspect="1"/>
          </p:cNvPicPr>
          <p:nvPr/>
        </p:nvPicPr>
        <p:blipFill>
          <a:blip r:embed="rId2"/>
          <a:stretch>
            <a:fillRect/>
          </a:stretch>
        </p:blipFill>
        <p:spPr>
          <a:xfrm>
            <a:off x="3383894" y="1262796"/>
            <a:ext cx="231503" cy="217374"/>
          </a:xfrm>
          <a:prstGeom prst="rect">
            <a:avLst/>
          </a:prstGeom>
        </p:spPr>
      </p:pic>
      <p:pic>
        <p:nvPicPr>
          <p:cNvPr id="19" name="Picture 18">
            <a:extLst>
              <a:ext uri="{FF2B5EF4-FFF2-40B4-BE49-F238E27FC236}">
                <a16:creationId xmlns:a16="http://schemas.microsoft.com/office/drawing/2014/main" id="{110BCAC3-949D-499B-AF88-3D7081C17BC0}"/>
              </a:ext>
            </a:extLst>
          </p:cNvPr>
          <p:cNvPicPr>
            <a:picLocks noChangeAspect="1"/>
          </p:cNvPicPr>
          <p:nvPr/>
        </p:nvPicPr>
        <p:blipFill>
          <a:blip r:embed="rId2"/>
          <a:stretch>
            <a:fillRect/>
          </a:stretch>
        </p:blipFill>
        <p:spPr>
          <a:xfrm>
            <a:off x="6087469" y="1480170"/>
            <a:ext cx="231503" cy="217374"/>
          </a:xfrm>
          <a:prstGeom prst="rect">
            <a:avLst/>
          </a:prstGeom>
        </p:spPr>
      </p:pic>
      <p:pic>
        <p:nvPicPr>
          <p:cNvPr id="20" name="Picture 19">
            <a:extLst>
              <a:ext uri="{FF2B5EF4-FFF2-40B4-BE49-F238E27FC236}">
                <a16:creationId xmlns:a16="http://schemas.microsoft.com/office/drawing/2014/main" id="{401BD0EB-743B-4F49-8F5C-B050C5CFD6C2}"/>
              </a:ext>
            </a:extLst>
          </p:cNvPr>
          <p:cNvPicPr>
            <a:picLocks noChangeAspect="1"/>
          </p:cNvPicPr>
          <p:nvPr/>
        </p:nvPicPr>
        <p:blipFill>
          <a:blip r:embed="rId2"/>
          <a:stretch>
            <a:fillRect/>
          </a:stretch>
        </p:blipFill>
        <p:spPr>
          <a:xfrm>
            <a:off x="6124117" y="1697544"/>
            <a:ext cx="231503" cy="217374"/>
          </a:xfrm>
          <a:prstGeom prst="rect">
            <a:avLst/>
          </a:prstGeom>
        </p:spPr>
      </p:pic>
      <p:pic>
        <p:nvPicPr>
          <p:cNvPr id="26" name="Picture 25">
            <a:extLst>
              <a:ext uri="{FF2B5EF4-FFF2-40B4-BE49-F238E27FC236}">
                <a16:creationId xmlns:a16="http://schemas.microsoft.com/office/drawing/2014/main" id="{258CD1F7-DD26-4A8A-9FE6-7F2DE9C0E7E2}"/>
              </a:ext>
            </a:extLst>
          </p:cNvPr>
          <p:cNvPicPr>
            <a:picLocks noChangeAspect="1"/>
          </p:cNvPicPr>
          <p:nvPr/>
        </p:nvPicPr>
        <p:blipFill>
          <a:blip r:embed="rId3"/>
          <a:stretch>
            <a:fillRect/>
          </a:stretch>
        </p:blipFill>
        <p:spPr>
          <a:xfrm>
            <a:off x="4836228" y="2044738"/>
            <a:ext cx="228909" cy="271829"/>
          </a:xfrm>
          <a:prstGeom prst="rect">
            <a:avLst/>
          </a:prstGeom>
        </p:spPr>
      </p:pic>
      <p:pic>
        <p:nvPicPr>
          <p:cNvPr id="32" name="Picture 31">
            <a:extLst>
              <a:ext uri="{FF2B5EF4-FFF2-40B4-BE49-F238E27FC236}">
                <a16:creationId xmlns:a16="http://schemas.microsoft.com/office/drawing/2014/main" id="{A7AE3774-9B6B-446D-8349-3926A42134FA}"/>
              </a:ext>
            </a:extLst>
          </p:cNvPr>
          <p:cNvPicPr>
            <a:picLocks noChangeAspect="1"/>
          </p:cNvPicPr>
          <p:nvPr/>
        </p:nvPicPr>
        <p:blipFill>
          <a:blip r:embed="rId3"/>
          <a:stretch>
            <a:fillRect/>
          </a:stretch>
        </p:blipFill>
        <p:spPr>
          <a:xfrm>
            <a:off x="5459896" y="2299921"/>
            <a:ext cx="228909" cy="271829"/>
          </a:xfrm>
          <a:prstGeom prst="rect">
            <a:avLst/>
          </a:prstGeom>
        </p:spPr>
      </p:pic>
      <p:pic>
        <p:nvPicPr>
          <p:cNvPr id="33" name="Picture 32">
            <a:extLst>
              <a:ext uri="{FF2B5EF4-FFF2-40B4-BE49-F238E27FC236}">
                <a16:creationId xmlns:a16="http://schemas.microsoft.com/office/drawing/2014/main" id="{9453B062-7997-443C-B220-5DC7B2265488}"/>
              </a:ext>
            </a:extLst>
          </p:cNvPr>
          <p:cNvPicPr>
            <a:picLocks noChangeAspect="1"/>
          </p:cNvPicPr>
          <p:nvPr/>
        </p:nvPicPr>
        <p:blipFill>
          <a:blip r:embed="rId3"/>
          <a:stretch>
            <a:fillRect/>
          </a:stretch>
        </p:blipFill>
        <p:spPr>
          <a:xfrm>
            <a:off x="4548975" y="2452321"/>
            <a:ext cx="228909" cy="271829"/>
          </a:xfrm>
          <a:prstGeom prst="rect">
            <a:avLst/>
          </a:prstGeom>
        </p:spPr>
      </p:pic>
      <p:pic>
        <p:nvPicPr>
          <p:cNvPr id="34" name="Picture 33">
            <a:extLst>
              <a:ext uri="{FF2B5EF4-FFF2-40B4-BE49-F238E27FC236}">
                <a16:creationId xmlns:a16="http://schemas.microsoft.com/office/drawing/2014/main" id="{B900B1D0-63BB-4CC8-A22F-3334E553CB08}"/>
              </a:ext>
            </a:extLst>
          </p:cNvPr>
          <p:cNvPicPr>
            <a:picLocks noChangeAspect="1"/>
          </p:cNvPicPr>
          <p:nvPr/>
        </p:nvPicPr>
        <p:blipFill>
          <a:blip r:embed="rId3"/>
          <a:stretch>
            <a:fillRect/>
          </a:stretch>
        </p:blipFill>
        <p:spPr>
          <a:xfrm>
            <a:off x="6832631" y="2604721"/>
            <a:ext cx="228909" cy="271829"/>
          </a:xfrm>
          <a:prstGeom prst="rect">
            <a:avLst/>
          </a:prstGeom>
        </p:spPr>
      </p:pic>
      <p:sp>
        <p:nvSpPr>
          <p:cNvPr id="11" name="TextBox 10">
            <a:extLst>
              <a:ext uri="{FF2B5EF4-FFF2-40B4-BE49-F238E27FC236}">
                <a16:creationId xmlns:a16="http://schemas.microsoft.com/office/drawing/2014/main" id="{2721D2CA-0F4D-4F14-BE82-C96D79A0FEC1}"/>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SBO</a:t>
            </a:r>
          </a:p>
        </p:txBody>
      </p:sp>
    </p:spTree>
    <p:extLst>
      <p:ext uri="{BB962C8B-B14F-4D97-AF65-F5344CB8AC3E}">
        <p14:creationId xmlns:p14="http://schemas.microsoft.com/office/powerpoint/2010/main" val="2801528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222" y="-95000"/>
            <a:ext cx="7886700" cy="994172"/>
          </a:xfrm>
        </p:spPr>
        <p:txBody>
          <a:bodyPr/>
          <a:lstStyle/>
          <a:p>
            <a:r>
              <a:rPr lang="en-US">
                <a:solidFill>
                  <a:srgbClr val="7030A0"/>
                </a:solidFill>
                <a:latin typeface="Arial" charset="0"/>
                <a:ea typeface="Arial" charset="0"/>
                <a:cs typeface="Arial" charset="0"/>
              </a:rPr>
              <a:t>Red Warning</a:t>
            </a:r>
          </a:p>
        </p:txBody>
      </p:sp>
      <p:graphicFrame>
        <p:nvGraphicFramePr>
          <p:cNvPr id="2" name="Table 1"/>
          <p:cNvGraphicFramePr>
            <a:graphicFrameLocks noGrp="1"/>
          </p:cNvGraphicFramePr>
          <p:nvPr>
            <p:extLst/>
          </p:nvPr>
        </p:nvGraphicFramePr>
        <p:xfrm>
          <a:off x="307676" y="681856"/>
          <a:ext cx="8666642" cy="3638229"/>
        </p:xfrm>
        <a:graphic>
          <a:graphicData uri="http://schemas.openxmlformats.org/drawingml/2006/table">
            <a:tbl>
              <a:tblPr firstRow="1" firstCol="1" bandRow="1">
                <a:tableStyleId>{5940675A-B579-460E-94D1-54222C63F5DA}</a:tableStyleId>
              </a:tblPr>
              <a:tblGrid>
                <a:gridCol w="4333321">
                  <a:extLst>
                    <a:ext uri="{9D8B030D-6E8A-4147-A177-3AD203B41FA5}">
                      <a16:colId xmlns:a16="http://schemas.microsoft.com/office/drawing/2014/main" val="20000"/>
                    </a:ext>
                  </a:extLst>
                </a:gridCol>
                <a:gridCol w="4333321">
                  <a:extLst>
                    <a:ext uri="{9D8B030D-6E8A-4147-A177-3AD203B41FA5}">
                      <a16:colId xmlns:a16="http://schemas.microsoft.com/office/drawing/2014/main" val="20001"/>
                    </a:ext>
                  </a:extLst>
                </a:gridCol>
              </a:tblGrid>
              <a:tr h="229552">
                <a:tc gridSpan="2">
                  <a:txBody>
                    <a:bodyPr/>
                    <a:lstStyle/>
                    <a:p>
                      <a:pPr marL="0" marR="0"/>
                      <a:r>
                        <a:rPr lang="en-GB" sz="1450" b="1">
                          <a:effectLst/>
                          <a:latin typeface="Arial" charset="0"/>
                          <a:ea typeface="Arial" charset="0"/>
                          <a:cs typeface="Arial" charset="0"/>
                        </a:rPr>
                        <a:t>Red Warning – Persistent Failure to meet expectations</a:t>
                      </a:r>
                    </a:p>
                  </a:txBody>
                  <a:tcPr marL="53190" marR="53190" marT="0" marB="0">
                    <a:solidFill>
                      <a:schemeClr val="bg1"/>
                    </a:solidFill>
                  </a:tcPr>
                </a:tc>
                <a:tc hMerge="1">
                  <a:txBody>
                    <a:bodyPr/>
                    <a:lstStyle/>
                    <a:p>
                      <a:endParaRPr lang="en-US"/>
                    </a:p>
                  </a:txBody>
                  <a:tcPr/>
                </a:tc>
                <a:extLst>
                  <a:ext uri="{0D108BD9-81ED-4DB2-BD59-A6C34878D82A}">
                    <a16:rowId xmlns:a16="http://schemas.microsoft.com/office/drawing/2014/main" val="10000"/>
                  </a:ext>
                </a:extLst>
              </a:tr>
              <a:tr h="918207">
                <a:tc gridSpan="2">
                  <a:txBody>
                    <a:bodyPr/>
                    <a:lstStyle/>
                    <a:p>
                      <a:pPr marL="0" marR="0"/>
                      <a:r>
                        <a:rPr lang="en-GB" sz="1450">
                          <a:effectLst/>
                          <a:latin typeface="Arial" charset="0"/>
                          <a:ea typeface="Arial" charset="0"/>
                          <a:cs typeface="Arial" charset="0"/>
                        </a:rPr>
                        <a:t>Applicable when a student has not changed their behaviour despite receiving a Verbal Warning, A Yellow Warning and an Amber warning </a:t>
                      </a:r>
                      <a:r>
                        <a:rPr lang="en-GB" sz="1450" b="1" u="sng">
                          <a:effectLst/>
                          <a:latin typeface="Arial" charset="0"/>
                          <a:ea typeface="Arial" charset="0"/>
                          <a:cs typeface="Arial" charset="0"/>
                        </a:rPr>
                        <a:t>OR</a:t>
                      </a:r>
                      <a:r>
                        <a:rPr lang="en-GB" sz="1450">
                          <a:effectLst/>
                          <a:latin typeface="Arial" charset="0"/>
                          <a:ea typeface="Arial" charset="0"/>
                          <a:cs typeface="Arial" charset="0"/>
                        </a:rPr>
                        <a:t> a very serious offence which includes confrontation with staff </a:t>
                      </a:r>
                      <a:r>
                        <a:rPr lang="en-GB" sz="1450" b="1" u="sng">
                          <a:effectLst/>
                          <a:latin typeface="Arial" charset="0"/>
                          <a:ea typeface="Arial" charset="0"/>
                          <a:cs typeface="Arial" charset="0"/>
                        </a:rPr>
                        <a:t>OR</a:t>
                      </a:r>
                      <a:r>
                        <a:rPr lang="en-GB" sz="1450">
                          <a:effectLst/>
                          <a:latin typeface="Arial" charset="0"/>
                          <a:ea typeface="Arial" charset="0"/>
                          <a:cs typeface="Arial" charset="0"/>
                        </a:rPr>
                        <a:t> a significant compromise to the safety or well-being of students or staff </a:t>
                      </a:r>
                      <a:r>
                        <a:rPr lang="en-GB" sz="1450" b="1" u="sng">
                          <a:effectLst/>
                          <a:latin typeface="Arial" charset="0"/>
                          <a:ea typeface="Arial" charset="0"/>
                          <a:cs typeface="Arial" charset="0"/>
                        </a:rPr>
                        <a:t>OR</a:t>
                      </a:r>
                      <a:r>
                        <a:rPr lang="en-GB" sz="1450">
                          <a:effectLst/>
                          <a:latin typeface="Arial" charset="0"/>
                          <a:ea typeface="Arial" charset="0"/>
                          <a:cs typeface="Arial" charset="0"/>
                        </a:rPr>
                        <a:t> bringing the name of the school into serious disrepute.</a:t>
                      </a:r>
                    </a:p>
                  </a:txBody>
                  <a:tcPr marL="53190" marR="53190" marT="0" marB="0">
                    <a:solidFill>
                      <a:schemeClr val="bg1"/>
                    </a:solidFill>
                  </a:tcPr>
                </a:tc>
                <a:tc hMerge="1">
                  <a:txBody>
                    <a:bodyPr/>
                    <a:lstStyle/>
                    <a:p>
                      <a:endParaRPr lang="en-US"/>
                    </a:p>
                  </a:txBody>
                  <a:tcPr/>
                </a:tc>
                <a:extLst>
                  <a:ext uri="{0D108BD9-81ED-4DB2-BD59-A6C34878D82A}">
                    <a16:rowId xmlns:a16="http://schemas.microsoft.com/office/drawing/2014/main" val="10001"/>
                  </a:ext>
                </a:extLst>
              </a:tr>
              <a:tr h="1836414">
                <a:tc>
                  <a:txBody>
                    <a:bodyPr/>
                    <a:lstStyle/>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Persistent failure to meet expectations. </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Complete refusal to follow instructions / to do as asked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Threatening behaviour of any kind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Racist or homophobic or otherwise inappropriate and/or offensive remarks to students or staff</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Refusal to give mobile phone to staff when asked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Leaving the classroom / walking off from a member of staff without permission</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Unacceptable language e.g. swearing (will depend on the actual language used)</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Any risk to the health and safety of others</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Vandalism to academy property</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Intentionally stopping others from learning</a:t>
                      </a:r>
                    </a:p>
                    <a:p>
                      <a:pPr marL="342900" lvl="0" indent="-342900" algn="l">
                        <a:spcAft>
                          <a:spcPts val="0"/>
                        </a:spcAft>
                        <a:buFont typeface="Arial" panose="020B0604020202020204" pitchFamily="34" charset="0"/>
                        <a:buChar char="•"/>
                        <a:tabLst>
                          <a:tab pos="457200" algn="l"/>
                        </a:tabLst>
                      </a:pP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71755" marB="71755">
                    <a:solidFill>
                      <a:schemeClr val="bg1"/>
                    </a:solidFill>
                  </a:tcPr>
                </a:tc>
                <a:tc>
                  <a:txBody>
                    <a:bodyPr/>
                    <a:lstStyle/>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Red Remove logged on Class Charts by SLT On Call</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p>
                      <a:pPr marL="342900" lvl="0" indent="-342900" algn="l">
                        <a:spcAft>
                          <a:spcPts val="0"/>
                        </a:spcAft>
                        <a:buFont typeface="Arial" panose="020B0604020202020204" pitchFamily="34" charset="0"/>
                        <a:buChar char="•"/>
                        <a:tabLst>
                          <a:tab pos="457200" algn="l"/>
                        </a:tabLst>
                      </a:pPr>
                      <a:r>
                        <a:rPr lang="en-GB" sz="1100">
                          <a:effectLst/>
                          <a:latin typeface="Arial" panose="020B0604020202020204" pitchFamily="34" charset="0"/>
                          <a:ea typeface="MS Mincho" panose="02020609040205080304" pitchFamily="49" charset="-128"/>
                          <a:cs typeface="Arial" panose="020B0604020202020204" pitchFamily="34" charset="0"/>
                        </a:rPr>
                        <a:t>Student removed from lesson by SLT to another classroom or in some cases Internal Exclusion</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10002"/>
                  </a:ext>
                </a:extLst>
              </a:tr>
            </a:tbl>
          </a:graphicData>
        </a:graphic>
      </p:graphicFrame>
      <p:sp>
        <p:nvSpPr>
          <p:cNvPr id="5" name="Rectangle 4">
            <a:extLst>
              <a:ext uri="{FF2B5EF4-FFF2-40B4-BE49-F238E27FC236}">
                <a16:creationId xmlns:a16="http://schemas.microsoft.com/office/drawing/2014/main" id="{DA4854BB-9B2E-494F-B2EB-DF8CE2F7F00B}"/>
              </a:ext>
            </a:extLst>
          </p:cNvPr>
          <p:cNvSpPr/>
          <p:nvPr/>
        </p:nvSpPr>
        <p:spPr>
          <a:xfrm>
            <a:off x="4756693" y="2447762"/>
            <a:ext cx="4079631" cy="17584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Arial" panose="020B0604020202020204" pitchFamily="34" charset="0"/>
                <a:cs typeface="Arial" panose="020B0604020202020204" pitchFamily="34" charset="0"/>
              </a:rPr>
              <a:t>When should it be used?</a:t>
            </a:r>
          </a:p>
          <a:p>
            <a:pPr algn="ctr"/>
            <a:r>
              <a:rPr lang="en-GB" sz="1400">
                <a:solidFill>
                  <a:schemeClr val="tx1"/>
                </a:solidFill>
                <a:latin typeface="Arial" panose="020B0604020202020204" pitchFamily="34" charset="0"/>
                <a:cs typeface="Arial" panose="020B0604020202020204" pitchFamily="34" charset="0"/>
              </a:rPr>
              <a:t>It should only be used </a:t>
            </a:r>
            <a:r>
              <a:rPr lang="en-GB" sz="1400" b="1" u="sng">
                <a:solidFill>
                  <a:schemeClr val="tx1"/>
                </a:solidFill>
                <a:latin typeface="Arial" panose="020B0604020202020204" pitchFamily="34" charset="0"/>
                <a:cs typeface="Arial" panose="020B0604020202020204" pitchFamily="34" charset="0"/>
              </a:rPr>
              <a:t>AFTER</a:t>
            </a:r>
            <a:r>
              <a:rPr lang="en-GB" sz="1400">
                <a:solidFill>
                  <a:schemeClr val="tx1"/>
                </a:solidFill>
                <a:latin typeface="Arial" panose="020B0604020202020204" pitchFamily="34" charset="0"/>
                <a:cs typeface="Arial" panose="020B0604020202020204" pitchFamily="34" charset="0"/>
              </a:rPr>
              <a:t> you have exhausted all of your in class behaviour management strategies including an Amber Warning </a:t>
            </a:r>
            <a:r>
              <a:rPr lang="en-GB" sz="1400" b="1" u="sng">
                <a:solidFill>
                  <a:schemeClr val="tx1"/>
                </a:solidFill>
                <a:latin typeface="Arial" panose="020B0604020202020204" pitchFamily="34" charset="0"/>
                <a:cs typeface="Arial" panose="020B0604020202020204" pitchFamily="34" charset="0"/>
              </a:rPr>
              <a:t>OR </a:t>
            </a:r>
            <a:r>
              <a:rPr lang="en-GB" sz="1400">
                <a:solidFill>
                  <a:schemeClr val="tx1"/>
                </a:solidFill>
                <a:latin typeface="Arial" panose="020B0604020202020204" pitchFamily="34" charset="0"/>
                <a:cs typeface="Arial" panose="020B0604020202020204" pitchFamily="34" charset="0"/>
              </a:rPr>
              <a:t>If a serious breach of Health &amp; Safety has occurred.</a:t>
            </a:r>
            <a:endParaRPr lang="en-GB" sz="1400" b="1">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5A9370A-F69C-4BD9-8CCA-246E0592C847}"/>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7541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85115"/>
            <a:ext cx="7886700" cy="994172"/>
          </a:xfrm>
        </p:spPr>
        <p:txBody>
          <a:bodyPr/>
          <a:lstStyle/>
          <a:p>
            <a:r>
              <a:rPr lang="en-US" dirty="0">
                <a:solidFill>
                  <a:srgbClr val="7030A0"/>
                </a:solidFill>
                <a:latin typeface="Arial" charset="0"/>
                <a:ea typeface="Arial" charset="0"/>
                <a:cs typeface="Arial" charset="0"/>
              </a:rPr>
              <a:t>The Purpose of this Forum</a:t>
            </a:r>
          </a:p>
        </p:txBody>
      </p:sp>
      <p:sp>
        <p:nvSpPr>
          <p:cNvPr id="5" name="Content Placeholder 2"/>
          <p:cNvSpPr>
            <a:spLocks noGrp="1"/>
          </p:cNvSpPr>
          <p:nvPr>
            <p:ph idx="1"/>
          </p:nvPr>
        </p:nvSpPr>
        <p:spPr>
          <a:xfrm>
            <a:off x="628650" y="973776"/>
            <a:ext cx="7886700" cy="4050711"/>
          </a:xfrm>
        </p:spPr>
        <p:txBody>
          <a:bodyPr>
            <a:normAutofit lnSpcReduction="10000"/>
          </a:bodyPr>
          <a:lstStyle/>
          <a:p>
            <a:pPr marL="0" indent="0" defTabSz="914400">
              <a:lnSpc>
                <a:spcPct val="100000"/>
              </a:lnSpc>
              <a:spcBef>
                <a:spcPts val="0"/>
              </a:spcBef>
              <a:buNone/>
            </a:pPr>
            <a:r>
              <a:rPr lang="en-GB" sz="2200" dirty="0">
                <a:latin typeface="Arial" charset="0"/>
                <a:ea typeface="Arial" charset="0"/>
                <a:cs typeface="Arial" charset="0"/>
              </a:rPr>
              <a:t>To provide parents and carers with a relaxed and informal place to meet with staff from Nottingham Academy to share their views on how things are going at the school and how we can improve. In particular the forum will:</a:t>
            </a:r>
          </a:p>
          <a:p>
            <a:pPr marL="0" indent="0" defTabSz="914400">
              <a:lnSpc>
                <a:spcPct val="100000"/>
              </a:lnSpc>
              <a:spcBef>
                <a:spcPts val="0"/>
              </a:spcBef>
              <a:buNone/>
            </a:pPr>
            <a:endParaRPr lang="en-GB" sz="2200" dirty="0">
              <a:latin typeface="Arial" charset="0"/>
              <a:ea typeface="Arial" charset="0"/>
              <a:cs typeface="Arial" charset="0"/>
            </a:endParaRPr>
          </a:p>
          <a:p>
            <a:pPr defTabSz="914400">
              <a:lnSpc>
                <a:spcPct val="100000"/>
              </a:lnSpc>
              <a:spcBef>
                <a:spcPts val="0"/>
              </a:spcBef>
            </a:pPr>
            <a:r>
              <a:rPr lang="en-GB" sz="2200" dirty="0">
                <a:latin typeface="Arial" charset="0"/>
                <a:ea typeface="Arial" charset="0"/>
                <a:cs typeface="Arial" charset="0"/>
              </a:rPr>
              <a:t>Influence the schools approach to learning &amp; teaching.</a:t>
            </a:r>
            <a:br>
              <a:rPr lang="en-GB" sz="2200" dirty="0">
                <a:latin typeface="Arial" charset="0"/>
                <a:ea typeface="Arial" charset="0"/>
                <a:cs typeface="Arial" charset="0"/>
              </a:rPr>
            </a:br>
            <a:endParaRPr lang="en-GB" sz="2200" dirty="0">
              <a:latin typeface="Arial" charset="0"/>
              <a:ea typeface="Arial" charset="0"/>
              <a:cs typeface="Arial" charset="0"/>
            </a:endParaRPr>
          </a:p>
          <a:p>
            <a:pPr defTabSz="914400">
              <a:lnSpc>
                <a:spcPct val="100000"/>
              </a:lnSpc>
              <a:spcBef>
                <a:spcPts val="0"/>
              </a:spcBef>
            </a:pPr>
            <a:r>
              <a:rPr lang="en-GB" sz="2200" dirty="0">
                <a:latin typeface="Arial" charset="0"/>
                <a:ea typeface="Arial" charset="0"/>
                <a:cs typeface="Arial" charset="0"/>
              </a:rPr>
              <a:t>To provide a channel through which areas for improvement can be identified within the school.</a:t>
            </a:r>
            <a:br>
              <a:rPr lang="en-GB" sz="2200" dirty="0">
                <a:latin typeface="Arial" charset="0"/>
                <a:ea typeface="Arial" charset="0"/>
                <a:cs typeface="Arial" charset="0"/>
              </a:rPr>
            </a:br>
            <a:endParaRPr lang="en-GB" sz="2200" dirty="0">
              <a:latin typeface="Arial" charset="0"/>
              <a:ea typeface="Arial" charset="0"/>
              <a:cs typeface="Arial" charset="0"/>
            </a:endParaRPr>
          </a:p>
          <a:p>
            <a:pPr defTabSz="914400">
              <a:lnSpc>
                <a:spcPct val="100000"/>
              </a:lnSpc>
              <a:spcBef>
                <a:spcPts val="0"/>
              </a:spcBef>
            </a:pPr>
            <a:r>
              <a:rPr lang="en-GB" sz="2200" dirty="0">
                <a:latin typeface="Arial" charset="0"/>
                <a:ea typeface="Arial" charset="0"/>
                <a:cs typeface="Arial" charset="0"/>
              </a:rPr>
              <a:t>A mechanism through which the Nottingham Academy Leadership Team and Academy Council can consult.</a:t>
            </a:r>
          </a:p>
          <a:p>
            <a:pPr defTabSz="914400">
              <a:lnSpc>
                <a:spcPct val="100000"/>
              </a:lnSpc>
              <a:spcBef>
                <a:spcPts val="0"/>
              </a:spcBef>
            </a:pPr>
            <a:endParaRPr lang="en-GB" sz="22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latin typeface="Arial" charset="0"/>
              <a:ea typeface="Arial" charset="0"/>
              <a:cs typeface="Arial" charset="0"/>
            </a:endParaRPr>
          </a:p>
        </p:txBody>
      </p:sp>
    </p:spTree>
    <p:extLst>
      <p:ext uri="{BB962C8B-B14F-4D97-AF65-F5344CB8AC3E}">
        <p14:creationId xmlns:p14="http://schemas.microsoft.com/office/powerpoint/2010/main" val="845822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4950"/>
            <a:ext cx="8880475" cy="561975"/>
          </a:xfrm>
        </p:spPr>
        <p:txBody>
          <a:bodyPr>
            <a:normAutofit fontScale="90000"/>
          </a:bodyPr>
          <a:lstStyle/>
          <a:p>
            <a:r>
              <a:rPr lang="en-US">
                <a:solidFill>
                  <a:srgbClr val="7030A0"/>
                </a:solidFill>
                <a:latin typeface="Arial" charset="0"/>
                <a:ea typeface="Arial" charset="0"/>
                <a:cs typeface="Arial" charset="0"/>
              </a:rPr>
              <a:t>Stage 3: Persistent Disruptive Behaviour </a:t>
            </a:r>
            <a:r>
              <a:rPr lang="en-US" b="1">
                <a:solidFill>
                  <a:srgbClr val="7030A0"/>
                </a:solidFill>
                <a:latin typeface="Arial" charset="0"/>
                <a:ea typeface="Arial" charset="0"/>
                <a:cs typeface="Arial" charset="0"/>
              </a:rPr>
              <a:t>DESPITE</a:t>
            </a:r>
            <a:r>
              <a:rPr lang="en-US">
                <a:solidFill>
                  <a:srgbClr val="7030A0"/>
                </a:solidFill>
                <a:latin typeface="Arial" charset="0"/>
                <a:ea typeface="Arial" charset="0"/>
                <a:cs typeface="Arial" charset="0"/>
              </a:rPr>
              <a:t> support from Pastoral Team </a:t>
            </a:r>
          </a:p>
        </p:txBody>
      </p:sp>
      <p:graphicFrame>
        <p:nvGraphicFramePr>
          <p:cNvPr id="4" name="Table 3">
            <a:extLst>
              <a:ext uri="{FF2B5EF4-FFF2-40B4-BE49-F238E27FC236}">
                <a16:creationId xmlns:a16="http://schemas.microsoft.com/office/drawing/2014/main" id="{A181F5C6-0E54-43C0-B975-F44C8B2B54A4}"/>
              </a:ext>
            </a:extLst>
          </p:cNvPr>
          <p:cNvGraphicFramePr>
            <a:graphicFrameLocks noGrp="1"/>
          </p:cNvGraphicFramePr>
          <p:nvPr>
            <p:extLst/>
          </p:nvPr>
        </p:nvGraphicFramePr>
        <p:xfrm>
          <a:off x="535942" y="1212888"/>
          <a:ext cx="8026067" cy="3627120"/>
        </p:xfrm>
        <a:graphic>
          <a:graphicData uri="http://schemas.openxmlformats.org/drawingml/2006/table">
            <a:tbl>
              <a:tblPr firstRow="1" bandRow="1">
                <a:tableStyleId>{5940675A-B579-460E-94D1-54222C63F5DA}</a:tableStyleId>
              </a:tblPr>
              <a:tblGrid>
                <a:gridCol w="1422815">
                  <a:extLst>
                    <a:ext uri="{9D8B030D-6E8A-4147-A177-3AD203B41FA5}">
                      <a16:colId xmlns:a16="http://schemas.microsoft.com/office/drawing/2014/main" val="2812721570"/>
                    </a:ext>
                  </a:extLst>
                </a:gridCol>
                <a:gridCol w="6603252">
                  <a:extLst>
                    <a:ext uri="{9D8B030D-6E8A-4147-A177-3AD203B41FA5}">
                      <a16:colId xmlns:a16="http://schemas.microsoft.com/office/drawing/2014/main" val="3757980731"/>
                    </a:ext>
                  </a:extLst>
                </a:gridCol>
              </a:tblGrid>
              <a:tr h="822960">
                <a:tc>
                  <a:txBody>
                    <a:bodyPr/>
                    <a:lstStyle/>
                    <a:p>
                      <a:pPr algn="ctr"/>
                      <a:r>
                        <a:rPr lang="en-GB" sz="1400" b="1">
                          <a:latin typeface="Arial" panose="020B0604020202020204" pitchFamily="34" charset="0"/>
                          <a:cs typeface="Arial" panose="020B0604020202020204" pitchFamily="34" charset="0"/>
                        </a:rPr>
                        <a:t>Stag</a:t>
                      </a:r>
                      <a:r>
                        <a:rPr lang="en-GB" sz="1400" b="1" baseline="0">
                          <a:latin typeface="Arial" panose="020B0604020202020204" pitchFamily="34" charset="0"/>
                          <a:cs typeface="Arial" panose="020B0604020202020204" pitchFamily="34" charset="0"/>
                        </a:rPr>
                        <a:t>e 1</a:t>
                      </a:r>
                      <a:endParaRPr lang="en-GB" sz="1400" b="1">
                        <a:latin typeface="Arial" panose="020B0604020202020204" pitchFamily="34" charset="0"/>
                        <a:cs typeface="Arial" panose="020B0604020202020204" pitchFamily="34" charset="0"/>
                      </a:endParaRPr>
                    </a:p>
                  </a:txBody>
                  <a:tcPr marL="68580" marR="68580" marT="34290" marB="34290"/>
                </a:tc>
                <a:tc>
                  <a:txBody>
                    <a:bodyPr/>
                    <a:lstStyle/>
                    <a:p>
                      <a:r>
                        <a:rPr lang="en-GB" sz="1400">
                          <a:latin typeface="Arial" panose="020B0604020202020204" pitchFamily="34" charset="0"/>
                          <a:cs typeface="Arial" panose="020B0604020202020204" pitchFamily="34" charset="0"/>
                        </a:rPr>
                        <a:t>Student meeting </a:t>
                      </a:r>
                    </a:p>
                    <a:p>
                      <a:r>
                        <a:rPr lang="en-GB" sz="1400">
                          <a:latin typeface="Arial" panose="020B0604020202020204" pitchFamily="34" charset="0"/>
                          <a:cs typeface="Arial" panose="020B0604020202020204" pitchFamily="34" charset="0"/>
                        </a:rPr>
                        <a:t>Targets set and managed through a Faculty Report</a:t>
                      </a:r>
                    </a:p>
                    <a:p>
                      <a:r>
                        <a:rPr lang="en-GB" sz="1400">
                          <a:latin typeface="Arial" panose="020B0604020202020204" pitchFamily="34" charset="0"/>
                          <a:cs typeface="Arial" panose="020B0604020202020204" pitchFamily="34" charset="0"/>
                        </a:rPr>
                        <a:t>Time</a:t>
                      </a:r>
                      <a:r>
                        <a:rPr lang="en-GB" sz="1400" baseline="0">
                          <a:latin typeface="Arial" panose="020B0604020202020204" pitchFamily="34" charset="0"/>
                          <a:cs typeface="Arial" panose="020B0604020202020204" pitchFamily="34" charset="0"/>
                        </a:rPr>
                        <a:t> period set and regular monitoring has occurred</a:t>
                      </a:r>
                      <a:endParaRPr lang="en-GB" sz="14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27595547"/>
                  </a:ext>
                </a:extLst>
              </a:tr>
              <a:tr h="822960">
                <a:tc>
                  <a:txBody>
                    <a:bodyPr/>
                    <a:lstStyle/>
                    <a:p>
                      <a:pPr algn="ctr"/>
                      <a:r>
                        <a:rPr lang="en-GB" sz="1400" b="1">
                          <a:solidFill>
                            <a:schemeClr val="tx1"/>
                          </a:solidFill>
                          <a:latin typeface="Arial" panose="020B0604020202020204" pitchFamily="34" charset="0"/>
                          <a:cs typeface="Arial" panose="020B0604020202020204" pitchFamily="34" charset="0"/>
                        </a:rPr>
                        <a:t>Stage</a:t>
                      </a:r>
                      <a:r>
                        <a:rPr lang="en-GB" sz="1400" b="1" baseline="0">
                          <a:solidFill>
                            <a:schemeClr val="tx1"/>
                          </a:solidFill>
                          <a:latin typeface="Arial" panose="020B0604020202020204" pitchFamily="34" charset="0"/>
                          <a:cs typeface="Arial" panose="020B0604020202020204" pitchFamily="34" charset="0"/>
                        </a:rPr>
                        <a:t> 2</a:t>
                      </a:r>
                      <a:endParaRPr lang="en-GB" sz="1400" b="1">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GB" sz="1400" baseline="0">
                          <a:solidFill>
                            <a:schemeClr val="tx1"/>
                          </a:solidFill>
                          <a:latin typeface="Arial" panose="020B0604020202020204" pitchFamily="34" charset="0"/>
                          <a:cs typeface="Arial" panose="020B0604020202020204" pitchFamily="34" charset="0"/>
                        </a:rPr>
                        <a:t>Formal meeting with parents/carers</a:t>
                      </a:r>
                    </a:p>
                    <a:p>
                      <a:r>
                        <a:rPr lang="en-GB" sz="1400" baseline="0">
                          <a:solidFill>
                            <a:schemeClr val="tx1"/>
                          </a:solidFill>
                          <a:latin typeface="Arial" panose="020B0604020202020204" pitchFamily="34" charset="0"/>
                          <a:cs typeface="Arial" panose="020B0604020202020204" pitchFamily="34" charset="0"/>
                        </a:rPr>
                        <a:t>Introduction of Pastoral Support Plan (PSP)</a:t>
                      </a:r>
                    </a:p>
                    <a:p>
                      <a:r>
                        <a:rPr lang="en-GB" sz="1400" baseline="0">
                          <a:solidFill>
                            <a:schemeClr val="tx1"/>
                          </a:solidFill>
                          <a:latin typeface="Arial" panose="020B0604020202020204" pitchFamily="34" charset="0"/>
                          <a:cs typeface="Arial" panose="020B0604020202020204" pitchFamily="34" charset="0"/>
                        </a:rPr>
                        <a:t>Minimum of 4 weeks monitoring</a:t>
                      </a:r>
                    </a:p>
                    <a:p>
                      <a:r>
                        <a:rPr lang="en-GB" sz="1400" baseline="0">
                          <a:solidFill>
                            <a:schemeClr val="tx1"/>
                          </a:solidFill>
                          <a:latin typeface="Arial" panose="020B0604020202020204" pitchFamily="34" charset="0"/>
                          <a:cs typeface="Arial" panose="020B0604020202020204" pitchFamily="34" charset="0"/>
                        </a:rPr>
                        <a:t>Repeated as required with adjustments to support / provision</a:t>
                      </a:r>
                      <a:endParaRPr lang="en-GB" sz="140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07895419"/>
                  </a:ext>
                </a:extLst>
              </a:tr>
              <a:tr h="1074420">
                <a:tc>
                  <a:txBody>
                    <a:bodyPr/>
                    <a:lstStyle/>
                    <a:p>
                      <a:pPr algn="ctr"/>
                      <a:r>
                        <a:rPr lang="en-GB" sz="1400" b="1">
                          <a:solidFill>
                            <a:schemeClr val="tx1"/>
                          </a:solidFill>
                          <a:latin typeface="Arial" panose="020B0604020202020204" pitchFamily="34" charset="0"/>
                          <a:cs typeface="Arial" panose="020B0604020202020204" pitchFamily="34" charset="0"/>
                        </a:rPr>
                        <a:t>Stage 3</a:t>
                      </a:r>
                    </a:p>
                  </a:txBody>
                  <a:tcPr marL="68580" marR="68580" marT="34290" marB="34290"/>
                </a:tc>
                <a:tc>
                  <a:txBody>
                    <a:bodyPr/>
                    <a:lstStyle/>
                    <a:p>
                      <a:r>
                        <a:rPr lang="en-GB" sz="1400" baseline="0">
                          <a:solidFill>
                            <a:schemeClr val="tx1"/>
                          </a:solidFill>
                          <a:latin typeface="Arial" panose="020B0604020202020204" pitchFamily="34" charset="0"/>
                          <a:cs typeface="Arial" panose="020B0604020202020204" pitchFamily="34" charset="0"/>
                        </a:rPr>
                        <a:t>Formal meeting with parents/carers by SLT / Principal</a:t>
                      </a:r>
                    </a:p>
                    <a:p>
                      <a:r>
                        <a:rPr lang="en-GB" sz="1400">
                          <a:solidFill>
                            <a:schemeClr val="tx1"/>
                          </a:solidFill>
                          <a:latin typeface="Arial" panose="020B0604020202020204" pitchFamily="34" charset="0"/>
                          <a:cs typeface="Arial" panose="020B0604020202020204" pitchFamily="34" charset="0"/>
                        </a:rPr>
                        <a:t>Governor</a:t>
                      </a:r>
                      <a:r>
                        <a:rPr lang="en-GB" sz="1400" baseline="0">
                          <a:solidFill>
                            <a:schemeClr val="tx1"/>
                          </a:solidFill>
                          <a:latin typeface="Arial" panose="020B0604020202020204" pitchFamily="34" charset="0"/>
                          <a:cs typeface="Arial" panose="020B0604020202020204" pitchFamily="34" charset="0"/>
                        </a:rPr>
                        <a:t> panel</a:t>
                      </a:r>
                    </a:p>
                    <a:p>
                      <a:r>
                        <a:rPr lang="en-GB" sz="1400" baseline="0">
                          <a:solidFill>
                            <a:schemeClr val="tx1"/>
                          </a:solidFill>
                          <a:latin typeface="Arial" panose="020B0604020202020204" pitchFamily="34" charset="0"/>
                          <a:cs typeface="Arial" panose="020B0604020202020204" pitchFamily="34" charset="0"/>
                        </a:rPr>
                        <a:t>Introduction of Stage 3 Pastoral Support Plan (PSP)</a:t>
                      </a:r>
                    </a:p>
                    <a:p>
                      <a:r>
                        <a:rPr lang="en-GB" sz="1400" baseline="0">
                          <a:solidFill>
                            <a:schemeClr val="tx1"/>
                          </a:solidFill>
                          <a:latin typeface="Arial" panose="020B0604020202020204" pitchFamily="34" charset="0"/>
                          <a:cs typeface="Arial" panose="020B0604020202020204" pitchFamily="34" charset="0"/>
                        </a:rPr>
                        <a:t>Minimum of 2 weeks monitoring</a:t>
                      </a:r>
                    </a:p>
                    <a:p>
                      <a:r>
                        <a:rPr lang="en-GB" sz="1400" baseline="0">
                          <a:solidFill>
                            <a:schemeClr val="tx1"/>
                          </a:solidFill>
                          <a:latin typeface="Arial" panose="020B0604020202020204" pitchFamily="34" charset="0"/>
                          <a:cs typeface="Arial" panose="020B0604020202020204" pitchFamily="34" charset="0"/>
                        </a:rPr>
                        <a:t>Alternative Provision</a:t>
                      </a:r>
                    </a:p>
                    <a:p>
                      <a:r>
                        <a:rPr lang="en-GB" sz="1400" baseline="0">
                          <a:solidFill>
                            <a:schemeClr val="tx1"/>
                          </a:solidFill>
                          <a:latin typeface="Arial" panose="020B0604020202020204" pitchFamily="34" charset="0"/>
                          <a:cs typeface="Arial" panose="020B0604020202020204" pitchFamily="34" charset="0"/>
                        </a:rPr>
                        <a:t>Respite Placement </a:t>
                      </a:r>
                    </a:p>
                    <a:p>
                      <a:r>
                        <a:rPr lang="en-GB" sz="1400" baseline="0">
                          <a:solidFill>
                            <a:schemeClr val="tx1"/>
                          </a:solidFill>
                          <a:latin typeface="Arial" panose="020B0604020202020204" pitchFamily="34" charset="0"/>
                          <a:cs typeface="Arial" panose="020B0604020202020204" pitchFamily="34" charset="0"/>
                        </a:rPr>
                        <a:t>Managed Move</a:t>
                      </a:r>
                      <a:endParaRPr lang="en-GB" sz="140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0613814"/>
                  </a:ext>
                </a:extLst>
              </a:tr>
              <a:tr h="320040">
                <a:tc>
                  <a:txBody>
                    <a:bodyPr/>
                    <a:lstStyle/>
                    <a:p>
                      <a:pPr algn="ctr"/>
                      <a:r>
                        <a:rPr lang="en-GB" sz="1400" b="1">
                          <a:solidFill>
                            <a:schemeClr val="bg1">
                              <a:lumMod val="65000"/>
                            </a:schemeClr>
                          </a:solidFill>
                          <a:latin typeface="Arial" panose="020B0604020202020204" pitchFamily="34" charset="0"/>
                          <a:cs typeface="Arial" panose="020B0604020202020204" pitchFamily="34" charset="0"/>
                        </a:rPr>
                        <a:t>Stage 4</a:t>
                      </a:r>
                    </a:p>
                  </a:txBody>
                  <a:tcPr marL="68580" marR="68580" marT="34290" marB="34290"/>
                </a:tc>
                <a:tc>
                  <a:txBody>
                    <a:bodyPr/>
                    <a:lstStyle/>
                    <a:p>
                      <a:r>
                        <a:rPr lang="en-GB" sz="1400">
                          <a:solidFill>
                            <a:schemeClr val="bg1">
                              <a:lumMod val="65000"/>
                            </a:schemeClr>
                          </a:solidFill>
                          <a:latin typeface="Arial" panose="020B0604020202020204" pitchFamily="34" charset="0"/>
                          <a:cs typeface="Arial" panose="020B0604020202020204" pitchFamily="34" charset="0"/>
                        </a:rPr>
                        <a:t>Permanent</a:t>
                      </a:r>
                      <a:r>
                        <a:rPr lang="en-GB" sz="1400" baseline="0">
                          <a:solidFill>
                            <a:schemeClr val="bg1">
                              <a:lumMod val="65000"/>
                            </a:schemeClr>
                          </a:solidFill>
                          <a:latin typeface="Arial" panose="020B0604020202020204" pitchFamily="34" charset="0"/>
                          <a:cs typeface="Arial" panose="020B0604020202020204" pitchFamily="34" charset="0"/>
                        </a:rPr>
                        <a:t> exclusion</a:t>
                      </a:r>
                      <a:endParaRPr lang="en-GB" sz="1400">
                        <a:solidFill>
                          <a:schemeClr val="bg1">
                            <a:lumMod val="6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472699291"/>
                  </a:ext>
                </a:extLst>
              </a:tr>
            </a:tbl>
          </a:graphicData>
        </a:graphic>
      </p:graphicFrame>
      <p:pic>
        <p:nvPicPr>
          <p:cNvPr id="3" name="Picture 2">
            <a:extLst>
              <a:ext uri="{FF2B5EF4-FFF2-40B4-BE49-F238E27FC236}">
                <a16:creationId xmlns:a16="http://schemas.microsoft.com/office/drawing/2014/main" id="{DF9B7A32-5E2C-4D15-A2BA-53E222A53FC7}"/>
              </a:ext>
            </a:extLst>
          </p:cNvPr>
          <p:cNvPicPr>
            <a:picLocks noChangeAspect="1"/>
          </p:cNvPicPr>
          <p:nvPr/>
        </p:nvPicPr>
        <p:blipFill>
          <a:blip r:embed="rId2"/>
          <a:stretch>
            <a:fillRect/>
          </a:stretch>
        </p:blipFill>
        <p:spPr>
          <a:xfrm>
            <a:off x="3383894" y="1262796"/>
            <a:ext cx="231503" cy="217374"/>
          </a:xfrm>
          <a:prstGeom prst="rect">
            <a:avLst/>
          </a:prstGeom>
        </p:spPr>
      </p:pic>
      <p:pic>
        <p:nvPicPr>
          <p:cNvPr id="15" name="Picture 14">
            <a:extLst>
              <a:ext uri="{FF2B5EF4-FFF2-40B4-BE49-F238E27FC236}">
                <a16:creationId xmlns:a16="http://schemas.microsoft.com/office/drawing/2014/main" id="{9039FCCF-2FE2-4090-BEFF-DCA22900D160}"/>
              </a:ext>
            </a:extLst>
          </p:cNvPr>
          <p:cNvPicPr>
            <a:picLocks noChangeAspect="1"/>
          </p:cNvPicPr>
          <p:nvPr/>
        </p:nvPicPr>
        <p:blipFill>
          <a:blip r:embed="rId2"/>
          <a:stretch>
            <a:fillRect/>
          </a:stretch>
        </p:blipFill>
        <p:spPr>
          <a:xfrm>
            <a:off x="6087469" y="1480170"/>
            <a:ext cx="231503" cy="217374"/>
          </a:xfrm>
          <a:prstGeom prst="rect">
            <a:avLst/>
          </a:prstGeom>
        </p:spPr>
      </p:pic>
      <p:pic>
        <p:nvPicPr>
          <p:cNvPr id="11" name="Picture 10">
            <a:extLst>
              <a:ext uri="{FF2B5EF4-FFF2-40B4-BE49-F238E27FC236}">
                <a16:creationId xmlns:a16="http://schemas.microsoft.com/office/drawing/2014/main" id="{ACF93FA2-01C7-4781-AC49-5A27F646FFFA}"/>
              </a:ext>
            </a:extLst>
          </p:cNvPr>
          <p:cNvPicPr>
            <a:picLocks noChangeAspect="1"/>
          </p:cNvPicPr>
          <p:nvPr/>
        </p:nvPicPr>
        <p:blipFill>
          <a:blip r:embed="rId2"/>
          <a:stretch>
            <a:fillRect/>
          </a:stretch>
        </p:blipFill>
        <p:spPr>
          <a:xfrm>
            <a:off x="6124117" y="1697544"/>
            <a:ext cx="231503" cy="217374"/>
          </a:xfrm>
          <a:prstGeom prst="rect">
            <a:avLst/>
          </a:prstGeom>
        </p:spPr>
      </p:pic>
      <p:pic>
        <p:nvPicPr>
          <p:cNvPr id="17" name="Picture 16">
            <a:extLst>
              <a:ext uri="{FF2B5EF4-FFF2-40B4-BE49-F238E27FC236}">
                <a16:creationId xmlns:a16="http://schemas.microsoft.com/office/drawing/2014/main" id="{534977F3-449A-4131-A81D-3A1069BA2E74}"/>
              </a:ext>
            </a:extLst>
          </p:cNvPr>
          <p:cNvPicPr>
            <a:picLocks noChangeAspect="1"/>
          </p:cNvPicPr>
          <p:nvPr/>
        </p:nvPicPr>
        <p:blipFill>
          <a:blip r:embed="rId2"/>
          <a:stretch>
            <a:fillRect/>
          </a:stretch>
        </p:blipFill>
        <p:spPr>
          <a:xfrm>
            <a:off x="4834579" y="2067318"/>
            <a:ext cx="231503" cy="217374"/>
          </a:xfrm>
          <a:prstGeom prst="rect">
            <a:avLst/>
          </a:prstGeom>
        </p:spPr>
      </p:pic>
      <p:pic>
        <p:nvPicPr>
          <p:cNvPr id="18" name="Picture 17">
            <a:extLst>
              <a:ext uri="{FF2B5EF4-FFF2-40B4-BE49-F238E27FC236}">
                <a16:creationId xmlns:a16="http://schemas.microsoft.com/office/drawing/2014/main" id="{33D65298-5176-47F3-8CCF-29F959463F8B}"/>
              </a:ext>
            </a:extLst>
          </p:cNvPr>
          <p:cNvPicPr>
            <a:picLocks noChangeAspect="1"/>
          </p:cNvPicPr>
          <p:nvPr/>
        </p:nvPicPr>
        <p:blipFill>
          <a:blip r:embed="rId2"/>
          <a:stretch>
            <a:fillRect/>
          </a:stretch>
        </p:blipFill>
        <p:spPr>
          <a:xfrm>
            <a:off x="5465281" y="2284692"/>
            <a:ext cx="231503" cy="217374"/>
          </a:xfrm>
          <a:prstGeom prst="rect">
            <a:avLst/>
          </a:prstGeom>
        </p:spPr>
      </p:pic>
      <p:pic>
        <p:nvPicPr>
          <p:cNvPr id="19" name="Picture 18">
            <a:extLst>
              <a:ext uri="{FF2B5EF4-FFF2-40B4-BE49-F238E27FC236}">
                <a16:creationId xmlns:a16="http://schemas.microsoft.com/office/drawing/2014/main" id="{43184F1E-0A25-459B-BB93-94A75FC3E919}"/>
              </a:ext>
            </a:extLst>
          </p:cNvPr>
          <p:cNvPicPr>
            <a:picLocks noChangeAspect="1"/>
          </p:cNvPicPr>
          <p:nvPr/>
        </p:nvPicPr>
        <p:blipFill>
          <a:blip r:embed="rId2"/>
          <a:stretch>
            <a:fillRect/>
          </a:stretch>
        </p:blipFill>
        <p:spPr>
          <a:xfrm>
            <a:off x="4557301" y="2502066"/>
            <a:ext cx="231503" cy="217374"/>
          </a:xfrm>
          <a:prstGeom prst="rect">
            <a:avLst/>
          </a:prstGeom>
        </p:spPr>
      </p:pic>
      <p:pic>
        <p:nvPicPr>
          <p:cNvPr id="20" name="Picture 19">
            <a:extLst>
              <a:ext uri="{FF2B5EF4-FFF2-40B4-BE49-F238E27FC236}">
                <a16:creationId xmlns:a16="http://schemas.microsoft.com/office/drawing/2014/main" id="{B379387A-8A4C-4A0C-8B6C-D582AC665D71}"/>
              </a:ext>
            </a:extLst>
          </p:cNvPr>
          <p:cNvPicPr>
            <a:picLocks noChangeAspect="1"/>
          </p:cNvPicPr>
          <p:nvPr/>
        </p:nvPicPr>
        <p:blipFill>
          <a:blip r:embed="rId2"/>
          <a:stretch>
            <a:fillRect/>
          </a:stretch>
        </p:blipFill>
        <p:spPr>
          <a:xfrm>
            <a:off x="6798753" y="2719440"/>
            <a:ext cx="231503" cy="217374"/>
          </a:xfrm>
          <a:prstGeom prst="rect">
            <a:avLst/>
          </a:prstGeom>
        </p:spPr>
      </p:pic>
      <p:pic>
        <p:nvPicPr>
          <p:cNvPr id="21" name="Picture 20">
            <a:extLst>
              <a:ext uri="{FF2B5EF4-FFF2-40B4-BE49-F238E27FC236}">
                <a16:creationId xmlns:a16="http://schemas.microsoft.com/office/drawing/2014/main" id="{B1E6FF0D-377F-43A3-B1D4-121ADE70E65F}"/>
              </a:ext>
            </a:extLst>
          </p:cNvPr>
          <p:cNvPicPr>
            <a:picLocks noChangeAspect="1"/>
          </p:cNvPicPr>
          <p:nvPr/>
        </p:nvPicPr>
        <p:blipFill>
          <a:blip r:embed="rId3"/>
          <a:stretch>
            <a:fillRect/>
          </a:stretch>
        </p:blipFill>
        <p:spPr>
          <a:xfrm>
            <a:off x="6241165" y="2969719"/>
            <a:ext cx="228909" cy="271829"/>
          </a:xfrm>
          <a:prstGeom prst="rect">
            <a:avLst/>
          </a:prstGeom>
        </p:spPr>
      </p:pic>
      <p:pic>
        <p:nvPicPr>
          <p:cNvPr id="22" name="Picture 21">
            <a:extLst>
              <a:ext uri="{FF2B5EF4-FFF2-40B4-BE49-F238E27FC236}">
                <a16:creationId xmlns:a16="http://schemas.microsoft.com/office/drawing/2014/main" id="{889A2DEB-C137-40C3-83BC-C2F9C2ACDBB4}"/>
              </a:ext>
            </a:extLst>
          </p:cNvPr>
          <p:cNvPicPr>
            <a:picLocks noChangeAspect="1"/>
          </p:cNvPicPr>
          <p:nvPr/>
        </p:nvPicPr>
        <p:blipFill>
          <a:blip r:embed="rId3"/>
          <a:stretch>
            <a:fillRect/>
          </a:stretch>
        </p:blipFill>
        <p:spPr>
          <a:xfrm>
            <a:off x="3288781" y="3177188"/>
            <a:ext cx="228909" cy="271829"/>
          </a:xfrm>
          <a:prstGeom prst="rect">
            <a:avLst/>
          </a:prstGeom>
        </p:spPr>
      </p:pic>
      <p:pic>
        <p:nvPicPr>
          <p:cNvPr id="23" name="Picture 22">
            <a:extLst>
              <a:ext uri="{FF2B5EF4-FFF2-40B4-BE49-F238E27FC236}">
                <a16:creationId xmlns:a16="http://schemas.microsoft.com/office/drawing/2014/main" id="{2CDBAB38-2D5E-4C00-8248-5E7DE3F269EC}"/>
              </a:ext>
            </a:extLst>
          </p:cNvPr>
          <p:cNvPicPr>
            <a:picLocks noChangeAspect="1"/>
          </p:cNvPicPr>
          <p:nvPr/>
        </p:nvPicPr>
        <p:blipFill>
          <a:blip r:embed="rId3"/>
          <a:stretch>
            <a:fillRect/>
          </a:stretch>
        </p:blipFill>
        <p:spPr>
          <a:xfrm>
            <a:off x="6156074" y="3383567"/>
            <a:ext cx="228909" cy="271829"/>
          </a:xfrm>
          <a:prstGeom prst="rect">
            <a:avLst/>
          </a:prstGeom>
        </p:spPr>
      </p:pic>
      <p:pic>
        <p:nvPicPr>
          <p:cNvPr id="24" name="Picture 23">
            <a:extLst>
              <a:ext uri="{FF2B5EF4-FFF2-40B4-BE49-F238E27FC236}">
                <a16:creationId xmlns:a16="http://schemas.microsoft.com/office/drawing/2014/main" id="{5B799A5A-5627-41DE-B835-A23399BD952F}"/>
              </a:ext>
            </a:extLst>
          </p:cNvPr>
          <p:cNvPicPr>
            <a:picLocks noChangeAspect="1"/>
          </p:cNvPicPr>
          <p:nvPr/>
        </p:nvPicPr>
        <p:blipFill>
          <a:blip r:embed="rId3"/>
          <a:stretch>
            <a:fillRect/>
          </a:stretch>
        </p:blipFill>
        <p:spPr>
          <a:xfrm>
            <a:off x="4548975" y="3636727"/>
            <a:ext cx="228909" cy="271829"/>
          </a:xfrm>
          <a:prstGeom prst="rect">
            <a:avLst/>
          </a:prstGeom>
        </p:spPr>
      </p:pic>
      <p:pic>
        <p:nvPicPr>
          <p:cNvPr id="25" name="Picture 24">
            <a:extLst>
              <a:ext uri="{FF2B5EF4-FFF2-40B4-BE49-F238E27FC236}">
                <a16:creationId xmlns:a16="http://schemas.microsoft.com/office/drawing/2014/main" id="{362D1DF0-4A61-4987-900D-29DFCC9D4C70}"/>
              </a:ext>
            </a:extLst>
          </p:cNvPr>
          <p:cNvPicPr>
            <a:picLocks noChangeAspect="1"/>
          </p:cNvPicPr>
          <p:nvPr/>
        </p:nvPicPr>
        <p:blipFill>
          <a:blip r:embed="rId3"/>
          <a:stretch>
            <a:fillRect/>
          </a:stretch>
        </p:blipFill>
        <p:spPr>
          <a:xfrm>
            <a:off x="3670090" y="3796300"/>
            <a:ext cx="228909" cy="271829"/>
          </a:xfrm>
          <a:prstGeom prst="rect">
            <a:avLst/>
          </a:prstGeom>
        </p:spPr>
      </p:pic>
      <p:pic>
        <p:nvPicPr>
          <p:cNvPr id="26" name="Picture 25">
            <a:extLst>
              <a:ext uri="{FF2B5EF4-FFF2-40B4-BE49-F238E27FC236}">
                <a16:creationId xmlns:a16="http://schemas.microsoft.com/office/drawing/2014/main" id="{27F54546-F5AB-450B-BD1F-2FBA58DCB5A5}"/>
              </a:ext>
            </a:extLst>
          </p:cNvPr>
          <p:cNvPicPr>
            <a:picLocks noChangeAspect="1"/>
          </p:cNvPicPr>
          <p:nvPr/>
        </p:nvPicPr>
        <p:blipFill>
          <a:blip r:embed="rId3"/>
          <a:stretch>
            <a:fillRect/>
          </a:stretch>
        </p:blipFill>
        <p:spPr>
          <a:xfrm>
            <a:off x="3555635" y="4052847"/>
            <a:ext cx="228909" cy="271829"/>
          </a:xfrm>
          <a:prstGeom prst="rect">
            <a:avLst/>
          </a:prstGeom>
        </p:spPr>
      </p:pic>
      <p:pic>
        <p:nvPicPr>
          <p:cNvPr id="27" name="Picture 26">
            <a:extLst>
              <a:ext uri="{FF2B5EF4-FFF2-40B4-BE49-F238E27FC236}">
                <a16:creationId xmlns:a16="http://schemas.microsoft.com/office/drawing/2014/main" id="{7F1BB88B-1F0A-4DD9-B1C1-ABFD1E1E448D}"/>
              </a:ext>
            </a:extLst>
          </p:cNvPr>
          <p:cNvPicPr>
            <a:picLocks noChangeAspect="1"/>
          </p:cNvPicPr>
          <p:nvPr/>
        </p:nvPicPr>
        <p:blipFill>
          <a:blip r:embed="rId3"/>
          <a:stretch>
            <a:fillRect/>
          </a:stretch>
        </p:blipFill>
        <p:spPr>
          <a:xfrm>
            <a:off x="3326726" y="4220295"/>
            <a:ext cx="228909" cy="271829"/>
          </a:xfrm>
          <a:prstGeom prst="rect">
            <a:avLst/>
          </a:prstGeom>
        </p:spPr>
      </p:pic>
      <p:sp>
        <p:nvSpPr>
          <p:cNvPr id="28" name="TextBox 27">
            <a:extLst>
              <a:ext uri="{FF2B5EF4-FFF2-40B4-BE49-F238E27FC236}">
                <a16:creationId xmlns:a16="http://schemas.microsoft.com/office/drawing/2014/main" id="{1A1A887E-5324-4260-AB47-05CFC4F0C8E3}"/>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SBO</a:t>
            </a:r>
          </a:p>
        </p:txBody>
      </p:sp>
    </p:spTree>
    <p:extLst>
      <p:ext uri="{BB962C8B-B14F-4D97-AF65-F5344CB8AC3E}">
        <p14:creationId xmlns:p14="http://schemas.microsoft.com/office/powerpoint/2010/main" val="130778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3191" y="135581"/>
            <a:ext cx="8880475" cy="561975"/>
          </a:xfrm>
        </p:spPr>
        <p:txBody>
          <a:bodyPr>
            <a:normAutofit/>
          </a:bodyPr>
          <a:lstStyle/>
          <a:p>
            <a:r>
              <a:rPr lang="en-US">
                <a:solidFill>
                  <a:srgbClr val="7030A0"/>
                </a:solidFill>
                <a:latin typeface="Arial" charset="0"/>
                <a:ea typeface="Arial" charset="0"/>
                <a:cs typeface="Arial" charset="0"/>
              </a:rPr>
              <a:t>Stage 4: Permanent Exclusion</a:t>
            </a:r>
          </a:p>
        </p:txBody>
      </p:sp>
      <p:graphicFrame>
        <p:nvGraphicFramePr>
          <p:cNvPr id="4" name="Table 3">
            <a:extLst>
              <a:ext uri="{FF2B5EF4-FFF2-40B4-BE49-F238E27FC236}">
                <a16:creationId xmlns:a16="http://schemas.microsoft.com/office/drawing/2014/main" id="{A181F5C6-0E54-43C0-B975-F44C8B2B54A4}"/>
              </a:ext>
            </a:extLst>
          </p:cNvPr>
          <p:cNvGraphicFramePr>
            <a:graphicFrameLocks noGrp="1"/>
          </p:cNvGraphicFramePr>
          <p:nvPr>
            <p:extLst/>
          </p:nvPr>
        </p:nvGraphicFramePr>
        <p:xfrm>
          <a:off x="535942" y="758190"/>
          <a:ext cx="8026067" cy="3627120"/>
        </p:xfrm>
        <a:graphic>
          <a:graphicData uri="http://schemas.openxmlformats.org/drawingml/2006/table">
            <a:tbl>
              <a:tblPr firstRow="1" bandRow="1">
                <a:tableStyleId>{5940675A-B579-460E-94D1-54222C63F5DA}</a:tableStyleId>
              </a:tblPr>
              <a:tblGrid>
                <a:gridCol w="1422815">
                  <a:extLst>
                    <a:ext uri="{9D8B030D-6E8A-4147-A177-3AD203B41FA5}">
                      <a16:colId xmlns:a16="http://schemas.microsoft.com/office/drawing/2014/main" val="2812721570"/>
                    </a:ext>
                  </a:extLst>
                </a:gridCol>
                <a:gridCol w="6603252">
                  <a:extLst>
                    <a:ext uri="{9D8B030D-6E8A-4147-A177-3AD203B41FA5}">
                      <a16:colId xmlns:a16="http://schemas.microsoft.com/office/drawing/2014/main" val="3757980731"/>
                    </a:ext>
                  </a:extLst>
                </a:gridCol>
              </a:tblGrid>
              <a:tr h="822960">
                <a:tc>
                  <a:txBody>
                    <a:bodyPr/>
                    <a:lstStyle/>
                    <a:p>
                      <a:pPr algn="ctr"/>
                      <a:r>
                        <a:rPr lang="en-GB" sz="1400" b="1">
                          <a:latin typeface="Arial" panose="020B0604020202020204" pitchFamily="34" charset="0"/>
                          <a:cs typeface="Arial" panose="020B0604020202020204" pitchFamily="34" charset="0"/>
                        </a:rPr>
                        <a:t>Stag</a:t>
                      </a:r>
                      <a:r>
                        <a:rPr lang="en-GB" sz="1400" b="1" baseline="0">
                          <a:latin typeface="Arial" panose="020B0604020202020204" pitchFamily="34" charset="0"/>
                          <a:cs typeface="Arial" panose="020B0604020202020204" pitchFamily="34" charset="0"/>
                        </a:rPr>
                        <a:t>e 1</a:t>
                      </a:r>
                      <a:endParaRPr lang="en-GB" sz="1400" b="1">
                        <a:latin typeface="Arial" panose="020B0604020202020204" pitchFamily="34" charset="0"/>
                        <a:cs typeface="Arial" panose="020B0604020202020204" pitchFamily="34" charset="0"/>
                      </a:endParaRPr>
                    </a:p>
                  </a:txBody>
                  <a:tcPr marL="68580" marR="68580" marT="34290" marB="34290"/>
                </a:tc>
                <a:tc>
                  <a:txBody>
                    <a:bodyPr/>
                    <a:lstStyle/>
                    <a:p>
                      <a:r>
                        <a:rPr lang="en-GB" sz="1400">
                          <a:latin typeface="Arial" panose="020B0604020202020204" pitchFamily="34" charset="0"/>
                          <a:cs typeface="Arial" panose="020B0604020202020204" pitchFamily="34" charset="0"/>
                        </a:rPr>
                        <a:t>Student meeting </a:t>
                      </a:r>
                    </a:p>
                    <a:p>
                      <a:r>
                        <a:rPr lang="en-GB" sz="1400">
                          <a:latin typeface="Arial" panose="020B0604020202020204" pitchFamily="34" charset="0"/>
                          <a:cs typeface="Arial" panose="020B0604020202020204" pitchFamily="34" charset="0"/>
                        </a:rPr>
                        <a:t>Targets set and managed through a Faculty Report</a:t>
                      </a:r>
                    </a:p>
                    <a:p>
                      <a:r>
                        <a:rPr lang="en-GB" sz="1400">
                          <a:latin typeface="Arial" panose="020B0604020202020204" pitchFamily="34" charset="0"/>
                          <a:cs typeface="Arial" panose="020B0604020202020204" pitchFamily="34" charset="0"/>
                        </a:rPr>
                        <a:t>Time</a:t>
                      </a:r>
                      <a:r>
                        <a:rPr lang="en-GB" sz="1400" baseline="0">
                          <a:latin typeface="Arial" panose="020B0604020202020204" pitchFamily="34" charset="0"/>
                          <a:cs typeface="Arial" panose="020B0604020202020204" pitchFamily="34" charset="0"/>
                        </a:rPr>
                        <a:t> period set and regular monitoring has occurred</a:t>
                      </a:r>
                      <a:endParaRPr lang="en-GB" sz="14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27595547"/>
                  </a:ext>
                </a:extLst>
              </a:tr>
              <a:tr h="822960">
                <a:tc>
                  <a:txBody>
                    <a:bodyPr/>
                    <a:lstStyle/>
                    <a:p>
                      <a:pPr algn="ctr"/>
                      <a:r>
                        <a:rPr lang="en-GB" sz="1400" b="1">
                          <a:solidFill>
                            <a:schemeClr val="tx1"/>
                          </a:solidFill>
                          <a:latin typeface="Arial" panose="020B0604020202020204" pitchFamily="34" charset="0"/>
                          <a:cs typeface="Arial" panose="020B0604020202020204" pitchFamily="34" charset="0"/>
                        </a:rPr>
                        <a:t>Stage</a:t>
                      </a:r>
                      <a:r>
                        <a:rPr lang="en-GB" sz="1400" b="1" baseline="0">
                          <a:solidFill>
                            <a:schemeClr val="tx1"/>
                          </a:solidFill>
                          <a:latin typeface="Arial" panose="020B0604020202020204" pitchFamily="34" charset="0"/>
                          <a:cs typeface="Arial" panose="020B0604020202020204" pitchFamily="34" charset="0"/>
                        </a:rPr>
                        <a:t> 2</a:t>
                      </a:r>
                      <a:endParaRPr lang="en-GB" sz="1400" b="1">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GB" sz="1400" baseline="0">
                          <a:solidFill>
                            <a:schemeClr val="tx1"/>
                          </a:solidFill>
                          <a:latin typeface="Arial" panose="020B0604020202020204" pitchFamily="34" charset="0"/>
                          <a:cs typeface="Arial" panose="020B0604020202020204" pitchFamily="34" charset="0"/>
                        </a:rPr>
                        <a:t>Formal meeting with parents/carers</a:t>
                      </a:r>
                    </a:p>
                    <a:p>
                      <a:r>
                        <a:rPr lang="en-GB" sz="1400" baseline="0">
                          <a:solidFill>
                            <a:schemeClr val="tx1"/>
                          </a:solidFill>
                          <a:latin typeface="Arial" panose="020B0604020202020204" pitchFamily="34" charset="0"/>
                          <a:cs typeface="Arial" panose="020B0604020202020204" pitchFamily="34" charset="0"/>
                        </a:rPr>
                        <a:t>Introduction of Pastoral Support Plan (PSP)</a:t>
                      </a:r>
                    </a:p>
                    <a:p>
                      <a:r>
                        <a:rPr lang="en-GB" sz="1400" baseline="0">
                          <a:solidFill>
                            <a:schemeClr val="tx1"/>
                          </a:solidFill>
                          <a:latin typeface="Arial" panose="020B0604020202020204" pitchFamily="34" charset="0"/>
                          <a:cs typeface="Arial" panose="020B0604020202020204" pitchFamily="34" charset="0"/>
                        </a:rPr>
                        <a:t>Minimum of 4 weeks monitoring</a:t>
                      </a:r>
                    </a:p>
                    <a:p>
                      <a:r>
                        <a:rPr lang="en-GB" sz="1400" baseline="0">
                          <a:solidFill>
                            <a:schemeClr val="tx1"/>
                          </a:solidFill>
                          <a:latin typeface="Arial" panose="020B0604020202020204" pitchFamily="34" charset="0"/>
                          <a:cs typeface="Arial" panose="020B0604020202020204" pitchFamily="34" charset="0"/>
                        </a:rPr>
                        <a:t>Repeated as required with adjustments to support / provision</a:t>
                      </a:r>
                      <a:endParaRPr lang="en-GB" sz="140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07895419"/>
                  </a:ext>
                </a:extLst>
              </a:tr>
              <a:tr h="1074420">
                <a:tc>
                  <a:txBody>
                    <a:bodyPr/>
                    <a:lstStyle/>
                    <a:p>
                      <a:pPr algn="ctr"/>
                      <a:r>
                        <a:rPr lang="en-GB" sz="1400" b="1">
                          <a:solidFill>
                            <a:schemeClr val="tx1"/>
                          </a:solidFill>
                          <a:latin typeface="Arial" panose="020B0604020202020204" pitchFamily="34" charset="0"/>
                          <a:cs typeface="Arial" panose="020B0604020202020204" pitchFamily="34" charset="0"/>
                        </a:rPr>
                        <a:t>Stage 3</a:t>
                      </a:r>
                    </a:p>
                  </a:txBody>
                  <a:tcPr marL="68580" marR="68580" marT="34290" marB="34290"/>
                </a:tc>
                <a:tc>
                  <a:txBody>
                    <a:bodyPr/>
                    <a:lstStyle/>
                    <a:p>
                      <a:r>
                        <a:rPr lang="en-GB" sz="1400" baseline="0">
                          <a:solidFill>
                            <a:schemeClr val="tx1"/>
                          </a:solidFill>
                          <a:latin typeface="Arial" panose="020B0604020202020204" pitchFamily="34" charset="0"/>
                          <a:cs typeface="Arial" panose="020B0604020202020204" pitchFamily="34" charset="0"/>
                        </a:rPr>
                        <a:t>Formal meeting with parents/carers by SLT / Principal</a:t>
                      </a:r>
                    </a:p>
                    <a:p>
                      <a:r>
                        <a:rPr lang="en-GB" sz="1400">
                          <a:solidFill>
                            <a:schemeClr val="tx1"/>
                          </a:solidFill>
                          <a:latin typeface="Arial" panose="020B0604020202020204" pitchFamily="34" charset="0"/>
                          <a:cs typeface="Arial" panose="020B0604020202020204" pitchFamily="34" charset="0"/>
                        </a:rPr>
                        <a:t>Governor</a:t>
                      </a:r>
                      <a:r>
                        <a:rPr lang="en-GB" sz="1400" baseline="0">
                          <a:solidFill>
                            <a:schemeClr val="tx1"/>
                          </a:solidFill>
                          <a:latin typeface="Arial" panose="020B0604020202020204" pitchFamily="34" charset="0"/>
                          <a:cs typeface="Arial" panose="020B0604020202020204" pitchFamily="34" charset="0"/>
                        </a:rPr>
                        <a:t> panel</a:t>
                      </a:r>
                    </a:p>
                    <a:p>
                      <a:r>
                        <a:rPr lang="en-GB" sz="1400" baseline="0">
                          <a:solidFill>
                            <a:schemeClr val="tx1"/>
                          </a:solidFill>
                          <a:latin typeface="Arial" panose="020B0604020202020204" pitchFamily="34" charset="0"/>
                          <a:cs typeface="Arial" panose="020B0604020202020204" pitchFamily="34" charset="0"/>
                        </a:rPr>
                        <a:t>Introduction of Stage 3 Pastoral Support Plan (PSP)</a:t>
                      </a:r>
                    </a:p>
                    <a:p>
                      <a:r>
                        <a:rPr lang="en-GB" sz="1400" baseline="0">
                          <a:solidFill>
                            <a:schemeClr val="tx1"/>
                          </a:solidFill>
                          <a:latin typeface="Arial" panose="020B0604020202020204" pitchFamily="34" charset="0"/>
                          <a:cs typeface="Arial" panose="020B0604020202020204" pitchFamily="34" charset="0"/>
                        </a:rPr>
                        <a:t>Minimum of 2 weeks monitoring</a:t>
                      </a:r>
                    </a:p>
                    <a:p>
                      <a:r>
                        <a:rPr lang="en-GB" sz="1400" baseline="0">
                          <a:solidFill>
                            <a:schemeClr val="tx1"/>
                          </a:solidFill>
                          <a:latin typeface="Arial" panose="020B0604020202020204" pitchFamily="34" charset="0"/>
                          <a:cs typeface="Arial" panose="020B0604020202020204" pitchFamily="34" charset="0"/>
                        </a:rPr>
                        <a:t>Alternative Provision</a:t>
                      </a:r>
                    </a:p>
                    <a:p>
                      <a:r>
                        <a:rPr lang="en-GB" sz="1400" baseline="0">
                          <a:solidFill>
                            <a:schemeClr val="tx1"/>
                          </a:solidFill>
                          <a:latin typeface="Arial" panose="020B0604020202020204" pitchFamily="34" charset="0"/>
                          <a:cs typeface="Arial" panose="020B0604020202020204" pitchFamily="34" charset="0"/>
                        </a:rPr>
                        <a:t>Respite Placement </a:t>
                      </a:r>
                    </a:p>
                    <a:p>
                      <a:r>
                        <a:rPr lang="en-GB" sz="1400" baseline="0">
                          <a:solidFill>
                            <a:schemeClr val="tx1"/>
                          </a:solidFill>
                          <a:latin typeface="Arial" panose="020B0604020202020204" pitchFamily="34" charset="0"/>
                          <a:cs typeface="Arial" panose="020B0604020202020204" pitchFamily="34" charset="0"/>
                        </a:rPr>
                        <a:t>Managed Move</a:t>
                      </a:r>
                      <a:endParaRPr lang="en-GB" sz="140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0613814"/>
                  </a:ext>
                </a:extLst>
              </a:tr>
              <a:tr h="320040">
                <a:tc>
                  <a:txBody>
                    <a:bodyPr/>
                    <a:lstStyle/>
                    <a:p>
                      <a:pPr algn="ctr"/>
                      <a:r>
                        <a:rPr lang="en-GB" sz="1400" b="1">
                          <a:solidFill>
                            <a:schemeClr val="tx1"/>
                          </a:solidFill>
                          <a:latin typeface="Arial" panose="020B0604020202020204" pitchFamily="34" charset="0"/>
                          <a:cs typeface="Arial" panose="020B0604020202020204" pitchFamily="34" charset="0"/>
                        </a:rPr>
                        <a:t>Stage 4</a:t>
                      </a:r>
                    </a:p>
                  </a:txBody>
                  <a:tcPr marL="68580" marR="68580" marT="34290" marB="34290"/>
                </a:tc>
                <a:tc>
                  <a:txBody>
                    <a:bodyPr/>
                    <a:lstStyle/>
                    <a:p>
                      <a:r>
                        <a:rPr lang="en-GB" sz="1400">
                          <a:solidFill>
                            <a:schemeClr val="tx1"/>
                          </a:solidFill>
                          <a:latin typeface="Arial" panose="020B0604020202020204" pitchFamily="34" charset="0"/>
                          <a:cs typeface="Arial" panose="020B0604020202020204" pitchFamily="34" charset="0"/>
                        </a:rPr>
                        <a:t>Permanent</a:t>
                      </a:r>
                      <a:r>
                        <a:rPr lang="en-GB" sz="1400" baseline="0">
                          <a:solidFill>
                            <a:schemeClr val="tx1"/>
                          </a:solidFill>
                          <a:latin typeface="Arial" panose="020B0604020202020204" pitchFamily="34" charset="0"/>
                          <a:cs typeface="Arial" panose="020B0604020202020204" pitchFamily="34" charset="0"/>
                        </a:rPr>
                        <a:t> exclusion</a:t>
                      </a:r>
                      <a:endParaRPr lang="en-GB" sz="140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472699291"/>
                  </a:ext>
                </a:extLst>
              </a:tr>
            </a:tbl>
          </a:graphicData>
        </a:graphic>
      </p:graphicFrame>
      <p:pic>
        <p:nvPicPr>
          <p:cNvPr id="3" name="Picture 2">
            <a:extLst>
              <a:ext uri="{FF2B5EF4-FFF2-40B4-BE49-F238E27FC236}">
                <a16:creationId xmlns:a16="http://schemas.microsoft.com/office/drawing/2014/main" id="{DF9B7A32-5E2C-4D15-A2BA-53E222A53FC7}"/>
              </a:ext>
            </a:extLst>
          </p:cNvPr>
          <p:cNvPicPr>
            <a:picLocks noChangeAspect="1"/>
          </p:cNvPicPr>
          <p:nvPr/>
        </p:nvPicPr>
        <p:blipFill>
          <a:blip r:embed="rId2"/>
          <a:stretch>
            <a:fillRect/>
          </a:stretch>
        </p:blipFill>
        <p:spPr>
          <a:xfrm>
            <a:off x="3383894" y="808098"/>
            <a:ext cx="231503" cy="217374"/>
          </a:xfrm>
          <a:prstGeom prst="rect">
            <a:avLst/>
          </a:prstGeom>
        </p:spPr>
      </p:pic>
      <p:pic>
        <p:nvPicPr>
          <p:cNvPr id="15" name="Picture 14">
            <a:extLst>
              <a:ext uri="{FF2B5EF4-FFF2-40B4-BE49-F238E27FC236}">
                <a16:creationId xmlns:a16="http://schemas.microsoft.com/office/drawing/2014/main" id="{9039FCCF-2FE2-4090-BEFF-DCA22900D160}"/>
              </a:ext>
            </a:extLst>
          </p:cNvPr>
          <p:cNvPicPr>
            <a:picLocks noChangeAspect="1"/>
          </p:cNvPicPr>
          <p:nvPr/>
        </p:nvPicPr>
        <p:blipFill>
          <a:blip r:embed="rId2"/>
          <a:stretch>
            <a:fillRect/>
          </a:stretch>
        </p:blipFill>
        <p:spPr>
          <a:xfrm>
            <a:off x="6087469" y="1025472"/>
            <a:ext cx="231503" cy="217374"/>
          </a:xfrm>
          <a:prstGeom prst="rect">
            <a:avLst/>
          </a:prstGeom>
        </p:spPr>
      </p:pic>
      <p:pic>
        <p:nvPicPr>
          <p:cNvPr id="11" name="Picture 10">
            <a:extLst>
              <a:ext uri="{FF2B5EF4-FFF2-40B4-BE49-F238E27FC236}">
                <a16:creationId xmlns:a16="http://schemas.microsoft.com/office/drawing/2014/main" id="{ACF93FA2-01C7-4781-AC49-5A27F646FFFA}"/>
              </a:ext>
            </a:extLst>
          </p:cNvPr>
          <p:cNvPicPr>
            <a:picLocks noChangeAspect="1"/>
          </p:cNvPicPr>
          <p:nvPr/>
        </p:nvPicPr>
        <p:blipFill>
          <a:blip r:embed="rId2"/>
          <a:stretch>
            <a:fillRect/>
          </a:stretch>
        </p:blipFill>
        <p:spPr>
          <a:xfrm>
            <a:off x="6124117" y="1242846"/>
            <a:ext cx="231503" cy="217374"/>
          </a:xfrm>
          <a:prstGeom prst="rect">
            <a:avLst/>
          </a:prstGeom>
        </p:spPr>
      </p:pic>
      <p:pic>
        <p:nvPicPr>
          <p:cNvPr id="17" name="Picture 16">
            <a:extLst>
              <a:ext uri="{FF2B5EF4-FFF2-40B4-BE49-F238E27FC236}">
                <a16:creationId xmlns:a16="http://schemas.microsoft.com/office/drawing/2014/main" id="{534977F3-449A-4131-A81D-3A1069BA2E74}"/>
              </a:ext>
            </a:extLst>
          </p:cNvPr>
          <p:cNvPicPr>
            <a:picLocks noChangeAspect="1"/>
          </p:cNvPicPr>
          <p:nvPr/>
        </p:nvPicPr>
        <p:blipFill>
          <a:blip r:embed="rId2"/>
          <a:stretch>
            <a:fillRect/>
          </a:stretch>
        </p:blipFill>
        <p:spPr>
          <a:xfrm>
            <a:off x="4834579" y="1612620"/>
            <a:ext cx="231503" cy="217374"/>
          </a:xfrm>
          <a:prstGeom prst="rect">
            <a:avLst/>
          </a:prstGeom>
        </p:spPr>
      </p:pic>
      <p:pic>
        <p:nvPicPr>
          <p:cNvPr id="18" name="Picture 17">
            <a:extLst>
              <a:ext uri="{FF2B5EF4-FFF2-40B4-BE49-F238E27FC236}">
                <a16:creationId xmlns:a16="http://schemas.microsoft.com/office/drawing/2014/main" id="{33D65298-5176-47F3-8CCF-29F959463F8B}"/>
              </a:ext>
            </a:extLst>
          </p:cNvPr>
          <p:cNvPicPr>
            <a:picLocks noChangeAspect="1"/>
          </p:cNvPicPr>
          <p:nvPr/>
        </p:nvPicPr>
        <p:blipFill>
          <a:blip r:embed="rId2"/>
          <a:stretch>
            <a:fillRect/>
          </a:stretch>
        </p:blipFill>
        <p:spPr>
          <a:xfrm>
            <a:off x="5465281" y="1829994"/>
            <a:ext cx="231503" cy="217374"/>
          </a:xfrm>
          <a:prstGeom prst="rect">
            <a:avLst/>
          </a:prstGeom>
        </p:spPr>
      </p:pic>
      <p:pic>
        <p:nvPicPr>
          <p:cNvPr id="19" name="Picture 18">
            <a:extLst>
              <a:ext uri="{FF2B5EF4-FFF2-40B4-BE49-F238E27FC236}">
                <a16:creationId xmlns:a16="http://schemas.microsoft.com/office/drawing/2014/main" id="{43184F1E-0A25-459B-BB93-94A75FC3E919}"/>
              </a:ext>
            </a:extLst>
          </p:cNvPr>
          <p:cNvPicPr>
            <a:picLocks noChangeAspect="1"/>
          </p:cNvPicPr>
          <p:nvPr/>
        </p:nvPicPr>
        <p:blipFill>
          <a:blip r:embed="rId2"/>
          <a:stretch>
            <a:fillRect/>
          </a:stretch>
        </p:blipFill>
        <p:spPr>
          <a:xfrm>
            <a:off x="4557301" y="2047368"/>
            <a:ext cx="231503" cy="217374"/>
          </a:xfrm>
          <a:prstGeom prst="rect">
            <a:avLst/>
          </a:prstGeom>
        </p:spPr>
      </p:pic>
      <p:pic>
        <p:nvPicPr>
          <p:cNvPr id="20" name="Picture 19">
            <a:extLst>
              <a:ext uri="{FF2B5EF4-FFF2-40B4-BE49-F238E27FC236}">
                <a16:creationId xmlns:a16="http://schemas.microsoft.com/office/drawing/2014/main" id="{B379387A-8A4C-4A0C-8B6C-D582AC665D71}"/>
              </a:ext>
            </a:extLst>
          </p:cNvPr>
          <p:cNvPicPr>
            <a:picLocks noChangeAspect="1"/>
          </p:cNvPicPr>
          <p:nvPr/>
        </p:nvPicPr>
        <p:blipFill>
          <a:blip r:embed="rId2"/>
          <a:stretch>
            <a:fillRect/>
          </a:stretch>
        </p:blipFill>
        <p:spPr>
          <a:xfrm>
            <a:off x="6798753" y="2264742"/>
            <a:ext cx="231503" cy="217374"/>
          </a:xfrm>
          <a:prstGeom prst="rect">
            <a:avLst/>
          </a:prstGeom>
        </p:spPr>
      </p:pic>
      <p:pic>
        <p:nvPicPr>
          <p:cNvPr id="28" name="Picture 27">
            <a:extLst>
              <a:ext uri="{FF2B5EF4-FFF2-40B4-BE49-F238E27FC236}">
                <a16:creationId xmlns:a16="http://schemas.microsoft.com/office/drawing/2014/main" id="{7F7DC283-8F08-48E0-88C9-6D9B08BA70AD}"/>
              </a:ext>
            </a:extLst>
          </p:cNvPr>
          <p:cNvPicPr>
            <a:picLocks noChangeAspect="1"/>
          </p:cNvPicPr>
          <p:nvPr/>
        </p:nvPicPr>
        <p:blipFill>
          <a:blip r:embed="rId2"/>
          <a:stretch>
            <a:fillRect/>
          </a:stretch>
        </p:blipFill>
        <p:spPr>
          <a:xfrm>
            <a:off x="6318972" y="2567610"/>
            <a:ext cx="231503" cy="217374"/>
          </a:xfrm>
          <a:prstGeom prst="rect">
            <a:avLst/>
          </a:prstGeom>
        </p:spPr>
      </p:pic>
      <p:pic>
        <p:nvPicPr>
          <p:cNvPr id="29" name="Picture 28">
            <a:extLst>
              <a:ext uri="{FF2B5EF4-FFF2-40B4-BE49-F238E27FC236}">
                <a16:creationId xmlns:a16="http://schemas.microsoft.com/office/drawing/2014/main" id="{2F1D2373-FB45-4FD7-B3D4-1BD5039AD84F}"/>
              </a:ext>
            </a:extLst>
          </p:cNvPr>
          <p:cNvPicPr>
            <a:picLocks noChangeAspect="1"/>
          </p:cNvPicPr>
          <p:nvPr/>
        </p:nvPicPr>
        <p:blipFill>
          <a:blip r:embed="rId2"/>
          <a:stretch>
            <a:fillRect/>
          </a:stretch>
        </p:blipFill>
        <p:spPr>
          <a:xfrm>
            <a:off x="3268142" y="2766158"/>
            <a:ext cx="231503" cy="217374"/>
          </a:xfrm>
          <a:prstGeom prst="rect">
            <a:avLst/>
          </a:prstGeom>
        </p:spPr>
      </p:pic>
      <p:pic>
        <p:nvPicPr>
          <p:cNvPr id="30" name="Picture 29">
            <a:extLst>
              <a:ext uri="{FF2B5EF4-FFF2-40B4-BE49-F238E27FC236}">
                <a16:creationId xmlns:a16="http://schemas.microsoft.com/office/drawing/2014/main" id="{DE7483CC-830B-4B52-A356-FBE08D5F9B2F}"/>
              </a:ext>
            </a:extLst>
          </p:cNvPr>
          <p:cNvPicPr>
            <a:picLocks noChangeAspect="1"/>
          </p:cNvPicPr>
          <p:nvPr/>
        </p:nvPicPr>
        <p:blipFill>
          <a:blip r:embed="rId2"/>
          <a:stretch>
            <a:fillRect/>
          </a:stretch>
        </p:blipFill>
        <p:spPr>
          <a:xfrm>
            <a:off x="6149042" y="2983532"/>
            <a:ext cx="231503" cy="217374"/>
          </a:xfrm>
          <a:prstGeom prst="rect">
            <a:avLst/>
          </a:prstGeom>
        </p:spPr>
      </p:pic>
      <p:pic>
        <p:nvPicPr>
          <p:cNvPr id="31" name="Picture 30">
            <a:extLst>
              <a:ext uri="{FF2B5EF4-FFF2-40B4-BE49-F238E27FC236}">
                <a16:creationId xmlns:a16="http://schemas.microsoft.com/office/drawing/2014/main" id="{77466096-B53D-411C-8351-92F3D5AEB634}"/>
              </a:ext>
            </a:extLst>
          </p:cNvPr>
          <p:cNvPicPr>
            <a:picLocks noChangeAspect="1"/>
          </p:cNvPicPr>
          <p:nvPr/>
        </p:nvPicPr>
        <p:blipFill>
          <a:blip r:embed="rId2"/>
          <a:stretch>
            <a:fillRect/>
          </a:stretch>
        </p:blipFill>
        <p:spPr>
          <a:xfrm>
            <a:off x="4547676" y="3216339"/>
            <a:ext cx="231503" cy="217374"/>
          </a:xfrm>
          <a:prstGeom prst="rect">
            <a:avLst/>
          </a:prstGeom>
        </p:spPr>
      </p:pic>
      <p:pic>
        <p:nvPicPr>
          <p:cNvPr id="32" name="Picture 31">
            <a:extLst>
              <a:ext uri="{FF2B5EF4-FFF2-40B4-BE49-F238E27FC236}">
                <a16:creationId xmlns:a16="http://schemas.microsoft.com/office/drawing/2014/main" id="{62179971-3C1F-4192-92CF-2165329DF7D6}"/>
              </a:ext>
            </a:extLst>
          </p:cNvPr>
          <p:cNvPicPr>
            <a:picLocks noChangeAspect="1"/>
          </p:cNvPicPr>
          <p:nvPr/>
        </p:nvPicPr>
        <p:blipFill>
          <a:blip r:embed="rId2"/>
          <a:stretch>
            <a:fillRect/>
          </a:stretch>
        </p:blipFill>
        <p:spPr>
          <a:xfrm>
            <a:off x="3680169" y="3405577"/>
            <a:ext cx="231503" cy="217374"/>
          </a:xfrm>
          <a:prstGeom prst="rect">
            <a:avLst/>
          </a:prstGeom>
        </p:spPr>
      </p:pic>
      <p:pic>
        <p:nvPicPr>
          <p:cNvPr id="33" name="Picture 32">
            <a:extLst>
              <a:ext uri="{FF2B5EF4-FFF2-40B4-BE49-F238E27FC236}">
                <a16:creationId xmlns:a16="http://schemas.microsoft.com/office/drawing/2014/main" id="{FE41F0DA-0240-4234-A0EC-62E67A26E2EA}"/>
              </a:ext>
            </a:extLst>
          </p:cNvPr>
          <p:cNvPicPr>
            <a:picLocks noChangeAspect="1"/>
          </p:cNvPicPr>
          <p:nvPr/>
        </p:nvPicPr>
        <p:blipFill>
          <a:blip r:embed="rId2"/>
          <a:stretch>
            <a:fillRect/>
          </a:stretch>
        </p:blipFill>
        <p:spPr>
          <a:xfrm>
            <a:off x="3564417" y="3622951"/>
            <a:ext cx="231503" cy="217374"/>
          </a:xfrm>
          <a:prstGeom prst="rect">
            <a:avLst/>
          </a:prstGeom>
        </p:spPr>
      </p:pic>
      <p:pic>
        <p:nvPicPr>
          <p:cNvPr id="34" name="Picture 33">
            <a:extLst>
              <a:ext uri="{FF2B5EF4-FFF2-40B4-BE49-F238E27FC236}">
                <a16:creationId xmlns:a16="http://schemas.microsoft.com/office/drawing/2014/main" id="{CCA6F23F-CBDE-465B-B1F8-8D2FB0DD64FC}"/>
              </a:ext>
            </a:extLst>
          </p:cNvPr>
          <p:cNvPicPr>
            <a:picLocks noChangeAspect="1"/>
          </p:cNvPicPr>
          <p:nvPr/>
        </p:nvPicPr>
        <p:blipFill>
          <a:blip r:embed="rId2"/>
          <a:stretch>
            <a:fillRect/>
          </a:stretch>
        </p:blipFill>
        <p:spPr>
          <a:xfrm>
            <a:off x="3268142" y="3824950"/>
            <a:ext cx="231503" cy="217374"/>
          </a:xfrm>
          <a:prstGeom prst="rect">
            <a:avLst/>
          </a:prstGeom>
        </p:spPr>
      </p:pic>
      <p:pic>
        <p:nvPicPr>
          <p:cNvPr id="35" name="Picture 34">
            <a:extLst>
              <a:ext uri="{FF2B5EF4-FFF2-40B4-BE49-F238E27FC236}">
                <a16:creationId xmlns:a16="http://schemas.microsoft.com/office/drawing/2014/main" id="{0FF60F6D-C0EB-4383-ADC3-5FC5114E50F9}"/>
              </a:ext>
            </a:extLst>
          </p:cNvPr>
          <p:cNvPicPr>
            <a:picLocks noChangeAspect="1"/>
          </p:cNvPicPr>
          <p:nvPr/>
        </p:nvPicPr>
        <p:blipFill>
          <a:blip r:embed="rId3"/>
          <a:stretch>
            <a:fillRect/>
          </a:stretch>
        </p:blipFill>
        <p:spPr>
          <a:xfrm>
            <a:off x="3703865" y="4092379"/>
            <a:ext cx="228909" cy="271829"/>
          </a:xfrm>
          <a:prstGeom prst="rect">
            <a:avLst/>
          </a:prstGeom>
        </p:spPr>
      </p:pic>
      <p:sp>
        <p:nvSpPr>
          <p:cNvPr id="5" name="Rectangle 4">
            <a:extLst>
              <a:ext uri="{FF2B5EF4-FFF2-40B4-BE49-F238E27FC236}">
                <a16:creationId xmlns:a16="http://schemas.microsoft.com/office/drawing/2014/main" id="{1D67EC8D-B7C8-4627-B50D-080D4645F2E4}"/>
              </a:ext>
            </a:extLst>
          </p:cNvPr>
          <p:cNvSpPr/>
          <p:nvPr/>
        </p:nvSpPr>
        <p:spPr>
          <a:xfrm>
            <a:off x="494082" y="4364208"/>
            <a:ext cx="8609584" cy="523220"/>
          </a:xfrm>
          <a:prstGeom prst="rect">
            <a:avLst/>
          </a:prstGeom>
        </p:spPr>
        <p:txBody>
          <a:bodyPr wrap="square">
            <a:spAutoFit/>
          </a:bodyPr>
          <a:lstStyle/>
          <a:p>
            <a:r>
              <a:rPr lang="en-GB" sz="1400">
                <a:latin typeface="Arial" charset="0"/>
                <a:ea typeface="Arial" charset="0"/>
                <a:cs typeface="Arial" charset="0"/>
              </a:rPr>
              <a:t>Permanent Exclusion will occur as a last resort when </a:t>
            </a:r>
            <a:r>
              <a:rPr lang="en-GB" sz="1400" b="1">
                <a:latin typeface="Arial" charset="0"/>
                <a:ea typeface="Arial" charset="0"/>
                <a:cs typeface="Arial" charset="0"/>
              </a:rPr>
              <a:t>DESPITE</a:t>
            </a:r>
            <a:r>
              <a:rPr lang="en-GB" sz="1400">
                <a:latin typeface="Arial" charset="0"/>
                <a:ea typeface="Arial" charset="0"/>
                <a:cs typeface="Arial" charset="0"/>
              </a:rPr>
              <a:t> significant support behaviour has not improved. Permanent Exclusion can only be sanctioned by the Principal.</a:t>
            </a:r>
            <a:endParaRPr lang="en-GB"/>
          </a:p>
        </p:txBody>
      </p:sp>
      <p:sp>
        <p:nvSpPr>
          <p:cNvPr id="21" name="TextBox 20">
            <a:extLst>
              <a:ext uri="{FF2B5EF4-FFF2-40B4-BE49-F238E27FC236}">
                <a16:creationId xmlns:a16="http://schemas.microsoft.com/office/drawing/2014/main" id="{DA3A5725-4DF0-444E-9746-1CD6B1A9CF2B}"/>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13871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57941" y="-91443"/>
            <a:ext cx="8542338" cy="993775"/>
          </a:xfrm>
        </p:spPr>
        <p:txBody>
          <a:bodyPr>
            <a:normAutofit/>
          </a:bodyPr>
          <a:lstStyle/>
          <a:p>
            <a:r>
              <a:rPr lang="en-GB">
                <a:solidFill>
                  <a:srgbClr val="7030A0"/>
                </a:solidFill>
                <a:latin typeface="Arial" charset="0"/>
                <a:ea typeface="Arial" charset="0"/>
                <a:cs typeface="Arial" charset="0"/>
              </a:rPr>
              <a:t>Achievement for all.</a:t>
            </a:r>
            <a:endParaRPr lang="en-US">
              <a:solidFill>
                <a:srgbClr val="7030A0"/>
              </a:solidFill>
              <a:latin typeface="Arial" charset="0"/>
              <a:ea typeface="Arial" charset="0"/>
              <a:cs typeface="Arial" charset="0"/>
            </a:endParaRPr>
          </a:p>
        </p:txBody>
      </p:sp>
      <p:sp>
        <p:nvSpPr>
          <p:cNvPr id="2" name="Rectangle 1"/>
          <p:cNvSpPr/>
          <p:nvPr/>
        </p:nvSpPr>
        <p:spPr>
          <a:xfrm>
            <a:off x="336332" y="761936"/>
            <a:ext cx="8387253" cy="2308324"/>
          </a:xfrm>
          <a:prstGeom prst="rect">
            <a:avLst/>
          </a:prstGeom>
        </p:spPr>
        <p:txBody>
          <a:bodyPr wrap="square">
            <a:spAutoFit/>
          </a:bodyPr>
          <a:lstStyle/>
          <a:p>
            <a:pPr algn="ctr"/>
            <a:r>
              <a:rPr lang="en-GB" sz="3600">
                <a:latin typeface="Arial" charset="0"/>
                <a:ea typeface="Arial" charset="0"/>
                <a:cs typeface="Arial" charset="0"/>
              </a:rPr>
              <a:t>“It is not easy … but it is simple. </a:t>
            </a:r>
            <a:r>
              <a:rPr lang="en-GB" sz="3600" b="1">
                <a:latin typeface="Arial" charset="0"/>
                <a:ea typeface="Arial" charset="0"/>
                <a:cs typeface="Arial" charset="0"/>
              </a:rPr>
              <a:t>Provision</a:t>
            </a:r>
            <a:r>
              <a:rPr lang="en-GB" sz="3600">
                <a:latin typeface="Arial" charset="0"/>
                <a:ea typeface="Arial" charset="0"/>
                <a:cs typeface="Arial" charset="0"/>
              </a:rPr>
              <a:t> that meets the needs of every student, regardless of ability or additional need”</a:t>
            </a:r>
          </a:p>
        </p:txBody>
      </p:sp>
      <p:sp>
        <p:nvSpPr>
          <p:cNvPr id="5" name="TextBox 4"/>
          <p:cNvSpPr txBox="1"/>
          <p:nvPr/>
        </p:nvSpPr>
        <p:spPr>
          <a:xfrm>
            <a:off x="569700" y="4051826"/>
            <a:ext cx="8648041" cy="892552"/>
          </a:xfrm>
          <a:prstGeom prst="rect">
            <a:avLst/>
          </a:prstGeom>
          <a:noFill/>
        </p:spPr>
        <p:txBody>
          <a:bodyPr wrap="square" rtlCol="0">
            <a:spAutoFit/>
          </a:bodyPr>
          <a:lstStyle/>
          <a:p>
            <a:r>
              <a:rPr lang="en-GB" sz="2600">
                <a:latin typeface="Arial" charset="0"/>
                <a:ea typeface="Arial" charset="0"/>
                <a:cs typeface="Arial" charset="0"/>
              </a:rPr>
              <a:t>We layer clear, bespoke support for those students with additional needs.</a:t>
            </a:r>
            <a:r>
              <a:rPr lang="en-GB" sz="2600" b="1">
                <a:latin typeface="Arial" charset="0"/>
                <a:ea typeface="Arial" charset="0"/>
                <a:cs typeface="Arial" charset="0"/>
              </a:rPr>
              <a:t>.</a:t>
            </a:r>
          </a:p>
        </p:txBody>
      </p:sp>
      <p:pic>
        <p:nvPicPr>
          <p:cNvPr id="6" name="Picture 5"/>
          <p:cNvPicPr>
            <a:picLocks noChangeAspect="1"/>
          </p:cNvPicPr>
          <p:nvPr/>
        </p:nvPicPr>
        <p:blipFill>
          <a:blip r:embed="rId2"/>
          <a:stretch>
            <a:fillRect/>
          </a:stretch>
        </p:blipFill>
        <p:spPr>
          <a:xfrm>
            <a:off x="250860" y="4225398"/>
            <a:ext cx="318840" cy="319514"/>
          </a:xfrm>
          <a:prstGeom prst="rect">
            <a:avLst/>
          </a:prstGeom>
        </p:spPr>
      </p:pic>
      <p:sp>
        <p:nvSpPr>
          <p:cNvPr id="7" name="TextBox 6"/>
          <p:cNvSpPr txBox="1"/>
          <p:nvPr/>
        </p:nvSpPr>
        <p:spPr>
          <a:xfrm>
            <a:off x="573222" y="3159274"/>
            <a:ext cx="8648041" cy="892552"/>
          </a:xfrm>
          <a:prstGeom prst="rect">
            <a:avLst/>
          </a:prstGeom>
          <a:noFill/>
        </p:spPr>
        <p:txBody>
          <a:bodyPr wrap="square" rtlCol="0">
            <a:spAutoFit/>
          </a:bodyPr>
          <a:lstStyle/>
          <a:p>
            <a:r>
              <a:rPr lang="en-GB" sz="2600">
                <a:latin typeface="Arial" charset="0"/>
                <a:ea typeface="Arial" charset="0"/>
                <a:cs typeface="Arial" charset="0"/>
              </a:rPr>
              <a:t>We challenge all of our students to excel, particularly our most able.</a:t>
            </a:r>
            <a:endParaRPr lang="en-GB" sz="2600" b="1">
              <a:latin typeface="Arial" charset="0"/>
              <a:ea typeface="Arial" charset="0"/>
              <a:cs typeface="Arial" charset="0"/>
            </a:endParaRPr>
          </a:p>
        </p:txBody>
      </p:sp>
      <p:pic>
        <p:nvPicPr>
          <p:cNvPr id="8" name="Picture 7"/>
          <p:cNvPicPr>
            <a:picLocks noChangeAspect="1"/>
          </p:cNvPicPr>
          <p:nvPr/>
        </p:nvPicPr>
        <p:blipFill>
          <a:blip r:embed="rId2"/>
          <a:stretch>
            <a:fillRect/>
          </a:stretch>
        </p:blipFill>
        <p:spPr>
          <a:xfrm>
            <a:off x="254382" y="3277959"/>
            <a:ext cx="318840" cy="319514"/>
          </a:xfrm>
          <a:prstGeom prst="rect">
            <a:avLst/>
          </a:prstGeom>
        </p:spPr>
      </p:pic>
    </p:spTree>
    <p:extLst>
      <p:ext uri="{BB962C8B-B14F-4D97-AF65-F5344CB8AC3E}">
        <p14:creationId xmlns:p14="http://schemas.microsoft.com/office/powerpoint/2010/main" val="2805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person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231" y="758863"/>
            <a:ext cx="1642986" cy="1642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8127" y="595398"/>
            <a:ext cx="1457170" cy="1457170"/>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4674172" y="2202728"/>
            <a:ext cx="633046" cy="6208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4102" name="Picture 6" descr="Image result for team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751" y="2779412"/>
            <a:ext cx="2500313" cy="178593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ssessment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0414" y="2126048"/>
            <a:ext cx="697551" cy="6975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plan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6812" y="3095786"/>
            <a:ext cx="723674" cy="723674"/>
          </a:xfrm>
          <a:prstGeom prst="rect">
            <a:avLst/>
          </a:prstGeom>
          <a:noFill/>
          <a:extLst>
            <a:ext uri="{909E8E84-426E-40DD-AFC4-6F175D3DCCD1}">
              <a14:hiddenFill xmlns:a14="http://schemas.microsoft.com/office/drawing/2010/main">
                <a:solidFill>
                  <a:srgbClr val="FFFFFF"/>
                </a:solidFill>
              </a14:hiddenFill>
            </a:ext>
          </a:extLst>
        </p:spPr>
      </p:pic>
      <p:sp>
        <p:nvSpPr>
          <p:cNvPr id="7" name="Bent Arrow 6"/>
          <p:cNvSpPr/>
          <p:nvPr/>
        </p:nvSpPr>
        <p:spPr>
          <a:xfrm flipH="1">
            <a:off x="5794143" y="1125606"/>
            <a:ext cx="1801517" cy="1784618"/>
          </a:xfrm>
          <a:prstGeom prst="bentArrow">
            <a:avLst>
              <a:gd name="adj1" fmla="val 23898"/>
              <a:gd name="adj2" fmla="val 25000"/>
              <a:gd name="adj3" fmla="val 25000"/>
              <a:gd name="adj4" fmla="val 38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17" name="TextBox 16"/>
          <p:cNvSpPr txBox="1"/>
          <p:nvPr/>
        </p:nvSpPr>
        <p:spPr>
          <a:xfrm>
            <a:off x="345814" y="1046984"/>
            <a:ext cx="1572755" cy="1183466"/>
          </a:xfrm>
          <a:prstGeom prst="rect">
            <a:avLst/>
          </a:prstGeom>
          <a:noFill/>
        </p:spPr>
        <p:txBody>
          <a:bodyPr wrap="square" rtlCol="0">
            <a:spAutoFit/>
          </a:bodyPr>
          <a:lstStyle/>
          <a:p>
            <a:pPr algn="ctr"/>
            <a:r>
              <a:rPr lang="en-GB" sz="1013">
                <a:latin typeface="Arial" panose="020B0604020202020204" pitchFamily="34" charset="0"/>
                <a:cs typeface="Arial" panose="020B0604020202020204" pitchFamily="34" charset="0"/>
              </a:rPr>
              <a:t>Referral to IPN Allocation Panel by:</a:t>
            </a:r>
          </a:p>
          <a:p>
            <a:pPr marL="171450" indent="-171450" algn="ctr">
              <a:buFontTx/>
              <a:buChar char="-"/>
            </a:pPr>
            <a:r>
              <a:rPr lang="en-GB" sz="1013">
                <a:latin typeface="Arial" panose="020B0604020202020204" pitchFamily="34" charset="0"/>
                <a:cs typeface="Arial" panose="020B0604020202020204" pitchFamily="34" charset="0"/>
              </a:rPr>
              <a:t>Standards &amp; Progress Leaders</a:t>
            </a:r>
          </a:p>
          <a:p>
            <a:pPr algn="ctr"/>
            <a:r>
              <a:rPr lang="en-GB" sz="1013">
                <a:latin typeface="Arial" panose="020B0604020202020204" pitchFamily="34" charset="0"/>
                <a:cs typeface="Arial" panose="020B0604020202020204" pitchFamily="34" charset="0"/>
              </a:rPr>
              <a:t>(Data)</a:t>
            </a:r>
          </a:p>
          <a:p>
            <a:pPr algn="ctr"/>
            <a:r>
              <a:rPr lang="en-GB" sz="1013">
                <a:latin typeface="Arial" panose="020B0604020202020204" pitchFamily="34" charset="0"/>
                <a:cs typeface="Arial" panose="020B0604020202020204" pitchFamily="34" charset="0"/>
              </a:rPr>
              <a:t>- Any member of staff</a:t>
            </a:r>
          </a:p>
          <a:p>
            <a:pPr algn="ctr"/>
            <a:endParaRPr lang="en-GB" sz="1013">
              <a:latin typeface="Arial" panose="020B0604020202020204" pitchFamily="34" charset="0"/>
              <a:cs typeface="Arial" panose="020B0604020202020204" pitchFamily="34" charset="0"/>
            </a:endParaRPr>
          </a:p>
        </p:txBody>
      </p:sp>
      <p:sp>
        <p:nvSpPr>
          <p:cNvPr id="20" name="TextBox 19"/>
          <p:cNvSpPr txBox="1"/>
          <p:nvPr/>
        </p:nvSpPr>
        <p:spPr>
          <a:xfrm>
            <a:off x="2778161" y="4479116"/>
            <a:ext cx="5184505" cy="404085"/>
          </a:xfrm>
          <a:prstGeom prst="rect">
            <a:avLst/>
          </a:prstGeom>
          <a:noFill/>
        </p:spPr>
        <p:txBody>
          <a:bodyPr wrap="square" rtlCol="0">
            <a:spAutoFit/>
          </a:bodyPr>
          <a:lstStyle/>
          <a:p>
            <a:pPr algn="ctr"/>
            <a:r>
              <a:rPr lang="en-GB" sz="1013" b="1">
                <a:latin typeface="Arial" panose="020B0604020202020204" pitchFamily="34" charset="0"/>
                <a:cs typeface="Arial" panose="020B0604020202020204" pitchFamily="34" charset="0"/>
              </a:rPr>
              <a:t>Weekly IPN meeting allocates actions to Faculty Teams / Pastoral Teams / NAC Leaders and communicates with whole staff through daily briefing.</a:t>
            </a:r>
          </a:p>
        </p:txBody>
      </p:sp>
      <p:sp>
        <p:nvSpPr>
          <p:cNvPr id="21" name="TextBox 20"/>
          <p:cNvSpPr txBox="1"/>
          <p:nvPr/>
        </p:nvSpPr>
        <p:spPr>
          <a:xfrm>
            <a:off x="6773333" y="3822327"/>
            <a:ext cx="1260764" cy="404085"/>
          </a:xfrm>
          <a:prstGeom prst="rect">
            <a:avLst/>
          </a:prstGeom>
          <a:noFill/>
        </p:spPr>
        <p:txBody>
          <a:bodyPr wrap="square" rtlCol="0">
            <a:spAutoFit/>
          </a:bodyPr>
          <a:lstStyle/>
          <a:p>
            <a:pPr algn="ctr"/>
            <a:r>
              <a:rPr lang="en-GB" sz="1013">
                <a:latin typeface="Arial" panose="020B0604020202020204" pitchFamily="34" charset="0"/>
                <a:cs typeface="Arial" panose="020B0604020202020204" pitchFamily="34" charset="0"/>
              </a:rPr>
              <a:t>Time limited support plan.</a:t>
            </a:r>
          </a:p>
        </p:txBody>
      </p:sp>
      <p:sp>
        <p:nvSpPr>
          <p:cNvPr id="22" name="TextBox 21"/>
          <p:cNvSpPr txBox="1"/>
          <p:nvPr/>
        </p:nvSpPr>
        <p:spPr>
          <a:xfrm>
            <a:off x="5892852" y="2238130"/>
            <a:ext cx="1260764" cy="559961"/>
          </a:xfrm>
          <a:prstGeom prst="rect">
            <a:avLst/>
          </a:prstGeom>
          <a:noFill/>
        </p:spPr>
        <p:txBody>
          <a:bodyPr wrap="square" rtlCol="0">
            <a:spAutoFit/>
          </a:bodyPr>
          <a:lstStyle/>
          <a:p>
            <a:pPr algn="ctr"/>
            <a:r>
              <a:rPr lang="en-GB" sz="1013">
                <a:latin typeface="Arial" panose="020B0604020202020204" pitchFamily="34" charset="0"/>
                <a:cs typeface="Arial" panose="020B0604020202020204" pitchFamily="34" charset="0"/>
              </a:rPr>
              <a:t>Assessment and ongoing monitoring.</a:t>
            </a:r>
          </a:p>
        </p:txBody>
      </p:sp>
      <p:sp>
        <p:nvSpPr>
          <p:cNvPr id="23" name="TextBox 22"/>
          <p:cNvSpPr txBox="1"/>
          <p:nvPr/>
        </p:nvSpPr>
        <p:spPr>
          <a:xfrm>
            <a:off x="4696376" y="1920313"/>
            <a:ext cx="1260764" cy="248209"/>
          </a:xfrm>
          <a:prstGeom prst="rect">
            <a:avLst/>
          </a:prstGeom>
          <a:noFill/>
        </p:spPr>
        <p:txBody>
          <a:bodyPr wrap="square" rtlCol="0">
            <a:spAutoFit/>
          </a:bodyPr>
          <a:lstStyle/>
          <a:p>
            <a:pPr algn="ctr"/>
            <a:r>
              <a:rPr lang="en-GB" sz="1013">
                <a:latin typeface="Arial" panose="020B0604020202020204" pitchFamily="34" charset="0"/>
                <a:cs typeface="Arial" panose="020B0604020202020204" pitchFamily="34" charset="0"/>
              </a:rPr>
              <a:t>Student</a:t>
            </a:r>
          </a:p>
        </p:txBody>
      </p:sp>
      <p:sp>
        <p:nvSpPr>
          <p:cNvPr id="24" name="TextBox 23"/>
          <p:cNvSpPr txBox="1"/>
          <p:nvPr/>
        </p:nvSpPr>
        <p:spPr>
          <a:xfrm>
            <a:off x="6253016" y="1013719"/>
            <a:ext cx="1260764" cy="248209"/>
          </a:xfrm>
          <a:prstGeom prst="rect">
            <a:avLst/>
          </a:prstGeom>
          <a:noFill/>
        </p:spPr>
        <p:txBody>
          <a:bodyPr wrap="square" rtlCol="0">
            <a:spAutoFit/>
          </a:bodyPr>
          <a:lstStyle/>
          <a:p>
            <a:pPr algn="ctr"/>
            <a:r>
              <a:rPr lang="en-GB" sz="1013">
                <a:latin typeface="Arial" panose="020B0604020202020204" pitchFamily="34" charset="0"/>
                <a:cs typeface="Arial" panose="020B0604020202020204" pitchFamily="34" charset="0"/>
              </a:rPr>
              <a:t>Review / Repeat</a:t>
            </a:r>
          </a:p>
        </p:txBody>
      </p:sp>
      <p:sp>
        <p:nvSpPr>
          <p:cNvPr id="26" name="TextBox 25"/>
          <p:cNvSpPr txBox="1"/>
          <p:nvPr/>
        </p:nvSpPr>
        <p:spPr>
          <a:xfrm>
            <a:off x="147752" y="-18367"/>
            <a:ext cx="8679723" cy="584775"/>
          </a:xfrm>
          <a:prstGeom prst="rect">
            <a:avLst/>
          </a:prstGeom>
          <a:noFill/>
        </p:spPr>
        <p:txBody>
          <a:bodyPr wrap="square" rtlCol="0">
            <a:spAutoFit/>
          </a:bodyPr>
          <a:lstStyle/>
          <a:p>
            <a:r>
              <a:rPr lang="en-GB" sz="3200">
                <a:solidFill>
                  <a:srgbClr val="7030A0"/>
                </a:solidFill>
                <a:latin typeface="Arial" panose="020B0604020202020204" pitchFamily="34" charset="0"/>
                <a:cs typeface="Arial" panose="020B0604020202020204" pitchFamily="34" charset="0"/>
              </a:rPr>
              <a:t>Identifying when to move between Stages.</a:t>
            </a:r>
          </a:p>
        </p:txBody>
      </p:sp>
      <p:sp>
        <p:nvSpPr>
          <p:cNvPr id="25" name="Bent Arrow 6">
            <a:extLst>
              <a:ext uri="{FF2B5EF4-FFF2-40B4-BE49-F238E27FC236}">
                <a16:creationId xmlns:a16="http://schemas.microsoft.com/office/drawing/2014/main" id="{70EBB7DB-06DD-40C3-B8DE-D5D30F69FADE}"/>
              </a:ext>
            </a:extLst>
          </p:cNvPr>
          <p:cNvSpPr/>
          <p:nvPr/>
        </p:nvSpPr>
        <p:spPr>
          <a:xfrm rot="10800000" flipH="1">
            <a:off x="2286636" y="2565314"/>
            <a:ext cx="1801517" cy="1784618"/>
          </a:xfrm>
          <a:prstGeom prst="bentArrow">
            <a:avLst>
              <a:gd name="adj1" fmla="val 23898"/>
              <a:gd name="adj2" fmla="val 25000"/>
              <a:gd name="adj3" fmla="val 25000"/>
              <a:gd name="adj4" fmla="val 38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18" name="TextBox 17">
            <a:extLst>
              <a:ext uri="{FF2B5EF4-FFF2-40B4-BE49-F238E27FC236}">
                <a16:creationId xmlns:a16="http://schemas.microsoft.com/office/drawing/2014/main" id="{1F9C78E2-F568-49F7-9B72-FFCB22467525}"/>
              </a:ext>
            </a:extLst>
          </p:cNvPr>
          <p:cNvSpPr txBox="1"/>
          <p:nvPr/>
        </p:nvSpPr>
        <p:spPr>
          <a:xfrm>
            <a:off x="8489852" y="4740812"/>
            <a:ext cx="654148" cy="30008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HFR</a:t>
            </a:r>
          </a:p>
        </p:txBody>
      </p:sp>
    </p:spTree>
    <p:extLst>
      <p:ext uri="{BB962C8B-B14F-4D97-AF65-F5344CB8AC3E}">
        <p14:creationId xmlns:p14="http://schemas.microsoft.com/office/powerpoint/2010/main" val="3412057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1844" y="4033571"/>
            <a:ext cx="8730048" cy="1015663"/>
          </a:xfrm>
          <a:prstGeom prst="rect">
            <a:avLst/>
          </a:prstGeom>
          <a:solidFill>
            <a:schemeClr val="bg1"/>
          </a:solidFill>
        </p:spPr>
        <p:txBody>
          <a:bodyPr wrap="square" rtlCol="0">
            <a:spAutoFit/>
          </a:bodyPr>
          <a:lstStyle/>
          <a:p>
            <a:r>
              <a:rPr lang="en-GB" sz="3000">
                <a:latin typeface="Arial" panose="020B0604020202020204" pitchFamily="34" charset="0"/>
                <a:cs typeface="Arial" panose="020B0604020202020204" pitchFamily="34" charset="0"/>
              </a:rPr>
              <a:t>Teaching that </a:t>
            </a:r>
            <a:r>
              <a:rPr lang="en-GB" sz="3000">
                <a:solidFill>
                  <a:srgbClr val="7030A0"/>
                </a:solidFill>
                <a:latin typeface="Arial" panose="020B0604020202020204" pitchFamily="34" charset="0"/>
                <a:cs typeface="Arial" panose="020B0604020202020204" pitchFamily="34" charset="0"/>
              </a:rPr>
              <a:t>inspires, builds confidence and challenges</a:t>
            </a:r>
            <a:r>
              <a:rPr lang="en-GB" sz="3000">
                <a:latin typeface="Arial" panose="020B0604020202020204" pitchFamily="34" charset="0"/>
                <a:cs typeface="Arial" panose="020B0604020202020204" pitchFamily="34" charset="0"/>
              </a:rPr>
              <a:t> within our knowledge rich curriculum.</a:t>
            </a:r>
          </a:p>
        </p:txBody>
      </p:sp>
      <p:pic>
        <p:nvPicPr>
          <p:cNvPr id="3" name="Picture 3" descr="A group of people sitting at a table&#10;&#10;Description automatically generated">
            <a:extLst>
              <a:ext uri="{FF2B5EF4-FFF2-40B4-BE49-F238E27FC236}">
                <a16:creationId xmlns:a16="http://schemas.microsoft.com/office/drawing/2014/main" id="{6E997B90-80DB-489C-8214-6209E024C750}"/>
              </a:ext>
            </a:extLst>
          </p:cNvPr>
          <p:cNvPicPr>
            <a:picLocks noChangeAspect="1"/>
          </p:cNvPicPr>
          <p:nvPr/>
        </p:nvPicPr>
        <p:blipFill rotWithShape="1">
          <a:blip r:embed="rId2"/>
          <a:srcRect t="8033" b="26145"/>
          <a:stretch/>
        </p:blipFill>
        <p:spPr>
          <a:xfrm>
            <a:off x="0" y="0"/>
            <a:ext cx="9144001" cy="4033571"/>
          </a:xfrm>
          <a:prstGeom prst="rect">
            <a:avLst/>
          </a:prstGeom>
        </p:spPr>
      </p:pic>
    </p:spTree>
    <p:extLst>
      <p:ext uri="{BB962C8B-B14F-4D97-AF65-F5344CB8AC3E}">
        <p14:creationId xmlns:p14="http://schemas.microsoft.com/office/powerpoint/2010/main" val="110149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a:extLst>
              <a:ext uri="{FF2B5EF4-FFF2-40B4-BE49-F238E27FC236}">
                <a16:creationId xmlns:a16="http://schemas.microsoft.com/office/drawing/2014/main" id="{111B3D1B-AC90-454E-8BB5-092DCA16AD0D}"/>
              </a:ext>
            </a:extLst>
          </p:cNvPr>
          <p:cNvSpPr/>
          <p:nvPr/>
        </p:nvSpPr>
        <p:spPr>
          <a:xfrm>
            <a:off x="2955661" y="151761"/>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30A0">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3" name="Oval 1">
            <a:extLst>
              <a:ext uri="{FF2B5EF4-FFF2-40B4-BE49-F238E27FC236}">
                <a16:creationId xmlns:a16="http://schemas.microsoft.com/office/drawing/2014/main" id="{D08C139D-33CE-461E-BD54-673C2D7996EA}"/>
              </a:ext>
            </a:extLst>
          </p:cNvPr>
          <p:cNvSpPr/>
          <p:nvPr/>
        </p:nvSpPr>
        <p:spPr>
          <a:xfrm>
            <a:off x="1742453" y="1641737"/>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30A0">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4" name="Oval 3">
            <a:extLst>
              <a:ext uri="{FF2B5EF4-FFF2-40B4-BE49-F238E27FC236}">
                <a16:creationId xmlns:a16="http://schemas.microsoft.com/office/drawing/2014/main" id="{CF34DCC7-DDA3-4A6C-AC2E-4E77E61A2F50}"/>
              </a:ext>
            </a:extLst>
          </p:cNvPr>
          <p:cNvSpPr/>
          <p:nvPr/>
        </p:nvSpPr>
        <p:spPr>
          <a:xfrm>
            <a:off x="4169863" y="1641737"/>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30A0">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5" name="TextBox 4">
            <a:extLst>
              <a:ext uri="{FF2B5EF4-FFF2-40B4-BE49-F238E27FC236}">
                <a16:creationId xmlns:a16="http://schemas.microsoft.com/office/drawing/2014/main" id="{FB59FA94-1B3B-49B6-B6D7-9C5F25B135C7}"/>
              </a:ext>
            </a:extLst>
          </p:cNvPr>
          <p:cNvSpPr txBox="1"/>
          <p:nvPr/>
        </p:nvSpPr>
        <p:spPr>
          <a:xfrm>
            <a:off x="5442118" y="2710041"/>
            <a:ext cx="1871795" cy="715581"/>
          </a:xfrm>
          <a:prstGeom prst="rect">
            <a:avLst/>
          </a:prstGeom>
          <a:noFill/>
          <a:ln cap="flat">
            <a:noFill/>
          </a:ln>
        </p:spPr>
        <p:txBody>
          <a:bodyPr vert="horz" wrap="square" lIns="68580" tIns="34290" rIns="68580" bIns="34290" anchor="t" anchorCtr="1" compatLnSpc="1">
            <a:spAutoFit/>
          </a:bodyPr>
          <a:lstStyle/>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Character</a:t>
            </a:r>
          </a:p>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6" name="TextBox 7">
            <a:extLst>
              <a:ext uri="{FF2B5EF4-FFF2-40B4-BE49-F238E27FC236}">
                <a16:creationId xmlns:a16="http://schemas.microsoft.com/office/drawing/2014/main" id="{9679DA79-68BE-4016-8E54-0733ECAFCBD4}"/>
              </a:ext>
            </a:extLst>
          </p:cNvPr>
          <p:cNvSpPr txBox="1"/>
          <p:nvPr/>
        </p:nvSpPr>
        <p:spPr>
          <a:xfrm>
            <a:off x="3822121" y="478208"/>
            <a:ext cx="1587140" cy="715581"/>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Academic</a:t>
            </a:r>
          </a:p>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7" name="TextBox 8">
            <a:extLst>
              <a:ext uri="{FF2B5EF4-FFF2-40B4-BE49-F238E27FC236}">
                <a16:creationId xmlns:a16="http://schemas.microsoft.com/office/drawing/2014/main" id="{4709E14C-2C4F-4069-9F00-C2A7B0A74DF9}"/>
              </a:ext>
            </a:extLst>
          </p:cNvPr>
          <p:cNvSpPr txBox="1"/>
          <p:nvPr/>
        </p:nvSpPr>
        <p:spPr>
          <a:xfrm>
            <a:off x="3211615" y="1917270"/>
            <a:ext cx="1237244" cy="53687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Providing an advantage to the disadvantaged</a:t>
            </a:r>
          </a:p>
        </p:txBody>
      </p:sp>
      <p:sp>
        <p:nvSpPr>
          <p:cNvPr id="8" name="TextBox 9">
            <a:extLst>
              <a:ext uri="{FF2B5EF4-FFF2-40B4-BE49-F238E27FC236}">
                <a16:creationId xmlns:a16="http://schemas.microsoft.com/office/drawing/2014/main" id="{985BF845-DCD3-430F-84AF-815FA073350C}"/>
              </a:ext>
            </a:extLst>
          </p:cNvPr>
          <p:cNvSpPr txBox="1"/>
          <p:nvPr/>
        </p:nvSpPr>
        <p:spPr>
          <a:xfrm>
            <a:off x="4213624" y="3183195"/>
            <a:ext cx="741583" cy="704039"/>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825" b="1">
                <a:solidFill>
                  <a:srgbClr val="FFFFFF"/>
                </a:solidFill>
                <a:latin typeface="Arial" pitchFamily="34"/>
                <a:cs typeface="Arial" pitchFamily="34"/>
              </a:rPr>
              <a:t>Preparing students for life in Modern Britain</a:t>
            </a:r>
          </a:p>
        </p:txBody>
      </p:sp>
      <p:sp>
        <p:nvSpPr>
          <p:cNvPr id="9" name="TextBox 10">
            <a:extLst>
              <a:ext uri="{FF2B5EF4-FFF2-40B4-BE49-F238E27FC236}">
                <a16:creationId xmlns:a16="http://schemas.microsoft.com/office/drawing/2014/main" id="{FFC2CC05-F153-4886-A661-11C9A3A525CA}"/>
              </a:ext>
            </a:extLst>
          </p:cNvPr>
          <p:cNvSpPr txBox="1"/>
          <p:nvPr/>
        </p:nvSpPr>
        <p:spPr>
          <a:xfrm>
            <a:off x="4913400" y="1917270"/>
            <a:ext cx="1068126" cy="53687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Keeping students Healthy &amp; Safe</a:t>
            </a:r>
          </a:p>
        </p:txBody>
      </p:sp>
      <p:sp>
        <p:nvSpPr>
          <p:cNvPr id="10" name="Rectangle 6">
            <a:extLst>
              <a:ext uri="{FF2B5EF4-FFF2-40B4-BE49-F238E27FC236}">
                <a16:creationId xmlns:a16="http://schemas.microsoft.com/office/drawing/2014/main" id="{530900CF-A7B8-487D-A74A-05329E951EEF}"/>
              </a:ext>
            </a:extLst>
          </p:cNvPr>
          <p:cNvSpPr/>
          <p:nvPr/>
        </p:nvSpPr>
        <p:spPr>
          <a:xfrm>
            <a:off x="3653428" y="1220395"/>
            <a:ext cx="1955819" cy="346249"/>
          </a:xfrm>
          <a:prstGeom prst="rect">
            <a:avLst/>
          </a:prstGeom>
          <a:noFill/>
          <a:ln cap="flat">
            <a:noFill/>
            <a:prstDash val="solid"/>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900" b="1">
                <a:solidFill>
                  <a:srgbClr val="FFFFFF"/>
                </a:solidFill>
                <a:latin typeface="Arial" pitchFamily="34"/>
                <a:cs typeface="Arial" pitchFamily="34"/>
              </a:rPr>
              <a:t>Striving for excellence in skills, knowledge and qualifications</a:t>
            </a:r>
          </a:p>
        </p:txBody>
      </p:sp>
      <p:sp>
        <p:nvSpPr>
          <p:cNvPr id="11" name="TextBox 23">
            <a:extLst>
              <a:ext uri="{FF2B5EF4-FFF2-40B4-BE49-F238E27FC236}">
                <a16:creationId xmlns:a16="http://schemas.microsoft.com/office/drawing/2014/main" id="{86D64D44-799D-49A5-A9B7-A69FF149CDAF}"/>
              </a:ext>
            </a:extLst>
          </p:cNvPr>
          <p:cNvSpPr txBox="1"/>
          <p:nvPr/>
        </p:nvSpPr>
        <p:spPr>
          <a:xfrm>
            <a:off x="1854087" y="2710041"/>
            <a:ext cx="1860438" cy="715581"/>
          </a:xfrm>
          <a:prstGeom prst="rect">
            <a:avLst/>
          </a:prstGeom>
          <a:noFill/>
          <a:ln cap="flat">
            <a:noFill/>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2100" b="1">
                <a:solidFill>
                  <a:srgbClr val="FFFFFF"/>
                </a:solidFill>
                <a:latin typeface="Arial" pitchFamily="34"/>
                <a:cs typeface="Arial" pitchFamily="34"/>
              </a:rPr>
              <a:t>Opportunity Charter</a:t>
            </a:r>
          </a:p>
        </p:txBody>
      </p:sp>
      <p:sp>
        <p:nvSpPr>
          <p:cNvPr id="12" name="Rectangle 24">
            <a:extLst>
              <a:ext uri="{FF2B5EF4-FFF2-40B4-BE49-F238E27FC236}">
                <a16:creationId xmlns:a16="http://schemas.microsoft.com/office/drawing/2014/main" id="{183727BD-C6C8-45D9-9169-11B3FA3DBAA5}"/>
              </a:ext>
            </a:extLst>
          </p:cNvPr>
          <p:cNvSpPr/>
          <p:nvPr/>
        </p:nvSpPr>
        <p:spPr>
          <a:xfrm>
            <a:off x="1963815" y="3377620"/>
            <a:ext cx="1944606" cy="484748"/>
          </a:xfrm>
          <a:prstGeom prst="rect">
            <a:avLst/>
          </a:prstGeom>
          <a:noFill/>
          <a:ln cap="flat">
            <a:noFill/>
            <a:prstDash val="solid"/>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900" b="1">
                <a:solidFill>
                  <a:srgbClr val="FFFFFF"/>
                </a:solidFill>
                <a:latin typeface="Arial" pitchFamily="34"/>
                <a:cs typeface="Arial" pitchFamily="34"/>
              </a:rPr>
              <a:t>Develop social mobility and give every student freedom of choice through their lives</a:t>
            </a:r>
          </a:p>
        </p:txBody>
      </p:sp>
      <p:sp>
        <p:nvSpPr>
          <p:cNvPr id="14" name="Rectangle 50">
            <a:extLst>
              <a:ext uri="{FF2B5EF4-FFF2-40B4-BE49-F238E27FC236}">
                <a16:creationId xmlns:a16="http://schemas.microsoft.com/office/drawing/2014/main" id="{4FA3CDC7-4E9F-4F96-A17B-FF3D63C46452}"/>
              </a:ext>
            </a:extLst>
          </p:cNvPr>
          <p:cNvSpPr/>
          <p:nvPr/>
        </p:nvSpPr>
        <p:spPr>
          <a:xfrm>
            <a:off x="5291242" y="3377620"/>
            <a:ext cx="1871788" cy="484748"/>
          </a:xfrm>
          <a:prstGeom prst="rect">
            <a:avLst/>
          </a:prstGeom>
          <a:noFill/>
          <a:ln cap="flat">
            <a:noFill/>
            <a:prstDash val="solid"/>
          </a:ln>
        </p:spPr>
        <p:txBody>
          <a:bodyPr vert="horz" wrap="square" lIns="68580" tIns="34290" rIns="68580" bIns="34290" anchor="t" anchorCtr="0" compatLnSpc="1">
            <a:spAutoFit/>
          </a:bodyPr>
          <a:lstStyle/>
          <a:p>
            <a:pPr algn="r">
              <a:defRPr sz="1800" b="0" i="0" u="none" strike="noStrike" kern="0" cap="none" spc="0" baseline="0">
                <a:solidFill>
                  <a:srgbClr val="000000"/>
                </a:solidFill>
                <a:uFillTx/>
              </a:defRPr>
            </a:pPr>
            <a:r>
              <a:rPr lang="en-GB" sz="900" b="1" kern="0">
                <a:solidFill>
                  <a:srgbClr val="FFFFFF"/>
                </a:solidFill>
                <a:latin typeface="Arial" pitchFamily="34"/>
                <a:cs typeface="Arial" pitchFamily="34"/>
              </a:rPr>
              <a:t>Developing Character and self belief that unlocks the potential in everyone. </a:t>
            </a:r>
          </a:p>
        </p:txBody>
      </p:sp>
      <p:pic>
        <p:nvPicPr>
          <p:cNvPr id="15" name="Picture 51">
            <a:extLst>
              <a:ext uri="{FF2B5EF4-FFF2-40B4-BE49-F238E27FC236}">
                <a16:creationId xmlns:a16="http://schemas.microsoft.com/office/drawing/2014/main" id="{5C6FC229-06D5-4B8F-9E1D-FAC6334F1775}"/>
              </a:ext>
            </a:extLst>
          </p:cNvPr>
          <p:cNvPicPr>
            <a:picLocks noChangeAspect="1"/>
          </p:cNvPicPr>
          <p:nvPr/>
        </p:nvPicPr>
        <p:blipFill>
          <a:blip r:embed="rId2"/>
          <a:srcRect b="32133"/>
          <a:stretch>
            <a:fillRect/>
          </a:stretch>
        </p:blipFill>
        <p:spPr>
          <a:xfrm>
            <a:off x="3885722" y="2260136"/>
            <a:ext cx="1432540" cy="772423"/>
          </a:xfrm>
          <a:prstGeom prst="rect">
            <a:avLst/>
          </a:prstGeom>
          <a:noFill/>
          <a:ln cap="flat">
            <a:noFill/>
          </a:ln>
        </p:spPr>
      </p:pic>
      <p:sp>
        <p:nvSpPr>
          <p:cNvPr id="16" name="Title 1">
            <a:extLst>
              <a:ext uri="{FF2B5EF4-FFF2-40B4-BE49-F238E27FC236}">
                <a16:creationId xmlns:a16="http://schemas.microsoft.com/office/drawing/2014/main" id="{71F68766-FCC8-406E-AE11-033F0EA8BB11}"/>
              </a:ext>
            </a:extLst>
          </p:cNvPr>
          <p:cNvSpPr txBox="1">
            <a:spLocks/>
          </p:cNvSpPr>
          <p:nvPr/>
        </p:nvSpPr>
        <p:spPr>
          <a:xfrm>
            <a:off x="1196" y="0"/>
            <a:ext cx="461963" cy="5143500"/>
          </a:xfrm>
          <a:prstGeom prst="rect">
            <a:avLst/>
          </a:prstGeom>
          <a:solidFill>
            <a:srgbClr val="7030A0"/>
          </a:solidFill>
        </p:spPr>
        <p:txBody>
          <a:bodyPr vert="vert270" lIns="91440" tIns="45720" rIns="91440" bIns="45720" rtlCol="0" anchor="ctr">
            <a:normAutofit fontScale="7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solidFill>
                  <a:schemeClr val="bg1"/>
                </a:solidFill>
                <a:latin typeface="Arial" charset="0"/>
                <a:ea typeface="Arial" charset="0"/>
                <a:cs typeface="Arial" charset="0"/>
              </a:rPr>
              <a:t>Deliver: Curriculum Innovation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7E517D-C158-47E7-8622-06EE628BDCE5}"/>
              </a:ext>
            </a:extLst>
          </p:cNvPr>
          <p:cNvSpPr txBox="1"/>
          <p:nvPr/>
        </p:nvSpPr>
        <p:spPr>
          <a:xfrm>
            <a:off x="0" y="0"/>
            <a:ext cx="9435283" cy="577081"/>
          </a:xfrm>
          <a:prstGeom prst="rect">
            <a:avLst/>
          </a:prstGeom>
          <a:solidFill>
            <a:srgbClr val="7030A0"/>
          </a:solid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3300">
                <a:solidFill>
                  <a:srgbClr val="FFFFFF"/>
                </a:solidFill>
                <a:latin typeface="Arial" panose="020B0604020202020204" pitchFamily="34" charset="0"/>
                <a:ea typeface="Verdana" pitchFamily="34"/>
                <a:cs typeface="Arial" panose="020B0604020202020204" pitchFamily="34" charset="0"/>
              </a:rPr>
              <a:t>Academic Curriculum</a:t>
            </a:r>
          </a:p>
        </p:txBody>
      </p:sp>
      <p:sp>
        <p:nvSpPr>
          <p:cNvPr id="3" name="Rectangle 2">
            <a:extLst>
              <a:ext uri="{FF2B5EF4-FFF2-40B4-BE49-F238E27FC236}">
                <a16:creationId xmlns:a16="http://schemas.microsoft.com/office/drawing/2014/main" id="{C23284AA-8A40-4A81-874D-94B4C1ED9051}"/>
              </a:ext>
            </a:extLst>
          </p:cNvPr>
          <p:cNvSpPr/>
          <p:nvPr/>
        </p:nvSpPr>
        <p:spPr>
          <a:xfrm>
            <a:off x="214601" y="759132"/>
            <a:ext cx="8764952" cy="715581"/>
          </a:xfrm>
          <a:prstGeom prst="rect">
            <a:avLst/>
          </a:prstGeom>
          <a:noFill/>
          <a:ln cap="flat">
            <a:noFill/>
            <a:prstDash val="solid"/>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2100" b="1" dirty="0">
                <a:solidFill>
                  <a:srgbClr val="000000"/>
                </a:solidFill>
                <a:latin typeface="Arial" panose="020B0604020202020204" pitchFamily="34" charset="0"/>
                <a:cs typeface="Arial" panose="020B0604020202020204" pitchFamily="34" charset="0"/>
              </a:rPr>
              <a:t>Striving for excellence in critical thinking, knowledge and qualifications.</a:t>
            </a:r>
          </a:p>
        </p:txBody>
      </p:sp>
      <p:sp>
        <p:nvSpPr>
          <p:cNvPr id="4" name="TextBox 6">
            <a:extLst>
              <a:ext uri="{FF2B5EF4-FFF2-40B4-BE49-F238E27FC236}">
                <a16:creationId xmlns:a16="http://schemas.microsoft.com/office/drawing/2014/main" id="{36593708-4232-4D42-B27E-65FBD5763C22}"/>
              </a:ext>
            </a:extLst>
          </p:cNvPr>
          <p:cNvSpPr txBox="1"/>
          <p:nvPr/>
        </p:nvSpPr>
        <p:spPr>
          <a:xfrm>
            <a:off x="477899" y="1656763"/>
            <a:ext cx="8440913" cy="2608406"/>
          </a:xfrm>
          <a:prstGeom prst="rect">
            <a:avLst/>
          </a:prstGeom>
          <a:noFill/>
          <a:ln cap="flat">
            <a:noFill/>
          </a:ln>
        </p:spPr>
        <p:txBody>
          <a:bodyPr vert="horz" wrap="square" lIns="68580" tIns="34290" rIns="68580" bIns="34290" anchor="t" anchorCtr="0" compatLnSpc="1">
            <a:spAutoFit/>
          </a:bodyPr>
          <a:lstStyle/>
          <a:p>
            <a:pPr marL="214313" indent="-214313">
              <a:buSzPct val="100000"/>
              <a:buFont typeface="Arial" pitchFamily="34"/>
              <a:buChar char="•"/>
              <a:defRPr sz="1800" b="0" i="0" u="none" strike="noStrike" kern="0" cap="none" spc="0" baseline="0">
                <a:solidFill>
                  <a:srgbClr val="000000"/>
                </a:solidFill>
                <a:uFillTx/>
              </a:defRPr>
            </a:pPr>
            <a:r>
              <a:rPr lang="en-GB" sz="1650" dirty="0">
                <a:solidFill>
                  <a:srgbClr val="000000"/>
                </a:solidFill>
                <a:latin typeface="Arial" panose="020B0604020202020204" pitchFamily="34" charset="0"/>
                <a:cs typeface="Arial" panose="020B0604020202020204" pitchFamily="34" charset="0"/>
              </a:rPr>
              <a:t>Our </a:t>
            </a:r>
            <a:r>
              <a:rPr lang="en-GB" sz="1650" b="1" dirty="0">
                <a:solidFill>
                  <a:srgbClr val="000000"/>
                </a:solidFill>
                <a:latin typeface="Arial" panose="020B0604020202020204" pitchFamily="34" charset="0"/>
                <a:cs typeface="Arial" panose="020B0604020202020204" pitchFamily="34" charset="0"/>
              </a:rPr>
              <a:t>Academic Curriculum is broad &amp; balanced and centred around the National Curriculum.</a:t>
            </a:r>
          </a:p>
          <a:p>
            <a:pPr marL="214313" indent="-214313">
              <a:buSzPct val="100000"/>
              <a:buFont typeface="Arial" pitchFamily="34"/>
              <a:buChar char="•"/>
              <a:defRPr sz="1800" b="0" i="0" u="none" strike="noStrike" kern="0" cap="none" spc="0" baseline="0">
                <a:solidFill>
                  <a:srgbClr val="000000"/>
                </a:solidFill>
                <a:uFillTx/>
              </a:defRPr>
            </a:pPr>
            <a:r>
              <a:rPr lang="en-GB" sz="1650" dirty="0">
                <a:solidFill>
                  <a:srgbClr val="000000"/>
                </a:solidFill>
                <a:latin typeface="Arial" panose="020B0604020202020204" pitchFamily="34" charset="0"/>
                <a:cs typeface="Arial" panose="020B0604020202020204" pitchFamily="34" charset="0"/>
              </a:rPr>
              <a:t>We aim to provide an </a:t>
            </a:r>
            <a:r>
              <a:rPr lang="en-GB" sz="1650" b="1" dirty="0">
                <a:solidFill>
                  <a:srgbClr val="000000"/>
                </a:solidFill>
                <a:latin typeface="Arial" panose="020B0604020202020204" pitchFamily="34" charset="0"/>
                <a:cs typeface="Arial" panose="020B0604020202020204" pitchFamily="34" charset="0"/>
              </a:rPr>
              <a:t>ambitious, innovative and stimulating curriculum </a:t>
            </a:r>
            <a:r>
              <a:rPr lang="en-GB" sz="1650" dirty="0">
                <a:solidFill>
                  <a:srgbClr val="000000"/>
                </a:solidFill>
                <a:latin typeface="Arial" panose="020B0604020202020204" pitchFamily="34" charset="0"/>
                <a:cs typeface="Arial" panose="020B0604020202020204" pitchFamily="34" charset="0"/>
              </a:rPr>
              <a:t>for all</a:t>
            </a:r>
          </a:p>
          <a:p>
            <a:pPr marL="214313" indent="-214313">
              <a:buSzPct val="100000"/>
              <a:buFont typeface="Arial" pitchFamily="34"/>
              <a:buChar char="•"/>
              <a:defRPr sz="1800" b="0" i="0" u="none" strike="noStrike" kern="0" cap="none" spc="0" baseline="0">
                <a:solidFill>
                  <a:srgbClr val="000000"/>
                </a:solidFill>
                <a:uFillTx/>
              </a:defRPr>
            </a:pPr>
            <a:r>
              <a:rPr lang="en-GB" sz="1650" b="1" dirty="0">
                <a:solidFill>
                  <a:srgbClr val="000000"/>
                </a:solidFill>
                <a:latin typeface="Arial" panose="020B0604020202020204" pitchFamily="34" charset="0"/>
                <a:cs typeface="Arial" panose="020B0604020202020204" pitchFamily="34" charset="0"/>
              </a:rPr>
              <a:t>We teach the best that has been thought, said and written</a:t>
            </a:r>
            <a:r>
              <a:rPr lang="en-GB" sz="1650" dirty="0">
                <a:solidFill>
                  <a:srgbClr val="000000"/>
                </a:solidFill>
                <a:latin typeface="Arial" panose="020B0604020202020204" pitchFamily="34" charset="0"/>
                <a:cs typeface="Arial" panose="020B0604020202020204" pitchFamily="34" charset="0"/>
              </a:rPr>
              <a:t>.</a:t>
            </a:r>
          </a:p>
          <a:p>
            <a:pPr marL="214313" indent="-214313">
              <a:buSzPct val="100000"/>
              <a:buFont typeface="Arial" pitchFamily="34"/>
              <a:buChar char="•"/>
              <a:defRPr sz="1800" b="0" i="0" u="none" strike="noStrike" kern="0" cap="none" spc="0" baseline="0">
                <a:solidFill>
                  <a:srgbClr val="000000"/>
                </a:solidFill>
                <a:uFillTx/>
              </a:defRPr>
            </a:pPr>
            <a:r>
              <a:rPr lang="en-GB" sz="1650" dirty="0">
                <a:solidFill>
                  <a:srgbClr val="000000"/>
                </a:solidFill>
                <a:latin typeface="Arial" panose="020B0604020202020204" pitchFamily="34" charset="0"/>
                <a:cs typeface="Arial" panose="020B0604020202020204" pitchFamily="34" charset="0"/>
              </a:rPr>
              <a:t>The Academic Curriculum is knowledge rich </a:t>
            </a:r>
            <a:r>
              <a:rPr lang="en-GB" sz="1650" b="1" dirty="0">
                <a:solidFill>
                  <a:srgbClr val="000000"/>
                </a:solidFill>
                <a:latin typeface="Arial" panose="020B0604020202020204" pitchFamily="34" charset="0"/>
                <a:cs typeface="Arial" panose="020B0604020202020204" pitchFamily="34" charset="0"/>
              </a:rPr>
              <a:t>and includes disciplinary knowledge </a:t>
            </a:r>
            <a:r>
              <a:rPr lang="en-GB" sz="1650" dirty="0">
                <a:solidFill>
                  <a:srgbClr val="000000"/>
                </a:solidFill>
                <a:latin typeface="Arial" panose="020B0604020202020204" pitchFamily="34" charset="0"/>
                <a:cs typeface="Arial" panose="020B0604020202020204" pitchFamily="34" charset="0"/>
              </a:rPr>
              <a:t>(understanding about how knowledge is established, verified and revised) and </a:t>
            </a:r>
            <a:r>
              <a:rPr lang="en-GB" sz="1650" b="1" dirty="0">
                <a:solidFill>
                  <a:srgbClr val="000000"/>
                </a:solidFill>
                <a:latin typeface="Arial" panose="020B0604020202020204" pitchFamily="34" charset="0"/>
                <a:cs typeface="Arial" panose="020B0604020202020204" pitchFamily="34" charset="0"/>
              </a:rPr>
              <a:t>substantive knowledge </a:t>
            </a:r>
            <a:r>
              <a:rPr lang="en-GB" sz="1650" dirty="0">
                <a:solidFill>
                  <a:srgbClr val="000000"/>
                </a:solidFill>
                <a:latin typeface="Arial" panose="020B0604020202020204" pitchFamily="34" charset="0"/>
                <a:cs typeface="Arial" panose="020B0604020202020204" pitchFamily="34" charset="0"/>
              </a:rPr>
              <a:t>(Content that is taught as fact) within each area of study.</a:t>
            </a:r>
          </a:p>
          <a:p>
            <a:pPr marL="214313" indent="-214313">
              <a:buSzPct val="100000"/>
              <a:buFont typeface="Arial" pitchFamily="34"/>
              <a:buChar char="•"/>
              <a:defRPr sz="1800" b="0" i="0" u="none" strike="noStrike" kern="0" cap="none" spc="0" baseline="0">
                <a:solidFill>
                  <a:srgbClr val="000000"/>
                </a:solidFill>
                <a:uFillTx/>
              </a:defRPr>
            </a:pPr>
            <a:r>
              <a:rPr lang="en-GB" sz="1650" dirty="0">
                <a:solidFill>
                  <a:srgbClr val="000000"/>
                </a:solidFill>
                <a:latin typeface="Arial" panose="020B0604020202020204" pitchFamily="34" charset="0"/>
                <a:cs typeface="Arial" panose="020B0604020202020204" pitchFamily="34" charset="0"/>
              </a:rPr>
              <a:t>The Academic Curriculum provides students with a </a:t>
            </a:r>
            <a:r>
              <a:rPr lang="en-GB" sz="1650" b="1" dirty="0">
                <a:solidFill>
                  <a:srgbClr val="000000"/>
                </a:solidFill>
                <a:latin typeface="Arial" panose="020B0604020202020204" pitchFamily="34" charset="0"/>
                <a:cs typeface="Arial" panose="020B0604020202020204" pitchFamily="34" charset="0"/>
              </a:rPr>
              <a:t>secure foundation on which to continue into Further Education, Higher Education and into apprenticeships and careers of their choice.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1662" y="153559"/>
            <a:ext cx="8942338" cy="994172"/>
          </a:xfrm>
        </p:spPr>
        <p:txBody>
          <a:bodyPr>
            <a:normAutofit fontScale="90000"/>
          </a:bodyPr>
          <a:lstStyle/>
          <a:p>
            <a:r>
              <a:rPr lang="en-US">
                <a:solidFill>
                  <a:srgbClr val="7030A0"/>
                </a:solidFill>
                <a:latin typeface="Arial" charset="0"/>
                <a:ea typeface="Arial" charset="0"/>
                <a:cs typeface="Arial" charset="0"/>
              </a:rPr>
              <a:t>Consistently High Standards in Every Subject. </a:t>
            </a:r>
            <a:br>
              <a:rPr lang="en-US">
                <a:solidFill>
                  <a:srgbClr val="7030A0"/>
                </a:solidFill>
                <a:latin typeface="Arial" charset="0"/>
                <a:ea typeface="Arial" charset="0"/>
                <a:cs typeface="Arial" charset="0"/>
              </a:rPr>
            </a:br>
            <a:endParaRPr lang="en-US">
              <a:solidFill>
                <a:srgbClr val="7030A0"/>
              </a:solidFill>
              <a:latin typeface="Arial" charset="0"/>
              <a:ea typeface="Arial" charset="0"/>
              <a:cs typeface="Arial" charset="0"/>
            </a:endParaRPr>
          </a:p>
        </p:txBody>
      </p:sp>
      <p:sp>
        <p:nvSpPr>
          <p:cNvPr id="2" name="Rectangle 1"/>
          <p:cNvSpPr/>
          <p:nvPr/>
        </p:nvSpPr>
        <p:spPr>
          <a:xfrm>
            <a:off x="372140" y="850012"/>
            <a:ext cx="8452883" cy="1754326"/>
          </a:xfrm>
          <a:prstGeom prst="rect">
            <a:avLst/>
          </a:prstGeom>
        </p:spPr>
        <p:txBody>
          <a:bodyPr wrap="square" lIns="91440" tIns="45720" rIns="91440" bIns="45720" anchor="t">
            <a:spAutoFit/>
          </a:bodyPr>
          <a:lstStyle/>
          <a:p>
            <a:pPr algn="ctr"/>
            <a:r>
              <a:rPr lang="en-GB" sz="3600">
                <a:latin typeface="Arial"/>
                <a:ea typeface="Arial" charset="0"/>
                <a:cs typeface="Arial"/>
              </a:rPr>
              <a:t>“It starts in the classroom. Quality teaching underpins </a:t>
            </a:r>
            <a:r>
              <a:rPr lang="en-GB" sz="3600" b="1">
                <a:latin typeface="Arial"/>
                <a:ea typeface="Arial" charset="0"/>
                <a:cs typeface="Arial"/>
              </a:rPr>
              <a:t>EVERYTHING</a:t>
            </a:r>
            <a:r>
              <a:rPr lang="en-GB" sz="3600">
                <a:latin typeface="Arial"/>
                <a:ea typeface="Arial" charset="0"/>
                <a:cs typeface="Arial"/>
              </a:rPr>
              <a:t> that we do at Nottingham Academy”</a:t>
            </a:r>
            <a:endParaRPr lang="en-US" sz="3600">
              <a:latin typeface="Arial"/>
              <a:ea typeface="Arial" charset="0"/>
              <a:cs typeface="Arial"/>
            </a:endParaRPr>
          </a:p>
        </p:txBody>
      </p:sp>
      <p:grpSp>
        <p:nvGrpSpPr>
          <p:cNvPr id="3" name="Group 2"/>
          <p:cNvGrpSpPr/>
          <p:nvPr/>
        </p:nvGrpSpPr>
        <p:grpSpPr>
          <a:xfrm>
            <a:off x="208845" y="2703872"/>
            <a:ext cx="8935159" cy="492443"/>
            <a:chOff x="208845" y="2703872"/>
            <a:chExt cx="8935159" cy="492443"/>
          </a:xfrm>
        </p:grpSpPr>
        <p:sp>
          <p:nvSpPr>
            <p:cNvPr id="6" name="TextBox 5"/>
            <p:cNvSpPr txBox="1"/>
            <p:nvPr/>
          </p:nvSpPr>
          <p:spPr>
            <a:xfrm>
              <a:off x="528586" y="2703872"/>
              <a:ext cx="8615418" cy="492443"/>
            </a:xfrm>
            <a:prstGeom prst="rect">
              <a:avLst/>
            </a:prstGeom>
            <a:noFill/>
          </p:spPr>
          <p:txBody>
            <a:bodyPr wrap="square" rtlCol="0">
              <a:spAutoFit/>
            </a:bodyPr>
            <a:lstStyle/>
            <a:p>
              <a:r>
                <a:rPr lang="en-GB" sz="2600">
                  <a:latin typeface="Arial" charset="0"/>
                  <a:ea typeface="Arial" charset="0"/>
                  <a:cs typeface="Arial" charset="0"/>
                </a:rPr>
                <a:t>We keep our best teachers</a:t>
              </a:r>
            </a:p>
          </p:txBody>
        </p:sp>
        <p:pic>
          <p:nvPicPr>
            <p:cNvPr id="9" name="Picture 8"/>
            <p:cNvPicPr>
              <a:picLocks noChangeAspect="1"/>
            </p:cNvPicPr>
            <p:nvPr/>
          </p:nvPicPr>
          <p:blipFill>
            <a:blip r:embed="rId2"/>
            <a:stretch>
              <a:fillRect/>
            </a:stretch>
          </p:blipFill>
          <p:spPr>
            <a:xfrm>
              <a:off x="208845" y="2790336"/>
              <a:ext cx="326590" cy="319514"/>
            </a:xfrm>
            <a:prstGeom prst="rect">
              <a:avLst/>
            </a:prstGeom>
          </p:spPr>
        </p:pic>
      </p:grpSp>
      <p:grpSp>
        <p:nvGrpSpPr>
          <p:cNvPr id="5" name="Group 4"/>
          <p:cNvGrpSpPr/>
          <p:nvPr/>
        </p:nvGrpSpPr>
        <p:grpSpPr>
          <a:xfrm>
            <a:off x="178964" y="3800667"/>
            <a:ext cx="9207878" cy="892552"/>
            <a:chOff x="178964" y="3741026"/>
            <a:chExt cx="9207878" cy="892552"/>
          </a:xfrm>
        </p:grpSpPr>
        <p:sp>
          <p:nvSpPr>
            <p:cNvPr id="7" name="TextBox 6"/>
            <p:cNvSpPr txBox="1"/>
            <p:nvPr/>
          </p:nvSpPr>
          <p:spPr>
            <a:xfrm>
              <a:off x="528586" y="3741026"/>
              <a:ext cx="8858256" cy="892552"/>
            </a:xfrm>
            <a:prstGeom prst="rect">
              <a:avLst/>
            </a:prstGeom>
            <a:noFill/>
          </p:spPr>
          <p:txBody>
            <a:bodyPr wrap="square" rtlCol="0">
              <a:spAutoFit/>
            </a:bodyPr>
            <a:lstStyle/>
            <a:p>
              <a:r>
                <a:rPr lang="en-GB" sz="2600">
                  <a:latin typeface="Arial" charset="0"/>
                  <a:ea typeface="Arial" charset="0"/>
                  <a:cs typeface="Arial" charset="0"/>
                </a:rPr>
                <a:t>Student / Teacher relationships are a strength of our school. </a:t>
              </a:r>
              <a:r>
                <a:rPr lang="en-GB" sz="2600" b="1">
                  <a:latin typeface="Arial" charset="0"/>
                  <a:ea typeface="Arial" charset="0"/>
                  <a:cs typeface="Arial" charset="0"/>
                </a:rPr>
                <a:t>We work hard to get to know your child.</a:t>
              </a:r>
            </a:p>
          </p:txBody>
        </p:sp>
        <p:pic>
          <p:nvPicPr>
            <p:cNvPr id="10" name="Picture 9"/>
            <p:cNvPicPr>
              <a:picLocks noChangeAspect="1"/>
            </p:cNvPicPr>
            <p:nvPr/>
          </p:nvPicPr>
          <p:blipFill>
            <a:blip r:embed="rId2"/>
            <a:stretch>
              <a:fillRect/>
            </a:stretch>
          </p:blipFill>
          <p:spPr>
            <a:xfrm>
              <a:off x="178964" y="4051995"/>
              <a:ext cx="326590" cy="319514"/>
            </a:xfrm>
            <a:prstGeom prst="rect">
              <a:avLst/>
            </a:prstGeom>
          </p:spPr>
        </p:pic>
      </p:grpSp>
      <p:sp>
        <p:nvSpPr>
          <p:cNvPr id="12" name="TextBox 11"/>
          <p:cNvSpPr txBox="1"/>
          <p:nvPr/>
        </p:nvSpPr>
        <p:spPr>
          <a:xfrm>
            <a:off x="535435" y="3252058"/>
            <a:ext cx="8615418" cy="492443"/>
          </a:xfrm>
          <a:prstGeom prst="rect">
            <a:avLst/>
          </a:prstGeom>
          <a:noFill/>
        </p:spPr>
        <p:txBody>
          <a:bodyPr wrap="square" rtlCol="0">
            <a:spAutoFit/>
          </a:bodyPr>
          <a:lstStyle/>
          <a:p>
            <a:r>
              <a:rPr lang="en-GB" sz="2600">
                <a:latin typeface="Arial" charset="0"/>
                <a:ea typeface="Arial" charset="0"/>
                <a:cs typeface="Arial" charset="0"/>
              </a:rPr>
              <a:t>We work hard to develop, train and support our staff</a:t>
            </a:r>
          </a:p>
        </p:txBody>
      </p:sp>
      <p:pic>
        <p:nvPicPr>
          <p:cNvPr id="13" name="Picture 12"/>
          <p:cNvPicPr>
            <a:picLocks noChangeAspect="1"/>
          </p:cNvPicPr>
          <p:nvPr/>
        </p:nvPicPr>
        <p:blipFill>
          <a:blip r:embed="rId2"/>
          <a:stretch>
            <a:fillRect/>
          </a:stretch>
        </p:blipFill>
        <p:spPr>
          <a:xfrm>
            <a:off x="208845" y="3370002"/>
            <a:ext cx="326590" cy="319514"/>
          </a:xfrm>
          <a:prstGeom prst="rect">
            <a:avLst/>
          </a:prstGeom>
        </p:spPr>
      </p:pic>
    </p:spTree>
    <p:extLst>
      <p:ext uri="{BB962C8B-B14F-4D97-AF65-F5344CB8AC3E}">
        <p14:creationId xmlns:p14="http://schemas.microsoft.com/office/powerpoint/2010/main" val="938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E11358-A535-4473-BF45-5040BC4D2B58}"/>
              </a:ext>
            </a:extLst>
          </p:cNvPr>
          <p:cNvGrpSpPr/>
          <p:nvPr/>
        </p:nvGrpSpPr>
        <p:grpSpPr>
          <a:xfrm>
            <a:off x="79552" y="2647543"/>
            <a:ext cx="4574948" cy="1151613"/>
            <a:chOff x="143302" y="3712740"/>
            <a:chExt cx="5244144" cy="1320064"/>
          </a:xfrm>
        </p:grpSpPr>
        <p:pic>
          <p:nvPicPr>
            <p:cNvPr id="15" name="Picture 14">
              <a:extLst>
                <a:ext uri="{FF2B5EF4-FFF2-40B4-BE49-F238E27FC236}">
                  <a16:creationId xmlns:a16="http://schemas.microsoft.com/office/drawing/2014/main" id="{97F67888-0AF7-40DA-9156-2E390659901C}"/>
                </a:ext>
              </a:extLst>
            </p:cNvPr>
            <p:cNvPicPr>
              <a:picLocks noChangeAspect="1"/>
            </p:cNvPicPr>
            <p:nvPr/>
          </p:nvPicPr>
          <p:blipFill>
            <a:blip r:embed="rId2"/>
            <a:stretch>
              <a:fillRect/>
            </a:stretch>
          </p:blipFill>
          <p:spPr>
            <a:xfrm>
              <a:off x="143302" y="3712740"/>
              <a:ext cx="5244144" cy="1293556"/>
            </a:xfrm>
            <a:prstGeom prst="rect">
              <a:avLst/>
            </a:prstGeom>
          </p:spPr>
        </p:pic>
        <p:sp>
          <p:nvSpPr>
            <p:cNvPr id="16" name="Rectangle 15">
              <a:extLst>
                <a:ext uri="{FF2B5EF4-FFF2-40B4-BE49-F238E27FC236}">
                  <a16:creationId xmlns:a16="http://schemas.microsoft.com/office/drawing/2014/main" id="{3693F4F1-CC41-4F04-9374-278FE5A47DC4}"/>
                </a:ext>
              </a:extLst>
            </p:cNvPr>
            <p:cNvSpPr/>
            <p:nvPr/>
          </p:nvSpPr>
          <p:spPr>
            <a:xfrm>
              <a:off x="3403600" y="4739837"/>
              <a:ext cx="892629" cy="292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54C1A3AC-BAD9-4834-9A7C-C2DCC2AE289F}"/>
              </a:ext>
            </a:extLst>
          </p:cNvPr>
          <p:cNvGrpSpPr/>
          <p:nvPr/>
        </p:nvGrpSpPr>
        <p:grpSpPr>
          <a:xfrm>
            <a:off x="7056047" y="2315009"/>
            <a:ext cx="1974563" cy="2480164"/>
            <a:chOff x="7014015" y="2663336"/>
            <a:chExt cx="1974563" cy="2480164"/>
          </a:xfrm>
        </p:grpSpPr>
        <p:pic>
          <p:nvPicPr>
            <p:cNvPr id="19" name="Picture 18">
              <a:extLst>
                <a:ext uri="{FF2B5EF4-FFF2-40B4-BE49-F238E27FC236}">
                  <a16:creationId xmlns:a16="http://schemas.microsoft.com/office/drawing/2014/main" id="{75C1DDE8-123A-4F43-A30E-639EECB5B078}"/>
                </a:ext>
              </a:extLst>
            </p:cNvPr>
            <p:cNvPicPr>
              <a:picLocks noChangeAspect="1"/>
            </p:cNvPicPr>
            <p:nvPr/>
          </p:nvPicPr>
          <p:blipFill>
            <a:blip r:embed="rId3"/>
            <a:stretch>
              <a:fillRect/>
            </a:stretch>
          </p:blipFill>
          <p:spPr>
            <a:xfrm>
              <a:off x="7014015" y="2663336"/>
              <a:ext cx="1890499" cy="2480163"/>
            </a:xfrm>
            <a:prstGeom prst="rect">
              <a:avLst/>
            </a:prstGeom>
          </p:spPr>
        </p:pic>
        <p:sp>
          <p:nvSpPr>
            <p:cNvPr id="20" name="Rectangle 19">
              <a:extLst>
                <a:ext uri="{FF2B5EF4-FFF2-40B4-BE49-F238E27FC236}">
                  <a16:creationId xmlns:a16="http://schemas.microsoft.com/office/drawing/2014/main" id="{6C227B55-7E7D-483B-9F45-25DFA9043526}"/>
                </a:ext>
              </a:extLst>
            </p:cNvPr>
            <p:cNvSpPr/>
            <p:nvPr/>
          </p:nvSpPr>
          <p:spPr>
            <a:xfrm>
              <a:off x="8636000" y="4477657"/>
              <a:ext cx="352578" cy="665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B3DBD59-AF68-4B79-AF9B-7E13407933A0}"/>
                </a:ext>
              </a:extLst>
            </p:cNvPr>
            <p:cNvSpPr/>
            <p:nvPr/>
          </p:nvSpPr>
          <p:spPr>
            <a:xfrm>
              <a:off x="8519886" y="4997828"/>
              <a:ext cx="181428" cy="145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B29C3422-FE54-4A41-921A-FE60368F71F8}"/>
              </a:ext>
            </a:extLst>
          </p:cNvPr>
          <p:cNvGrpSpPr/>
          <p:nvPr/>
        </p:nvGrpSpPr>
        <p:grpSpPr>
          <a:xfrm>
            <a:off x="3073478" y="463875"/>
            <a:ext cx="2815091" cy="2154100"/>
            <a:chOff x="3084286" y="986971"/>
            <a:chExt cx="3379773" cy="2586193"/>
          </a:xfrm>
        </p:grpSpPr>
        <p:pic>
          <p:nvPicPr>
            <p:cNvPr id="5" name="Picture 4">
              <a:extLst>
                <a:ext uri="{FF2B5EF4-FFF2-40B4-BE49-F238E27FC236}">
                  <a16:creationId xmlns:a16="http://schemas.microsoft.com/office/drawing/2014/main" id="{3E38FAB7-7073-4BD6-87BD-EE3090DCE969}"/>
                </a:ext>
              </a:extLst>
            </p:cNvPr>
            <p:cNvPicPr>
              <a:picLocks noChangeAspect="1"/>
            </p:cNvPicPr>
            <p:nvPr/>
          </p:nvPicPr>
          <p:blipFill>
            <a:blip r:embed="rId4"/>
            <a:stretch>
              <a:fillRect/>
            </a:stretch>
          </p:blipFill>
          <p:spPr>
            <a:xfrm>
              <a:off x="3084286" y="1112376"/>
              <a:ext cx="3379773" cy="2460788"/>
            </a:xfrm>
            <a:prstGeom prst="rect">
              <a:avLst/>
            </a:prstGeom>
          </p:spPr>
        </p:pic>
        <p:sp>
          <p:nvSpPr>
            <p:cNvPr id="6" name="Rectangle 5">
              <a:extLst>
                <a:ext uri="{FF2B5EF4-FFF2-40B4-BE49-F238E27FC236}">
                  <a16:creationId xmlns:a16="http://schemas.microsoft.com/office/drawing/2014/main" id="{29E04359-587B-4394-8748-C18ED376664F}"/>
                </a:ext>
              </a:extLst>
            </p:cNvPr>
            <p:cNvSpPr/>
            <p:nvPr/>
          </p:nvSpPr>
          <p:spPr>
            <a:xfrm>
              <a:off x="6016171" y="986971"/>
              <a:ext cx="447888" cy="292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801F895-E047-4175-BCCE-CE4AC4A0F359}"/>
                </a:ext>
              </a:extLst>
            </p:cNvPr>
            <p:cNvSpPr/>
            <p:nvPr/>
          </p:nvSpPr>
          <p:spPr>
            <a:xfrm>
              <a:off x="3084286" y="1076877"/>
              <a:ext cx="1859884" cy="215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9AB7CBAB-F0DD-43DD-85ED-E522583D845F}"/>
              </a:ext>
            </a:extLst>
          </p:cNvPr>
          <p:cNvSpPr/>
          <p:nvPr/>
        </p:nvSpPr>
        <p:spPr>
          <a:xfrm>
            <a:off x="1514829" y="1958112"/>
            <a:ext cx="1478742" cy="856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4064CFFF-C61D-4636-9E3E-DB21EC64E6F0}"/>
              </a:ext>
            </a:extLst>
          </p:cNvPr>
          <p:cNvGrpSpPr/>
          <p:nvPr/>
        </p:nvGrpSpPr>
        <p:grpSpPr>
          <a:xfrm>
            <a:off x="232469" y="740749"/>
            <a:ext cx="2564720" cy="1600352"/>
            <a:chOff x="269195" y="1279938"/>
            <a:chExt cx="2815091" cy="1756580"/>
          </a:xfrm>
        </p:grpSpPr>
        <p:pic>
          <p:nvPicPr>
            <p:cNvPr id="4" name="Picture 3">
              <a:extLst>
                <a:ext uri="{FF2B5EF4-FFF2-40B4-BE49-F238E27FC236}">
                  <a16:creationId xmlns:a16="http://schemas.microsoft.com/office/drawing/2014/main" id="{89FE893C-807E-4B88-ADF7-88A2D6C0E5C7}"/>
                </a:ext>
              </a:extLst>
            </p:cNvPr>
            <p:cNvPicPr>
              <a:picLocks noChangeAspect="1"/>
            </p:cNvPicPr>
            <p:nvPr/>
          </p:nvPicPr>
          <p:blipFill>
            <a:blip r:embed="rId5"/>
            <a:stretch>
              <a:fillRect/>
            </a:stretch>
          </p:blipFill>
          <p:spPr>
            <a:xfrm>
              <a:off x="269195" y="1279938"/>
              <a:ext cx="2815091" cy="1756580"/>
            </a:xfrm>
            <a:prstGeom prst="rect">
              <a:avLst/>
            </a:prstGeom>
          </p:spPr>
        </p:pic>
        <p:pic>
          <p:nvPicPr>
            <p:cNvPr id="11" name="Picture 10">
              <a:extLst>
                <a:ext uri="{FF2B5EF4-FFF2-40B4-BE49-F238E27FC236}">
                  <a16:creationId xmlns:a16="http://schemas.microsoft.com/office/drawing/2014/main" id="{763654B8-BFCD-4285-B12C-DA8BC6EF64A6}"/>
                </a:ext>
              </a:extLst>
            </p:cNvPr>
            <p:cNvPicPr>
              <a:picLocks noChangeAspect="1"/>
            </p:cNvPicPr>
            <p:nvPr/>
          </p:nvPicPr>
          <p:blipFill rotWithShape="1">
            <a:blip r:embed="rId5"/>
            <a:srcRect l="44513" t="50000" b="2682"/>
            <a:stretch/>
          </p:blipFill>
          <p:spPr>
            <a:xfrm>
              <a:off x="1522285" y="1970084"/>
              <a:ext cx="1562001" cy="831162"/>
            </a:xfrm>
            <a:prstGeom prst="rect">
              <a:avLst/>
            </a:prstGeom>
          </p:spPr>
        </p:pic>
      </p:grpSp>
      <p:pic>
        <p:nvPicPr>
          <p:cNvPr id="13" name="Picture 12">
            <a:extLst>
              <a:ext uri="{FF2B5EF4-FFF2-40B4-BE49-F238E27FC236}">
                <a16:creationId xmlns:a16="http://schemas.microsoft.com/office/drawing/2014/main" id="{561D6009-AAF2-48F0-88B5-CFE2208B6E52}"/>
              </a:ext>
            </a:extLst>
          </p:cNvPr>
          <p:cNvPicPr>
            <a:picLocks noChangeAspect="1"/>
          </p:cNvPicPr>
          <p:nvPr/>
        </p:nvPicPr>
        <p:blipFill>
          <a:blip r:embed="rId6"/>
          <a:stretch>
            <a:fillRect/>
          </a:stretch>
        </p:blipFill>
        <p:spPr>
          <a:xfrm>
            <a:off x="6491245" y="683536"/>
            <a:ext cx="1722645" cy="1700701"/>
          </a:xfrm>
          <a:prstGeom prst="rect">
            <a:avLst/>
          </a:prstGeom>
        </p:spPr>
      </p:pic>
      <p:sp>
        <p:nvSpPr>
          <p:cNvPr id="2" name="Title 1">
            <a:extLst>
              <a:ext uri="{FF2B5EF4-FFF2-40B4-BE49-F238E27FC236}">
                <a16:creationId xmlns:a16="http://schemas.microsoft.com/office/drawing/2014/main" id="{B4E771FC-5BB3-44FB-B7DD-311FD3D4C7EC}"/>
              </a:ext>
            </a:extLst>
          </p:cNvPr>
          <p:cNvSpPr txBox="1">
            <a:spLocks/>
          </p:cNvSpPr>
          <p:nvPr/>
        </p:nvSpPr>
        <p:spPr>
          <a:xfrm>
            <a:off x="143302" y="-135940"/>
            <a:ext cx="9697384" cy="9937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Revised approach to Teaching &amp; Learning</a:t>
            </a:r>
          </a:p>
        </p:txBody>
      </p:sp>
      <p:sp>
        <p:nvSpPr>
          <p:cNvPr id="23" name="TextBox 22">
            <a:extLst>
              <a:ext uri="{FF2B5EF4-FFF2-40B4-BE49-F238E27FC236}">
                <a16:creationId xmlns:a16="http://schemas.microsoft.com/office/drawing/2014/main" id="{2884D987-E7E8-43B9-9C6A-4B8E8158A4CA}"/>
              </a:ext>
            </a:extLst>
          </p:cNvPr>
          <p:cNvSpPr txBox="1"/>
          <p:nvPr/>
        </p:nvSpPr>
        <p:spPr>
          <a:xfrm>
            <a:off x="5355" y="4737376"/>
            <a:ext cx="9133289" cy="415498"/>
          </a:xfrm>
          <a:prstGeom prst="rect">
            <a:avLst/>
          </a:prstGeom>
          <a:solidFill>
            <a:schemeClr val="bg1">
              <a:lumMod val="85000"/>
            </a:schemeClr>
          </a:solidFill>
        </p:spPr>
        <p:txBody>
          <a:bodyPr wrap="square" rtlCol="0">
            <a:spAutoFit/>
          </a:bodyPr>
          <a:lstStyle/>
          <a:p>
            <a:r>
              <a:rPr lang="en-US" sz="2000" b="1">
                <a:latin typeface="Arial" panose="020B0604020202020204" pitchFamily="34" charset="0"/>
                <a:cs typeface="Arial" panose="020B0604020202020204" pitchFamily="34" charset="0"/>
              </a:rPr>
              <a:t>What success looks like: </a:t>
            </a:r>
            <a:r>
              <a:rPr lang="en-US" sz="2000">
                <a:latin typeface="Arial" panose="020B0604020202020204" pitchFamily="34" charset="0"/>
                <a:cs typeface="Arial" panose="020B0604020202020204" pitchFamily="34" charset="0"/>
              </a:rPr>
              <a:t>Consistent approach to lesson structures</a:t>
            </a:r>
          </a:p>
        </p:txBody>
      </p:sp>
      <p:pic>
        <p:nvPicPr>
          <p:cNvPr id="18" name="Picture 17">
            <a:extLst>
              <a:ext uri="{FF2B5EF4-FFF2-40B4-BE49-F238E27FC236}">
                <a16:creationId xmlns:a16="http://schemas.microsoft.com/office/drawing/2014/main" id="{EBA4628C-5A39-45EB-9AFB-056971213353}"/>
              </a:ext>
            </a:extLst>
          </p:cNvPr>
          <p:cNvPicPr>
            <a:picLocks noChangeAspect="1"/>
          </p:cNvPicPr>
          <p:nvPr/>
        </p:nvPicPr>
        <p:blipFill>
          <a:blip r:embed="rId7"/>
          <a:stretch>
            <a:fillRect/>
          </a:stretch>
        </p:blipFill>
        <p:spPr>
          <a:xfrm>
            <a:off x="4696532" y="2531495"/>
            <a:ext cx="2275451" cy="2118006"/>
          </a:xfrm>
          <a:prstGeom prst="rect">
            <a:avLst/>
          </a:prstGeom>
        </p:spPr>
      </p:pic>
    </p:spTree>
    <p:extLst>
      <p:ext uri="{BB962C8B-B14F-4D97-AF65-F5344CB8AC3E}">
        <p14:creationId xmlns:p14="http://schemas.microsoft.com/office/powerpoint/2010/main" val="42413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id="{D95DF7A6-F9E5-4D9D-BE1B-2FB8CAB5976F}"/>
              </a:ext>
            </a:extLst>
          </p:cNvPr>
          <p:cNvSpPr txBox="1"/>
          <p:nvPr/>
        </p:nvSpPr>
        <p:spPr>
          <a:xfrm>
            <a:off x="6744043" y="300468"/>
            <a:ext cx="2399957" cy="3947234"/>
          </a:xfrm>
          <a:prstGeom prst="rect">
            <a:avLst/>
          </a:prstGeom>
          <a:noFill/>
          <a:ln cap="flat">
            <a:noFill/>
          </a:ln>
        </p:spPr>
        <p:txBody>
          <a:bodyPr vert="horz" wrap="square" lIns="68580" tIns="34290" rIns="68580" bIns="34290" anchor="t" anchorCtr="0" compatLnSpc="1">
            <a:spAutoFit/>
          </a:bodyPr>
          <a:lstStyle/>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Pupil Parliament</a:t>
            </a:r>
          </a:p>
          <a:p>
            <a:pPr marL="214305" indent="-214305">
              <a:buSzPct val="100000"/>
              <a:buFont typeface="Arial" pitchFamily="34"/>
              <a:buChar char="•"/>
              <a:defRPr sz="1800" b="0" i="0" u="none" strike="noStrike" kern="0" cap="none" spc="0" baseline="0">
                <a:solidFill>
                  <a:srgbClr val="000000"/>
                </a:solidFill>
                <a:uFillTx/>
              </a:defRPr>
            </a:pPr>
            <a:r>
              <a:rPr lang="en-GB" kern="0" dirty="0">
                <a:solidFill>
                  <a:srgbClr val="000000"/>
                </a:solidFill>
                <a:latin typeface="Arial" panose="020B0604020202020204" pitchFamily="34" charset="0"/>
                <a:cs typeface="Arial" panose="020B0604020202020204" pitchFamily="34" charset="0"/>
              </a:rPr>
              <a:t>DofE</a:t>
            </a:r>
          </a:p>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NCS</a:t>
            </a:r>
          </a:p>
          <a:p>
            <a:pPr marL="214305" indent="-214305">
              <a:buSzPct val="100000"/>
              <a:buFont typeface="Arial" pitchFamily="34"/>
              <a:buChar char="•"/>
              <a:defRPr sz="1800" b="0" i="0" u="none" strike="noStrike" kern="0" cap="none" spc="0" baseline="0">
                <a:solidFill>
                  <a:srgbClr val="000000"/>
                </a:solidFill>
                <a:uFillTx/>
              </a:defRPr>
            </a:pPr>
            <a:r>
              <a:rPr lang="en-GB" kern="0" dirty="0">
                <a:solidFill>
                  <a:srgbClr val="000000"/>
                </a:solidFill>
                <a:latin typeface="Arial" panose="020B0604020202020204" pitchFamily="34" charset="0"/>
                <a:cs typeface="Arial" panose="020B0604020202020204" pitchFamily="34" charset="0"/>
              </a:rPr>
              <a:t>Talent First</a:t>
            </a:r>
          </a:p>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Freedo</a:t>
            </a:r>
            <a:r>
              <a:rPr lang="en-GB" kern="0" dirty="0">
                <a:solidFill>
                  <a:srgbClr val="000000"/>
                </a:solidFill>
                <a:latin typeface="Arial" panose="020B0604020202020204" pitchFamily="34" charset="0"/>
                <a:cs typeface="Arial" panose="020B0604020202020204" pitchFamily="34" charset="0"/>
              </a:rPr>
              <a:t>m Factory</a:t>
            </a:r>
          </a:p>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First Story</a:t>
            </a:r>
          </a:p>
          <a:p>
            <a:pPr marL="214305" indent="-214305">
              <a:buSzPct val="100000"/>
              <a:buFont typeface="Arial" pitchFamily="34"/>
              <a:buChar char="•"/>
              <a:defRPr sz="1800" b="0" i="0" u="none" strike="noStrike" kern="0" cap="none" spc="0" baseline="0">
                <a:solidFill>
                  <a:srgbClr val="000000"/>
                </a:solidFill>
                <a:uFillTx/>
              </a:defRPr>
            </a:pPr>
            <a:r>
              <a:rPr lang="en-GB" kern="0" dirty="0">
                <a:solidFill>
                  <a:srgbClr val="000000"/>
                </a:solidFill>
                <a:latin typeface="Arial" panose="020B0604020202020204" pitchFamily="34" charset="0"/>
                <a:cs typeface="Arial" panose="020B0604020202020204" pitchFamily="34" charset="0"/>
              </a:rPr>
              <a:t>Employer Links</a:t>
            </a:r>
          </a:p>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Nottingham Wildcats</a:t>
            </a:r>
          </a:p>
          <a:p>
            <a:pPr marL="214305" indent="-214305">
              <a:buSzPct val="100000"/>
              <a:buFont typeface="Arial" pitchFamily="34"/>
              <a:buChar char="•"/>
              <a:defRPr sz="1800" b="0" i="0" u="none" strike="noStrike" kern="0" cap="none" spc="0" baseline="0">
                <a:solidFill>
                  <a:srgbClr val="000000"/>
                </a:solidFill>
                <a:uFillTx/>
              </a:defRPr>
            </a:pPr>
            <a:r>
              <a:rPr lang="en-GB" kern="0" dirty="0">
                <a:solidFill>
                  <a:srgbClr val="000000"/>
                </a:solidFill>
                <a:latin typeface="Arial" panose="020B0604020202020204" pitchFamily="34" charset="0"/>
                <a:cs typeface="Arial" panose="020B0604020202020204" pitchFamily="34" charset="0"/>
              </a:rPr>
              <a:t>Notts. County FC</a:t>
            </a:r>
          </a:p>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Cheese Matters</a:t>
            </a:r>
          </a:p>
          <a:p>
            <a:pPr marL="214305" indent="-214305">
              <a:buSzPct val="100000"/>
              <a:buFont typeface="Arial" pitchFamily="34"/>
              <a:buChar char="•"/>
              <a:defRPr sz="1800" b="0" i="0" u="none" strike="noStrike" kern="0" cap="none" spc="0" baseline="0">
                <a:solidFill>
                  <a:srgbClr val="000000"/>
                </a:solidFill>
                <a:uFillTx/>
              </a:defRPr>
            </a:pPr>
            <a:r>
              <a:rPr lang="en-GB" kern="0" dirty="0">
                <a:solidFill>
                  <a:srgbClr val="000000"/>
                </a:solidFill>
                <a:latin typeface="Arial" panose="020B0604020202020204" pitchFamily="34" charset="0"/>
                <a:cs typeface="Arial" panose="020B0604020202020204" pitchFamily="34" charset="0"/>
              </a:rPr>
              <a:t>CBI</a:t>
            </a:r>
          </a:p>
          <a:p>
            <a:pPr marL="214305" indent="-214305">
              <a:buSzPct val="100000"/>
              <a:buFont typeface="Arial" pitchFamily="34"/>
              <a:buChar char="•"/>
              <a:defRPr sz="1800" b="0" i="0" u="none" strike="noStrike" kern="0" cap="none" spc="0" baseline="0">
                <a:solidFill>
                  <a:srgbClr val="000000"/>
                </a:solidFill>
                <a:uFillTx/>
              </a:defRPr>
            </a:pPr>
            <a:r>
              <a:rPr lang="en-GB" kern="0" dirty="0">
                <a:solidFill>
                  <a:srgbClr val="000000"/>
                </a:solidFill>
                <a:latin typeface="Arial" panose="020B0604020202020204" pitchFamily="34" charset="0"/>
                <a:cs typeface="Arial" panose="020B0604020202020204" pitchFamily="34" charset="0"/>
              </a:rPr>
              <a:t>Think Forward</a:t>
            </a:r>
          </a:p>
          <a:p>
            <a:pPr marL="214305" indent="-214305">
              <a:buSzPct val="100000"/>
              <a:buFont typeface="Arial" pitchFamily="34"/>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Talent Foundry</a:t>
            </a:r>
          </a:p>
        </p:txBody>
      </p:sp>
      <p:sp>
        <p:nvSpPr>
          <p:cNvPr id="3" name="TextBox 20">
            <a:extLst>
              <a:ext uri="{FF2B5EF4-FFF2-40B4-BE49-F238E27FC236}">
                <a16:creationId xmlns:a16="http://schemas.microsoft.com/office/drawing/2014/main" id="{6D0C4BF5-A419-4516-B302-47B4E418C102}"/>
              </a:ext>
            </a:extLst>
          </p:cNvPr>
          <p:cNvSpPr txBox="1"/>
          <p:nvPr/>
        </p:nvSpPr>
        <p:spPr>
          <a:xfrm>
            <a:off x="217756" y="40855"/>
            <a:ext cx="3561962" cy="4385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2400" dirty="0">
                <a:solidFill>
                  <a:srgbClr val="7030A0"/>
                </a:solidFill>
                <a:latin typeface="Arial" panose="020B0604020202020204" pitchFamily="34" charset="0"/>
                <a:cs typeface="Arial" panose="020B0604020202020204" pitchFamily="34" charset="0"/>
              </a:rPr>
              <a:t>Character Curriculum</a:t>
            </a:r>
          </a:p>
        </p:txBody>
      </p:sp>
      <p:grpSp>
        <p:nvGrpSpPr>
          <p:cNvPr id="4" name="Group 37">
            <a:extLst>
              <a:ext uri="{FF2B5EF4-FFF2-40B4-BE49-F238E27FC236}">
                <a16:creationId xmlns:a16="http://schemas.microsoft.com/office/drawing/2014/main" id="{308C7652-86AF-444F-9B44-49757CA30A57}"/>
              </a:ext>
            </a:extLst>
          </p:cNvPr>
          <p:cNvGrpSpPr/>
          <p:nvPr/>
        </p:nvGrpSpPr>
        <p:grpSpPr>
          <a:xfrm>
            <a:off x="230929" y="508582"/>
            <a:ext cx="5667403" cy="4459970"/>
            <a:chOff x="307905" y="678109"/>
            <a:chExt cx="7556537" cy="5946627"/>
          </a:xfrm>
        </p:grpSpPr>
        <p:sp>
          <p:nvSpPr>
            <p:cNvPr id="5" name="Oval 2">
              <a:extLst>
                <a:ext uri="{FF2B5EF4-FFF2-40B4-BE49-F238E27FC236}">
                  <a16:creationId xmlns:a16="http://schemas.microsoft.com/office/drawing/2014/main" id="{BB80920E-AA4E-4B4C-A34D-5A0778528FD0}"/>
                </a:ext>
              </a:extLst>
            </p:cNvPr>
            <p:cNvSpPr/>
            <p:nvPr/>
          </p:nvSpPr>
          <p:spPr>
            <a:xfrm>
              <a:off x="1925516" y="678109"/>
              <a:ext cx="4320000" cy="396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F7F7F">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6" name="Oval 1">
              <a:extLst>
                <a:ext uri="{FF2B5EF4-FFF2-40B4-BE49-F238E27FC236}">
                  <a16:creationId xmlns:a16="http://schemas.microsoft.com/office/drawing/2014/main" id="{F14BEEFC-B044-4C17-AF02-3256886B3F92}"/>
                </a:ext>
              </a:extLst>
            </p:cNvPr>
            <p:cNvSpPr/>
            <p:nvPr/>
          </p:nvSpPr>
          <p:spPr>
            <a:xfrm>
              <a:off x="307905" y="2664735"/>
              <a:ext cx="4320000" cy="396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F7F7F">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7" name="Oval 3">
              <a:extLst>
                <a:ext uri="{FF2B5EF4-FFF2-40B4-BE49-F238E27FC236}">
                  <a16:creationId xmlns:a16="http://schemas.microsoft.com/office/drawing/2014/main" id="{F68BADA1-47F2-4041-A4D8-A7EDA75C4696}"/>
                </a:ext>
              </a:extLst>
            </p:cNvPr>
            <p:cNvSpPr/>
            <p:nvPr/>
          </p:nvSpPr>
          <p:spPr>
            <a:xfrm>
              <a:off x="3544442" y="2664735"/>
              <a:ext cx="4320000" cy="396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30A0">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8" name="TextBox 4">
              <a:extLst>
                <a:ext uri="{FF2B5EF4-FFF2-40B4-BE49-F238E27FC236}">
                  <a16:creationId xmlns:a16="http://schemas.microsoft.com/office/drawing/2014/main" id="{1259CDE3-4EEB-464A-91F9-7A1633F81F5E}"/>
                </a:ext>
              </a:extLst>
            </p:cNvPr>
            <p:cNvSpPr txBox="1"/>
            <p:nvPr/>
          </p:nvSpPr>
          <p:spPr>
            <a:xfrm>
              <a:off x="5240791" y="4089141"/>
              <a:ext cx="2495727" cy="954108"/>
            </a:xfrm>
            <a:prstGeom prst="rect">
              <a:avLst/>
            </a:prstGeom>
            <a:noFill/>
            <a:ln cap="flat">
              <a:noFill/>
            </a:ln>
          </p:spPr>
          <p:txBody>
            <a:bodyPr vert="horz" wrap="square" lIns="68580" tIns="34290" rIns="68580" bIns="34290" anchor="t" anchorCtr="1" compatLnSpc="1">
              <a:spAutoFit/>
            </a:bodyPr>
            <a:lstStyle/>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Character</a:t>
              </a:r>
            </a:p>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9" name="TextBox 7">
              <a:extLst>
                <a:ext uri="{FF2B5EF4-FFF2-40B4-BE49-F238E27FC236}">
                  <a16:creationId xmlns:a16="http://schemas.microsoft.com/office/drawing/2014/main" id="{2E637503-7D51-40C3-83BB-95FBB491A17A}"/>
                </a:ext>
              </a:extLst>
            </p:cNvPr>
            <p:cNvSpPr txBox="1"/>
            <p:nvPr/>
          </p:nvSpPr>
          <p:spPr>
            <a:xfrm>
              <a:off x="3080796" y="1113364"/>
              <a:ext cx="2116187" cy="95410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Academic</a:t>
              </a:r>
            </a:p>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10" name="TextBox 8">
              <a:extLst>
                <a:ext uri="{FF2B5EF4-FFF2-40B4-BE49-F238E27FC236}">
                  <a16:creationId xmlns:a16="http://schemas.microsoft.com/office/drawing/2014/main" id="{B064D759-D4AB-4F6F-9089-C8EA0C4D7071}"/>
                </a:ext>
              </a:extLst>
            </p:cNvPr>
            <p:cNvSpPr txBox="1"/>
            <p:nvPr/>
          </p:nvSpPr>
          <p:spPr>
            <a:xfrm>
              <a:off x="2266788" y="3032113"/>
              <a:ext cx="1649659" cy="715837"/>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Providing an advantage to the disadvantaged</a:t>
              </a:r>
            </a:p>
          </p:txBody>
        </p:sp>
        <p:sp>
          <p:nvSpPr>
            <p:cNvPr id="11" name="TextBox 9">
              <a:extLst>
                <a:ext uri="{FF2B5EF4-FFF2-40B4-BE49-F238E27FC236}">
                  <a16:creationId xmlns:a16="http://schemas.microsoft.com/office/drawing/2014/main" id="{7D03F5FD-86E6-4718-A45E-DE930D9E5C21}"/>
                </a:ext>
              </a:extLst>
            </p:cNvPr>
            <p:cNvSpPr txBox="1"/>
            <p:nvPr/>
          </p:nvSpPr>
          <p:spPr>
            <a:xfrm>
              <a:off x="3602800" y="4720013"/>
              <a:ext cx="988777" cy="938719"/>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825" b="1">
                  <a:solidFill>
                    <a:srgbClr val="FFFFFF"/>
                  </a:solidFill>
                  <a:latin typeface="Arial" pitchFamily="34"/>
                  <a:cs typeface="Arial" pitchFamily="34"/>
                </a:rPr>
                <a:t>Preparing students for life in Modern Britain</a:t>
              </a:r>
            </a:p>
          </p:txBody>
        </p:sp>
        <p:sp>
          <p:nvSpPr>
            <p:cNvPr id="12" name="TextBox 10">
              <a:extLst>
                <a:ext uri="{FF2B5EF4-FFF2-40B4-BE49-F238E27FC236}">
                  <a16:creationId xmlns:a16="http://schemas.microsoft.com/office/drawing/2014/main" id="{5FC29404-27F8-4FB1-BF0D-043431E8EDF5}"/>
                </a:ext>
              </a:extLst>
            </p:cNvPr>
            <p:cNvSpPr txBox="1"/>
            <p:nvPr/>
          </p:nvSpPr>
          <p:spPr>
            <a:xfrm>
              <a:off x="4535826" y="3032113"/>
              <a:ext cx="1424168" cy="715837"/>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Keeping students Healthy &amp; Safe</a:t>
              </a:r>
            </a:p>
          </p:txBody>
        </p:sp>
        <p:sp>
          <p:nvSpPr>
            <p:cNvPr id="13" name="Rectangle 6">
              <a:extLst>
                <a:ext uri="{FF2B5EF4-FFF2-40B4-BE49-F238E27FC236}">
                  <a16:creationId xmlns:a16="http://schemas.microsoft.com/office/drawing/2014/main" id="{3971AF60-E062-44DD-91D9-FC49EE0FDD60}"/>
                </a:ext>
              </a:extLst>
            </p:cNvPr>
            <p:cNvSpPr/>
            <p:nvPr/>
          </p:nvSpPr>
          <p:spPr>
            <a:xfrm>
              <a:off x="2855872" y="2102946"/>
              <a:ext cx="2607759" cy="461665"/>
            </a:xfrm>
            <a:prstGeom prst="rect">
              <a:avLst/>
            </a:prstGeom>
            <a:noFill/>
            <a:ln cap="flat">
              <a:noFill/>
              <a:prstDash val="solid"/>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900" b="1">
                  <a:solidFill>
                    <a:srgbClr val="FFFFFF"/>
                  </a:solidFill>
                  <a:latin typeface="Arial" pitchFamily="34"/>
                  <a:cs typeface="Arial" pitchFamily="34"/>
                </a:rPr>
                <a:t>Striving for excellence in skills, knowledge and qualifications</a:t>
              </a:r>
            </a:p>
          </p:txBody>
        </p:sp>
        <p:sp>
          <p:nvSpPr>
            <p:cNvPr id="14" name="TextBox 23">
              <a:extLst>
                <a:ext uri="{FF2B5EF4-FFF2-40B4-BE49-F238E27FC236}">
                  <a16:creationId xmlns:a16="http://schemas.microsoft.com/office/drawing/2014/main" id="{7AB44F55-11C8-4B85-A00D-E9833160F8E1}"/>
                </a:ext>
              </a:extLst>
            </p:cNvPr>
            <p:cNvSpPr txBox="1"/>
            <p:nvPr/>
          </p:nvSpPr>
          <p:spPr>
            <a:xfrm>
              <a:off x="456742" y="4089141"/>
              <a:ext cx="2480584" cy="954108"/>
            </a:xfrm>
            <a:prstGeom prst="rect">
              <a:avLst/>
            </a:prstGeom>
            <a:noFill/>
            <a:ln cap="flat">
              <a:noFill/>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2100" b="1">
                  <a:solidFill>
                    <a:srgbClr val="FFFFFF"/>
                  </a:solidFill>
                  <a:latin typeface="Arial" pitchFamily="34"/>
                  <a:cs typeface="Arial" pitchFamily="34"/>
                </a:rPr>
                <a:t>Opportunity Charter</a:t>
              </a:r>
            </a:p>
          </p:txBody>
        </p:sp>
        <p:sp>
          <p:nvSpPr>
            <p:cNvPr id="15" name="Rectangle 24">
              <a:extLst>
                <a:ext uri="{FF2B5EF4-FFF2-40B4-BE49-F238E27FC236}">
                  <a16:creationId xmlns:a16="http://schemas.microsoft.com/office/drawing/2014/main" id="{0AFB13EE-F772-405C-9D40-0AD9BE12B6BD}"/>
                </a:ext>
              </a:extLst>
            </p:cNvPr>
            <p:cNvSpPr/>
            <p:nvPr/>
          </p:nvSpPr>
          <p:spPr>
            <a:xfrm>
              <a:off x="603046" y="4979247"/>
              <a:ext cx="2592808" cy="646331"/>
            </a:xfrm>
            <a:prstGeom prst="rect">
              <a:avLst/>
            </a:prstGeom>
            <a:noFill/>
            <a:ln cap="flat">
              <a:noFill/>
              <a:prstDash val="solid"/>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900" b="1">
                  <a:solidFill>
                    <a:srgbClr val="FFFFFF"/>
                  </a:solidFill>
                  <a:latin typeface="Arial" pitchFamily="34"/>
                  <a:cs typeface="Arial" pitchFamily="34"/>
                </a:rPr>
                <a:t>Develop social mobility and give every student freedom of choice through their lives</a:t>
              </a:r>
            </a:p>
          </p:txBody>
        </p:sp>
        <p:sp>
          <p:nvSpPr>
            <p:cNvPr id="16" name="Rectangle 29">
              <a:extLst>
                <a:ext uri="{FF2B5EF4-FFF2-40B4-BE49-F238E27FC236}">
                  <a16:creationId xmlns:a16="http://schemas.microsoft.com/office/drawing/2014/main" id="{04EF296A-3B15-4377-B908-00CC228E746A}"/>
                </a:ext>
              </a:extLst>
            </p:cNvPr>
            <p:cNvSpPr/>
            <p:nvPr/>
          </p:nvSpPr>
          <p:spPr>
            <a:xfrm>
              <a:off x="5039623" y="4979247"/>
              <a:ext cx="2495717" cy="646331"/>
            </a:xfrm>
            <a:prstGeom prst="rect">
              <a:avLst/>
            </a:prstGeom>
            <a:noFill/>
            <a:ln cap="flat">
              <a:noFill/>
              <a:prstDash val="solid"/>
            </a:ln>
          </p:spPr>
          <p:txBody>
            <a:bodyPr vert="horz" wrap="square" lIns="68580" tIns="34290" rIns="68580" bIns="34290" anchor="t" anchorCtr="0" compatLnSpc="1">
              <a:spAutoFit/>
            </a:bodyPr>
            <a:lstStyle/>
            <a:p>
              <a:pPr algn="r">
                <a:defRPr sz="1800" b="0" i="0" u="none" strike="noStrike" kern="0" cap="none" spc="0" baseline="0">
                  <a:solidFill>
                    <a:srgbClr val="000000"/>
                  </a:solidFill>
                  <a:uFillTx/>
                </a:defRPr>
              </a:pPr>
              <a:r>
                <a:rPr lang="en-GB" sz="900" b="1" kern="0">
                  <a:solidFill>
                    <a:srgbClr val="FFFFFF"/>
                  </a:solidFill>
                  <a:latin typeface="Arial" pitchFamily="34"/>
                  <a:cs typeface="Arial" pitchFamily="34"/>
                </a:rPr>
                <a:t>Developing Character and self belief that unlocks the potential in everyone. </a:t>
              </a:r>
            </a:p>
          </p:txBody>
        </p:sp>
        <p:pic>
          <p:nvPicPr>
            <p:cNvPr id="17" name="Picture 30">
              <a:extLst>
                <a:ext uri="{FF2B5EF4-FFF2-40B4-BE49-F238E27FC236}">
                  <a16:creationId xmlns:a16="http://schemas.microsoft.com/office/drawing/2014/main" id="{E0BBAE15-6A15-4452-A09D-60B9EE79F84A}"/>
                </a:ext>
              </a:extLst>
            </p:cNvPr>
            <p:cNvPicPr>
              <a:picLocks noChangeAspect="1"/>
            </p:cNvPicPr>
            <p:nvPr/>
          </p:nvPicPr>
          <p:blipFill>
            <a:blip r:embed="rId2"/>
            <a:srcRect b="32133"/>
            <a:stretch>
              <a:fillRect/>
            </a:stretch>
          </p:blipFill>
          <p:spPr>
            <a:xfrm>
              <a:off x="3165588" y="3489268"/>
              <a:ext cx="1910053" cy="1029897"/>
            </a:xfrm>
            <a:prstGeom prst="rect">
              <a:avLst/>
            </a:prstGeom>
            <a:noFill/>
            <a:ln cap="flat">
              <a:noFill/>
            </a:ln>
          </p:spPr>
        </p:pic>
      </p:grpSp>
      <p:cxnSp>
        <p:nvCxnSpPr>
          <p:cNvPr id="18" name="Elbow Connector 29">
            <a:extLst>
              <a:ext uri="{FF2B5EF4-FFF2-40B4-BE49-F238E27FC236}">
                <a16:creationId xmlns:a16="http://schemas.microsoft.com/office/drawing/2014/main" id="{67BED118-90EF-48DE-B0C6-B1F653DD79CD}"/>
              </a:ext>
            </a:extLst>
          </p:cNvPr>
          <p:cNvCxnSpPr/>
          <p:nvPr/>
        </p:nvCxnSpPr>
        <p:spPr>
          <a:xfrm flipV="1">
            <a:off x="5663234" y="3015778"/>
            <a:ext cx="962012" cy="619161"/>
          </a:xfrm>
          <a:prstGeom prst="bentConnector3">
            <a:avLst/>
          </a:prstGeom>
          <a:noFill/>
          <a:ln w="28575" cap="flat">
            <a:solidFill>
              <a:srgbClr val="000000"/>
            </a:solidFill>
            <a:prstDash val="solid"/>
            <a:miter/>
            <a:tailEnd type="arrow"/>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115"/>
            <a:ext cx="7886700" cy="994172"/>
          </a:xfrm>
        </p:spPr>
        <p:txBody>
          <a:bodyPr/>
          <a:lstStyle/>
          <a:p>
            <a:r>
              <a:rPr lang="en-US" dirty="0">
                <a:solidFill>
                  <a:srgbClr val="7030A0"/>
                </a:solidFill>
                <a:latin typeface="Arial" charset="0"/>
                <a:ea typeface="Arial" charset="0"/>
                <a:cs typeface="Arial" charset="0"/>
              </a:rPr>
              <a:t>Restrictions</a:t>
            </a:r>
          </a:p>
        </p:txBody>
      </p:sp>
      <p:sp>
        <p:nvSpPr>
          <p:cNvPr id="3" name="Content Placeholder 2"/>
          <p:cNvSpPr>
            <a:spLocks noGrp="1"/>
          </p:cNvSpPr>
          <p:nvPr>
            <p:ph idx="1"/>
          </p:nvPr>
        </p:nvSpPr>
        <p:spPr>
          <a:xfrm>
            <a:off x="628650" y="2708308"/>
            <a:ext cx="8336241" cy="3615891"/>
          </a:xfrm>
        </p:spPr>
        <p:txBody>
          <a:bodyPr>
            <a:normAutofit/>
          </a:bodyPr>
          <a:lstStyle/>
          <a:p>
            <a:pPr marL="0" indent="0">
              <a:buNone/>
            </a:pPr>
            <a:r>
              <a:rPr lang="en-GB" sz="2200" b="1">
                <a:latin typeface="Arial" charset="0"/>
                <a:ea typeface="Arial" charset="0"/>
                <a:cs typeface="Arial" charset="0"/>
              </a:rPr>
              <a:t>The Parent’/Carers’ Forum is not used for individual complaints and issues. </a:t>
            </a:r>
            <a:br>
              <a:rPr lang="en-GB" sz="2200" b="1">
                <a:latin typeface="Arial" charset="0"/>
                <a:ea typeface="Arial" charset="0"/>
                <a:cs typeface="Arial" charset="0"/>
              </a:rPr>
            </a:br>
            <a:endParaRPr lang="en-GB" sz="2200" b="1">
              <a:latin typeface="Arial" charset="0"/>
              <a:ea typeface="Arial" charset="0"/>
              <a:cs typeface="Arial" charset="0"/>
            </a:endParaRPr>
          </a:p>
          <a:p>
            <a:pPr marL="0" indent="0">
              <a:buNone/>
            </a:pPr>
            <a:r>
              <a:rPr lang="en-GB" sz="2200" b="1">
                <a:latin typeface="Arial" charset="0"/>
                <a:ea typeface="Arial" charset="0"/>
                <a:cs typeface="Arial" charset="0"/>
              </a:rPr>
              <a:t>Concerns or complaints involving individual children, families or teachers will not be discussed.</a:t>
            </a:r>
          </a:p>
          <a:p>
            <a:endParaRPr lang="en-US" sz="2400">
              <a:latin typeface="Arial" charset="0"/>
              <a:ea typeface="Arial" charset="0"/>
              <a:cs typeface="Arial" charset="0"/>
            </a:endParaRPr>
          </a:p>
        </p:txBody>
      </p:sp>
      <p:sp>
        <p:nvSpPr>
          <p:cNvPr id="4" name="TextBox 3"/>
          <p:cNvSpPr txBox="1"/>
          <p:nvPr/>
        </p:nvSpPr>
        <p:spPr>
          <a:xfrm>
            <a:off x="628650" y="999241"/>
            <a:ext cx="8336241" cy="1446550"/>
          </a:xfrm>
          <a:prstGeom prst="rect">
            <a:avLst/>
          </a:prstGeom>
          <a:noFill/>
        </p:spPr>
        <p:txBody>
          <a:bodyPr wrap="square" rtlCol="0">
            <a:spAutoFit/>
          </a:bodyPr>
          <a:lstStyle/>
          <a:p>
            <a:r>
              <a:rPr lang="en-US" sz="2200" dirty="0">
                <a:latin typeface="Arial" charset="0"/>
                <a:ea typeface="Arial" charset="0"/>
                <a:cs typeface="Arial" charset="0"/>
              </a:rPr>
              <a:t>This forum will be used as an advisory and consultative body only. Strategic decision making rests with the Academy Advisory Council and the operational management of the school with the Principal and the Nottingham Academy Leadership Team</a:t>
            </a:r>
          </a:p>
        </p:txBody>
      </p:sp>
    </p:spTree>
    <p:extLst>
      <p:ext uri="{BB962C8B-B14F-4D97-AF65-F5344CB8AC3E}">
        <p14:creationId xmlns:p14="http://schemas.microsoft.com/office/powerpoint/2010/main" val="3438352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4C976BEC-406A-4305-920B-C971F18118FB}"/>
              </a:ext>
            </a:extLst>
          </p:cNvPr>
          <p:cNvSpPr txBox="1"/>
          <p:nvPr/>
        </p:nvSpPr>
        <p:spPr>
          <a:xfrm>
            <a:off x="217755" y="40855"/>
            <a:ext cx="8730301" cy="4385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2400">
                <a:solidFill>
                  <a:srgbClr val="7030A0"/>
                </a:solidFill>
                <a:latin typeface="Arial" panose="020B0604020202020204" pitchFamily="34" charset="0"/>
                <a:cs typeface="Arial" panose="020B0604020202020204" pitchFamily="34" charset="0"/>
              </a:rPr>
              <a:t>What are the skills we want every one of our students to have?</a:t>
            </a:r>
          </a:p>
        </p:txBody>
      </p:sp>
      <p:grpSp>
        <p:nvGrpSpPr>
          <p:cNvPr id="6" name="Group 5">
            <a:extLst>
              <a:ext uri="{FF2B5EF4-FFF2-40B4-BE49-F238E27FC236}">
                <a16:creationId xmlns:a16="http://schemas.microsoft.com/office/drawing/2014/main" id="{A3689BE9-C62E-4DC3-BC3C-76205178DC7A}"/>
              </a:ext>
            </a:extLst>
          </p:cNvPr>
          <p:cNvGrpSpPr/>
          <p:nvPr/>
        </p:nvGrpSpPr>
        <p:grpSpPr>
          <a:xfrm>
            <a:off x="1705555" y="1008744"/>
            <a:ext cx="6030910" cy="3541483"/>
            <a:chOff x="1705555" y="740230"/>
            <a:chExt cx="6030910" cy="3541483"/>
          </a:xfrm>
        </p:grpSpPr>
        <p:pic>
          <p:nvPicPr>
            <p:cNvPr id="3" name="Picture 2">
              <a:extLst>
                <a:ext uri="{FF2B5EF4-FFF2-40B4-BE49-F238E27FC236}">
                  <a16:creationId xmlns:a16="http://schemas.microsoft.com/office/drawing/2014/main" id="{8C173050-D3CC-4C9B-BA78-A4CED4ED81B2}"/>
                </a:ext>
              </a:extLst>
            </p:cNvPr>
            <p:cNvPicPr>
              <a:picLocks noChangeAspect="1"/>
            </p:cNvPicPr>
            <p:nvPr/>
          </p:nvPicPr>
          <p:blipFill rotWithShape="1">
            <a:blip r:embed="rId2"/>
            <a:srcRect b="78020"/>
            <a:stretch/>
          </p:blipFill>
          <p:spPr>
            <a:xfrm>
              <a:off x="1705555" y="740230"/>
              <a:ext cx="6029235" cy="1560285"/>
            </a:xfrm>
            <a:prstGeom prst="rect">
              <a:avLst/>
            </a:prstGeom>
          </p:spPr>
        </p:pic>
        <p:pic>
          <p:nvPicPr>
            <p:cNvPr id="5" name="Picture 4">
              <a:extLst>
                <a:ext uri="{FF2B5EF4-FFF2-40B4-BE49-F238E27FC236}">
                  <a16:creationId xmlns:a16="http://schemas.microsoft.com/office/drawing/2014/main" id="{C928D227-A1D0-4A60-B9C9-88B3CA1306B2}"/>
                </a:ext>
              </a:extLst>
            </p:cNvPr>
            <p:cNvPicPr>
              <a:picLocks noChangeAspect="1"/>
            </p:cNvPicPr>
            <p:nvPr/>
          </p:nvPicPr>
          <p:blipFill rotWithShape="1">
            <a:blip r:embed="rId3"/>
            <a:srcRect t="72098"/>
            <a:stretch/>
          </p:blipFill>
          <p:spPr>
            <a:xfrm>
              <a:off x="1705555" y="2300514"/>
              <a:ext cx="6030910" cy="1981199"/>
            </a:xfrm>
            <a:prstGeom prst="rect">
              <a:avLst/>
            </a:prstGeom>
          </p:spPr>
        </p:pic>
      </p:grpSp>
    </p:spTree>
    <p:extLst>
      <p:ext uri="{BB962C8B-B14F-4D97-AF65-F5344CB8AC3E}">
        <p14:creationId xmlns:p14="http://schemas.microsoft.com/office/powerpoint/2010/main" val="3641329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6">
            <a:extLst>
              <a:ext uri="{FF2B5EF4-FFF2-40B4-BE49-F238E27FC236}">
                <a16:creationId xmlns:a16="http://schemas.microsoft.com/office/drawing/2014/main" id="{D800F63D-F63D-4CC7-9497-31348A3BC3BF}"/>
              </a:ext>
            </a:extLst>
          </p:cNvPr>
          <p:cNvSpPr txBox="1"/>
          <p:nvPr/>
        </p:nvSpPr>
        <p:spPr>
          <a:xfrm>
            <a:off x="343497" y="983673"/>
            <a:ext cx="2149187" cy="4501232"/>
          </a:xfrm>
          <a:prstGeom prst="rect">
            <a:avLst/>
          </a:prstGeom>
          <a:noFill/>
          <a:ln cap="flat">
            <a:noFill/>
          </a:ln>
        </p:spPr>
        <p:txBody>
          <a:bodyPr vert="horz" wrap="square" lIns="68580" tIns="34290" rIns="68580" bIns="34290" anchor="t" anchorCtr="0" compatLnSpc="1">
            <a:spAutoFit/>
          </a:bodyPr>
          <a:lstStyle/>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Student Athlete Programme</a:t>
            </a:r>
          </a:p>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Entrepreneurship Opportunities</a:t>
            </a:r>
          </a:p>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Extra-Curricular Provision</a:t>
            </a:r>
          </a:p>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Residential Visits</a:t>
            </a:r>
          </a:p>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Exchange Programmes</a:t>
            </a:r>
          </a:p>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Day Trips</a:t>
            </a:r>
          </a:p>
          <a:p>
            <a:pPr marL="214305" indent="-214305">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Community Enrichment projects</a:t>
            </a:r>
          </a:p>
          <a:p>
            <a:pPr marL="214305" indent="-214305">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Arial" panose="020B0604020202020204" pitchFamily="34" charset="0"/>
                <a:cs typeface="Arial" panose="020B0604020202020204" pitchFamily="34" charset="0"/>
              </a:rPr>
              <a:t>DofE</a:t>
            </a:r>
          </a:p>
          <a:p>
            <a:pPr marL="214305" indent="-214305">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Arial" panose="020B0604020202020204" pitchFamily="34" charset="0"/>
                <a:cs typeface="Arial" panose="020B0604020202020204" pitchFamily="34" charset="0"/>
              </a:rPr>
              <a:t>Peri Music</a:t>
            </a:r>
          </a:p>
          <a:p>
            <a:pPr marL="214305" indent="-214305">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Arial" panose="020B0604020202020204" pitchFamily="34" charset="0"/>
                <a:cs typeface="Arial" panose="020B0604020202020204" pitchFamily="34" charset="0"/>
              </a:rPr>
              <a:t>Theatre Trips</a:t>
            </a:r>
          </a:p>
          <a:p>
            <a:pPr marL="214305" indent="-214305">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Arial" panose="020B0604020202020204" pitchFamily="34" charset="0"/>
                <a:cs typeface="Arial" panose="020B0604020202020204" pitchFamily="34" charset="0"/>
              </a:rPr>
              <a:t>Music Concerts</a:t>
            </a:r>
          </a:p>
          <a:p>
            <a:pPr marL="214305" indent="-214305">
              <a:buSzPct val="100000"/>
              <a:buFont typeface="Arial" pitchFamily="34"/>
              <a:buChar char="•"/>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a:p>
            <a:pPr>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p:txBody>
      </p:sp>
      <p:sp>
        <p:nvSpPr>
          <p:cNvPr id="3" name="TextBox 22">
            <a:extLst>
              <a:ext uri="{FF2B5EF4-FFF2-40B4-BE49-F238E27FC236}">
                <a16:creationId xmlns:a16="http://schemas.microsoft.com/office/drawing/2014/main" id="{ACEDE876-CF58-44A0-A627-C84C92A8B1CC}"/>
              </a:ext>
            </a:extLst>
          </p:cNvPr>
          <p:cNvSpPr txBox="1"/>
          <p:nvPr/>
        </p:nvSpPr>
        <p:spPr>
          <a:xfrm>
            <a:off x="200590" y="187835"/>
            <a:ext cx="3561962" cy="4385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2400" dirty="0">
                <a:solidFill>
                  <a:srgbClr val="7030A0"/>
                </a:solidFill>
                <a:latin typeface="Arial" panose="020B0604020202020204" pitchFamily="34" charset="0"/>
                <a:cs typeface="Arial" panose="020B0604020202020204" pitchFamily="34" charset="0"/>
              </a:rPr>
              <a:t>Opportunity Charter</a:t>
            </a:r>
          </a:p>
        </p:txBody>
      </p:sp>
      <p:sp>
        <p:nvSpPr>
          <p:cNvPr id="4" name="Oval 2">
            <a:extLst>
              <a:ext uri="{FF2B5EF4-FFF2-40B4-BE49-F238E27FC236}">
                <a16:creationId xmlns:a16="http://schemas.microsoft.com/office/drawing/2014/main" id="{272BD7AB-5EAE-4050-8815-B17189076FD7}"/>
              </a:ext>
            </a:extLst>
          </p:cNvPr>
          <p:cNvSpPr/>
          <p:nvPr/>
        </p:nvSpPr>
        <p:spPr>
          <a:xfrm>
            <a:off x="4369156" y="108363"/>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F7F7F">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5" name="Oval 1">
            <a:extLst>
              <a:ext uri="{FF2B5EF4-FFF2-40B4-BE49-F238E27FC236}">
                <a16:creationId xmlns:a16="http://schemas.microsoft.com/office/drawing/2014/main" id="{78A6C175-296F-4003-9FBD-D513E841CACF}"/>
              </a:ext>
            </a:extLst>
          </p:cNvPr>
          <p:cNvSpPr/>
          <p:nvPr/>
        </p:nvSpPr>
        <p:spPr>
          <a:xfrm>
            <a:off x="3155948" y="1598339"/>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30A0">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6" name="Oval 3">
            <a:extLst>
              <a:ext uri="{FF2B5EF4-FFF2-40B4-BE49-F238E27FC236}">
                <a16:creationId xmlns:a16="http://schemas.microsoft.com/office/drawing/2014/main" id="{2EC6783E-74FB-4027-901B-B1390207D7FB}"/>
              </a:ext>
            </a:extLst>
          </p:cNvPr>
          <p:cNvSpPr/>
          <p:nvPr/>
        </p:nvSpPr>
        <p:spPr>
          <a:xfrm>
            <a:off x="5583351" y="1598339"/>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F7F7F">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7" name="TextBox 4">
            <a:extLst>
              <a:ext uri="{FF2B5EF4-FFF2-40B4-BE49-F238E27FC236}">
                <a16:creationId xmlns:a16="http://schemas.microsoft.com/office/drawing/2014/main" id="{C5C8BF36-F182-426D-9980-2AC425D86D5F}"/>
              </a:ext>
            </a:extLst>
          </p:cNvPr>
          <p:cNvSpPr txBox="1"/>
          <p:nvPr/>
        </p:nvSpPr>
        <p:spPr>
          <a:xfrm>
            <a:off x="6855613" y="2666644"/>
            <a:ext cx="1871795" cy="715581"/>
          </a:xfrm>
          <a:prstGeom prst="rect">
            <a:avLst/>
          </a:prstGeom>
          <a:noFill/>
          <a:ln cap="flat">
            <a:noFill/>
          </a:ln>
        </p:spPr>
        <p:txBody>
          <a:bodyPr vert="horz" wrap="square" lIns="68580" tIns="34290" rIns="68580" bIns="34290" anchor="t" anchorCtr="1" compatLnSpc="1">
            <a:spAutoFit/>
          </a:bodyPr>
          <a:lstStyle/>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Character</a:t>
            </a:r>
          </a:p>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8" name="TextBox 7">
            <a:extLst>
              <a:ext uri="{FF2B5EF4-FFF2-40B4-BE49-F238E27FC236}">
                <a16:creationId xmlns:a16="http://schemas.microsoft.com/office/drawing/2014/main" id="{D65981A3-147D-41D1-AE61-0E489712344F}"/>
              </a:ext>
            </a:extLst>
          </p:cNvPr>
          <p:cNvSpPr txBox="1"/>
          <p:nvPr/>
        </p:nvSpPr>
        <p:spPr>
          <a:xfrm>
            <a:off x="5235616" y="434810"/>
            <a:ext cx="1587140" cy="715581"/>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Academic</a:t>
            </a:r>
          </a:p>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9" name="TextBox 8">
            <a:extLst>
              <a:ext uri="{FF2B5EF4-FFF2-40B4-BE49-F238E27FC236}">
                <a16:creationId xmlns:a16="http://schemas.microsoft.com/office/drawing/2014/main" id="{65056022-7B2B-4DE1-883E-E97C6178F960}"/>
              </a:ext>
            </a:extLst>
          </p:cNvPr>
          <p:cNvSpPr txBox="1"/>
          <p:nvPr/>
        </p:nvSpPr>
        <p:spPr>
          <a:xfrm>
            <a:off x="4625111" y="1873866"/>
            <a:ext cx="1237244" cy="53687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Providing an advantage to the disadvantaged</a:t>
            </a:r>
          </a:p>
        </p:txBody>
      </p:sp>
      <p:sp>
        <p:nvSpPr>
          <p:cNvPr id="10" name="TextBox 9">
            <a:extLst>
              <a:ext uri="{FF2B5EF4-FFF2-40B4-BE49-F238E27FC236}">
                <a16:creationId xmlns:a16="http://schemas.microsoft.com/office/drawing/2014/main" id="{9425C5EC-FC56-41F6-AAE4-CB9935739B4E}"/>
              </a:ext>
            </a:extLst>
          </p:cNvPr>
          <p:cNvSpPr txBox="1"/>
          <p:nvPr/>
        </p:nvSpPr>
        <p:spPr>
          <a:xfrm>
            <a:off x="5627119" y="3139798"/>
            <a:ext cx="741583" cy="704039"/>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825" b="1">
                <a:solidFill>
                  <a:srgbClr val="FFFFFF"/>
                </a:solidFill>
                <a:latin typeface="Arial" pitchFamily="34"/>
                <a:cs typeface="Arial" pitchFamily="34"/>
              </a:rPr>
              <a:t>Preparing students for life in Modern Britain</a:t>
            </a:r>
          </a:p>
        </p:txBody>
      </p:sp>
      <p:sp>
        <p:nvSpPr>
          <p:cNvPr id="11" name="TextBox 10">
            <a:extLst>
              <a:ext uri="{FF2B5EF4-FFF2-40B4-BE49-F238E27FC236}">
                <a16:creationId xmlns:a16="http://schemas.microsoft.com/office/drawing/2014/main" id="{71808ABA-4FCA-48DD-9AB8-5A4C04FD3B7B}"/>
              </a:ext>
            </a:extLst>
          </p:cNvPr>
          <p:cNvSpPr txBox="1"/>
          <p:nvPr/>
        </p:nvSpPr>
        <p:spPr>
          <a:xfrm>
            <a:off x="6326889" y="1873866"/>
            <a:ext cx="1068126" cy="53687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Keeping students Healthy &amp; Safe</a:t>
            </a:r>
          </a:p>
        </p:txBody>
      </p:sp>
      <p:sp>
        <p:nvSpPr>
          <p:cNvPr id="12" name="Rectangle 6">
            <a:extLst>
              <a:ext uri="{FF2B5EF4-FFF2-40B4-BE49-F238E27FC236}">
                <a16:creationId xmlns:a16="http://schemas.microsoft.com/office/drawing/2014/main" id="{71AD497D-292C-4ADE-A690-497D03CDBBEE}"/>
              </a:ext>
            </a:extLst>
          </p:cNvPr>
          <p:cNvSpPr/>
          <p:nvPr/>
        </p:nvSpPr>
        <p:spPr>
          <a:xfrm>
            <a:off x="5066924" y="1176990"/>
            <a:ext cx="1955819" cy="346249"/>
          </a:xfrm>
          <a:prstGeom prst="rect">
            <a:avLst/>
          </a:prstGeom>
          <a:noFill/>
          <a:ln cap="flat">
            <a:noFill/>
            <a:prstDash val="solid"/>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900" b="1">
                <a:solidFill>
                  <a:srgbClr val="FFFFFF"/>
                </a:solidFill>
                <a:latin typeface="Arial" pitchFamily="34"/>
                <a:cs typeface="Arial" pitchFamily="34"/>
              </a:rPr>
              <a:t>Striving for excellence in skills, knowledge and qualifications</a:t>
            </a:r>
          </a:p>
        </p:txBody>
      </p:sp>
      <p:sp>
        <p:nvSpPr>
          <p:cNvPr id="13" name="TextBox 23">
            <a:extLst>
              <a:ext uri="{FF2B5EF4-FFF2-40B4-BE49-F238E27FC236}">
                <a16:creationId xmlns:a16="http://schemas.microsoft.com/office/drawing/2014/main" id="{3025AE76-BBBD-49C8-B569-06DB8AAA2A2E}"/>
              </a:ext>
            </a:extLst>
          </p:cNvPr>
          <p:cNvSpPr txBox="1"/>
          <p:nvPr/>
        </p:nvSpPr>
        <p:spPr>
          <a:xfrm>
            <a:off x="3267583" y="2666644"/>
            <a:ext cx="1860438" cy="715581"/>
          </a:xfrm>
          <a:prstGeom prst="rect">
            <a:avLst/>
          </a:prstGeom>
          <a:noFill/>
          <a:ln cap="flat">
            <a:noFill/>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2100" b="1">
                <a:solidFill>
                  <a:srgbClr val="FFFFFF"/>
                </a:solidFill>
                <a:latin typeface="Arial" pitchFamily="34"/>
                <a:cs typeface="Arial" pitchFamily="34"/>
              </a:rPr>
              <a:t>Opportunity Charter</a:t>
            </a:r>
          </a:p>
        </p:txBody>
      </p:sp>
      <p:sp>
        <p:nvSpPr>
          <p:cNvPr id="14" name="Rectangle 24">
            <a:extLst>
              <a:ext uri="{FF2B5EF4-FFF2-40B4-BE49-F238E27FC236}">
                <a16:creationId xmlns:a16="http://schemas.microsoft.com/office/drawing/2014/main" id="{233B0C0D-C421-486D-80E3-46E32095A339}"/>
              </a:ext>
            </a:extLst>
          </p:cNvPr>
          <p:cNvSpPr/>
          <p:nvPr/>
        </p:nvSpPr>
        <p:spPr>
          <a:xfrm>
            <a:off x="3377311" y="3334216"/>
            <a:ext cx="1944606" cy="484748"/>
          </a:xfrm>
          <a:prstGeom prst="rect">
            <a:avLst/>
          </a:prstGeom>
          <a:noFill/>
          <a:ln cap="flat">
            <a:noFill/>
            <a:prstDash val="solid"/>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900" b="1">
                <a:solidFill>
                  <a:srgbClr val="FFFFFF"/>
                </a:solidFill>
                <a:latin typeface="Arial" pitchFamily="34"/>
                <a:cs typeface="Arial" pitchFamily="34"/>
              </a:rPr>
              <a:t>Develop social mobility and give every student freedom of choice through their lives</a:t>
            </a:r>
          </a:p>
        </p:txBody>
      </p:sp>
      <p:sp>
        <p:nvSpPr>
          <p:cNvPr id="15" name="Rectangle 32">
            <a:extLst>
              <a:ext uri="{FF2B5EF4-FFF2-40B4-BE49-F238E27FC236}">
                <a16:creationId xmlns:a16="http://schemas.microsoft.com/office/drawing/2014/main" id="{41C97CE7-9837-40FF-B0BC-DE2438D6D8E0}"/>
              </a:ext>
            </a:extLst>
          </p:cNvPr>
          <p:cNvSpPr/>
          <p:nvPr/>
        </p:nvSpPr>
        <p:spPr>
          <a:xfrm>
            <a:off x="6704737" y="3334215"/>
            <a:ext cx="1871788" cy="484748"/>
          </a:xfrm>
          <a:prstGeom prst="rect">
            <a:avLst/>
          </a:prstGeom>
          <a:noFill/>
          <a:ln cap="flat">
            <a:noFill/>
            <a:prstDash val="solid"/>
          </a:ln>
        </p:spPr>
        <p:txBody>
          <a:bodyPr vert="horz" wrap="square" lIns="68580" tIns="34290" rIns="68580" bIns="34290" anchor="t" anchorCtr="0" compatLnSpc="1">
            <a:spAutoFit/>
          </a:bodyPr>
          <a:lstStyle/>
          <a:p>
            <a:pPr algn="r">
              <a:defRPr sz="1800" b="0" i="0" u="none" strike="noStrike" kern="0" cap="none" spc="0" baseline="0">
                <a:solidFill>
                  <a:srgbClr val="000000"/>
                </a:solidFill>
                <a:uFillTx/>
              </a:defRPr>
            </a:pPr>
            <a:r>
              <a:rPr lang="en-GB" sz="900" b="1" kern="0">
                <a:solidFill>
                  <a:srgbClr val="FFFFFF"/>
                </a:solidFill>
                <a:latin typeface="Arial" pitchFamily="34"/>
                <a:cs typeface="Arial" pitchFamily="34"/>
              </a:rPr>
              <a:t>Developing Character and self belief that unlocks the potential in everyone. </a:t>
            </a:r>
          </a:p>
        </p:txBody>
      </p:sp>
      <p:pic>
        <p:nvPicPr>
          <p:cNvPr id="16" name="Picture 33">
            <a:extLst>
              <a:ext uri="{FF2B5EF4-FFF2-40B4-BE49-F238E27FC236}">
                <a16:creationId xmlns:a16="http://schemas.microsoft.com/office/drawing/2014/main" id="{0C1796D4-9063-46A7-8F3E-DA35E41D99B6}"/>
              </a:ext>
            </a:extLst>
          </p:cNvPr>
          <p:cNvPicPr>
            <a:picLocks noChangeAspect="1"/>
          </p:cNvPicPr>
          <p:nvPr/>
        </p:nvPicPr>
        <p:blipFill>
          <a:blip r:embed="rId2"/>
          <a:srcRect b="32133"/>
          <a:stretch>
            <a:fillRect/>
          </a:stretch>
        </p:blipFill>
        <p:spPr>
          <a:xfrm>
            <a:off x="5299211" y="2216732"/>
            <a:ext cx="1432540" cy="772423"/>
          </a:xfrm>
          <a:prstGeom prst="rect">
            <a:avLst/>
          </a:prstGeom>
          <a:noFill/>
          <a:ln cap="flat">
            <a:noFill/>
          </a:ln>
        </p:spPr>
      </p:pic>
      <p:cxnSp>
        <p:nvCxnSpPr>
          <p:cNvPr id="17" name="Elbow Connector 22">
            <a:extLst>
              <a:ext uri="{FF2B5EF4-FFF2-40B4-BE49-F238E27FC236}">
                <a16:creationId xmlns:a16="http://schemas.microsoft.com/office/drawing/2014/main" id="{E9EC3B80-116B-453C-AC3A-68293B312EA5}"/>
              </a:ext>
            </a:extLst>
          </p:cNvPr>
          <p:cNvCxnSpPr>
            <a:stCxn id="5" idx="3"/>
          </p:cNvCxnSpPr>
          <p:nvPr/>
        </p:nvCxnSpPr>
        <p:spPr>
          <a:xfrm rot="10799991">
            <a:off x="2268496" y="2293143"/>
            <a:ext cx="887432" cy="790192"/>
          </a:xfrm>
          <a:prstGeom prst="bentConnector3">
            <a:avLst/>
          </a:prstGeom>
          <a:noFill/>
          <a:ln w="28575" cap="flat">
            <a:solidFill>
              <a:srgbClr val="000000"/>
            </a:solidFill>
            <a:prstDash val="solid"/>
            <a:miter/>
            <a:tailEnd type="arrow"/>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0641" y="115721"/>
            <a:ext cx="7886700" cy="994172"/>
          </a:xfrm>
        </p:spPr>
        <p:txBody>
          <a:bodyPr>
            <a:normAutofit fontScale="90000"/>
          </a:bodyPr>
          <a:lstStyle/>
          <a:p>
            <a:r>
              <a:rPr lang="en-US">
                <a:solidFill>
                  <a:srgbClr val="7030A0"/>
                </a:solidFill>
                <a:latin typeface="Arial" charset="0"/>
                <a:ea typeface="Arial" charset="0"/>
                <a:cs typeface="Arial" charset="0"/>
              </a:rPr>
              <a:t>Careers Advice &amp; Guidance that opens Doors</a:t>
            </a:r>
            <a:br>
              <a:rPr lang="en-US">
                <a:solidFill>
                  <a:srgbClr val="06C3DE"/>
                </a:solidFill>
                <a:latin typeface="Arial" charset="0"/>
                <a:ea typeface="Arial" charset="0"/>
                <a:cs typeface="Arial" charset="0"/>
              </a:rPr>
            </a:br>
            <a:endParaRPr lang="en-US">
              <a:solidFill>
                <a:srgbClr val="06C3DE"/>
              </a:solidFill>
              <a:latin typeface="Arial" charset="0"/>
              <a:ea typeface="Arial" charset="0"/>
              <a:cs typeface="Arial" charset="0"/>
            </a:endParaRPr>
          </a:p>
        </p:txBody>
      </p:sp>
      <p:graphicFrame>
        <p:nvGraphicFramePr>
          <p:cNvPr id="2" name="Table 1"/>
          <p:cNvGraphicFramePr>
            <a:graphicFrameLocks noGrp="1"/>
          </p:cNvGraphicFramePr>
          <p:nvPr>
            <p:extLst/>
          </p:nvPr>
        </p:nvGraphicFramePr>
        <p:xfrm>
          <a:off x="255843" y="864870"/>
          <a:ext cx="8632314" cy="1706880"/>
        </p:xfrm>
        <a:graphic>
          <a:graphicData uri="http://schemas.openxmlformats.org/drawingml/2006/table">
            <a:tbl>
              <a:tblPr/>
              <a:tblGrid>
                <a:gridCol w="8632314">
                  <a:extLst>
                    <a:ext uri="{9D8B030D-6E8A-4147-A177-3AD203B41FA5}">
                      <a16:colId xmlns:a16="http://schemas.microsoft.com/office/drawing/2014/main" val="20000"/>
                    </a:ext>
                  </a:extLst>
                </a:gridCol>
              </a:tblGrid>
              <a:tr h="1375271">
                <a:tc>
                  <a:txBody>
                    <a:bodyPr/>
                    <a:lstStyle/>
                    <a:p>
                      <a:pPr algn="ctr"/>
                      <a:r>
                        <a:rPr lang="en-US" sz="2800" i="0">
                          <a:effectLst/>
                          <a:latin typeface="Arial" panose="020B0604020202020204" pitchFamily="34" charset="0"/>
                          <a:cs typeface="Arial" panose="020B0604020202020204" pitchFamily="34" charset="0"/>
                        </a:rPr>
                        <a:t>‘ We want to develop your child’s confidence so that when the time comes they will be prepared to convince an admissions manager to give them a place or an employer to give them a job’</a:t>
                      </a:r>
                    </a:p>
                  </a:txBody>
                  <a:tcPr marL="31750" marR="3175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nvGrpSpPr>
          <p:cNvPr id="8" name="Group 7">
            <a:extLst>
              <a:ext uri="{FF2B5EF4-FFF2-40B4-BE49-F238E27FC236}">
                <a16:creationId xmlns:a16="http://schemas.microsoft.com/office/drawing/2014/main" id="{6B7A4116-64A2-47AD-9CE6-69DD76EECE69}"/>
              </a:ext>
            </a:extLst>
          </p:cNvPr>
          <p:cNvGrpSpPr/>
          <p:nvPr/>
        </p:nvGrpSpPr>
        <p:grpSpPr>
          <a:xfrm>
            <a:off x="314034" y="3146001"/>
            <a:ext cx="8632314" cy="1589617"/>
            <a:chOff x="314034" y="3146001"/>
            <a:chExt cx="8632314" cy="1589617"/>
          </a:xfrm>
        </p:grpSpPr>
        <p:grpSp>
          <p:nvGrpSpPr>
            <p:cNvPr id="3" name="Group 2"/>
            <p:cNvGrpSpPr/>
            <p:nvPr/>
          </p:nvGrpSpPr>
          <p:grpSpPr>
            <a:xfrm>
              <a:off x="4182182" y="4143586"/>
              <a:ext cx="4635062" cy="592032"/>
              <a:chOff x="4123991" y="4143586"/>
              <a:chExt cx="4635062" cy="592032"/>
            </a:xfrm>
          </p:grpSpPr>
          <p:sp>
            <p:nvSpPr>
              <p:cNvPr id="6" name="TextBox 5"/>
              <p:cNvSpPr txBox="1"/>
              <p:nvPr/>
            </p:nvSpPr>
            <p:spPr>
              <a:xfrm>
                <a:off x="4123991" y="4435536"/>
                <a:ext cx="4635062" cy="300082"/>
              </a:xfrm>
              <a:prstGeom prst="rect">
                <a:avLst/>
              </a:prstGeom>
              <a:noFill/>
            </p:spPr>
            <p:txBody>
              <a:bodyPr wrap="square" rtlCol="0">
                <a:spAutoFit/>
              </a:bodyPr>
              <a:lstStyle/>
              <a:p>
                <a:pPr algn="r"/>
                <a:r>
                  <a:rPr lang="en-US">
                    <a:latin typeface="Arial" charset="0"/>
                    <a:ea typeface="Arial" charset="0"/>
                    <a:cs typeface="Arial" charset="0"/>
                  </a:rPr>
                  <a:t>Inspection Report </a:t>
                </a:r>
                <a:r>
                  <a:rPr lang="mr-IN">
                    <a:latin typeface="Arial" charset="0"/>
                    <a:ea typeface="Arial" charset="0"/>
                    <a:cs typeface="Arial" charset="0"/>
                  </a:rPr>
                  <a:t>–</a:t>
                </a:r>
                <a:r>
                  <a:rPr lang="en-US">
                    <a:latin typeface="Arial" charset="0"/>
                    <a:ea typeface="Arial" charset="0"/>
                    <a:cs typeface="Arial" charset="0"/>
                  </a:rPr>
                  <a:t> January 2020</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858" b="18427"/>
              <a:stretch/>
            </p:blipFill>
            <p:spPr>
              <a:xfrm>
                <a:off x="4651809" y="4143586"/>
                <a:ext cx="1054860" cy="581522"/>
              </a:xfrm>
              <a:prstGeom prst="rect">
                <a:avLst/>
              </a:prstGeom>
            </p:spPr>
          </p:pic>
        </p:grpSp>
        <p:sp>
          <p:nvSpPr>
            <p:cNvPr id="5" name="Rectangle 4">
              <a:extLst>
                <a:ext uri="{FF2B5EF4-FFF2-40B4-BE49-F238E27FC236}">
                  <a16:creationId xmlns:a16="http://schemas.microsoft.com/office/drawing/2014/main" id="{291B1BEB-CDF6-4E7E-A2CE-99904471F109}"/>
                </a:ext>
              </a:extLst>
            </p:cNvPr>
            <p:cNvSpPr/>
            <p:nvPr/>
          </p:nvSpPr>
          <p:spPr>
            <a:xfrm>
              <a:off x="314034" y="3146001"/>
              <a:ext cx="8632314" cy="923330"/>
            </a:xfrm>
            <a:prstGeom prst="rect">
              <a:avLst/>
            </a:prstGeom>
          </p:spPr>
          <p:txBody>
            <a:bodyPr wrap="square">
              <a:spAutoFit/>
            </a:bodyPr>
            <a:lstStyle/>
            <a:p>
              <a:r>
                <a:rPr lang="en-GB" sz="1800" i="1">
                  <a:latin typeface="Arial" panose="020B0604020202020204" pitchFamily="34" charset="0"/>
                  <a:cs typeface="Arial" panose="020B0604020202020204" pitchFamily="34" charset="0"/>
                </a:rPr>
                <a:t>‘Leaders have ensured that the </a:t>
              </a:r>
              <a:r>
                <a:rPr lang="en-GB" sz="1800" b="1" i="1">
                  <a:latin typeface="Arial" panose="020B0604020202020204" pitchFamily="34" charset="0"/>
                  <a:cs typeface="Arial" panose="020B0604020202020204" pitchFamily="34" charset="0"/>
                </a:rPr>
                <a:t>careers education programme is strong throughout the school</a:t>
              </a:r>
              <a:r>
                <a:rPr lang="en-GB" sz="1800" i="1">
                  <a:latin typeface="Arial" panose="020B0604020202020204" pitchFamily="34" charset="0"/>
                  <a:cs typeface="Arial" panose="020B0604020202020204" pitchFamily="34" charset="0"/>
                </a:rPr>
                <a:t>. Support continues throughout school so that </a:t>
              </a:r>
              <a:r>
                <a:rPr lang="en-GB" sz="1800" b="1" i="1">
                  <a:latin typeface="Arial" panose="020B0604020202020204" pitchFamily="34" charset="0"/>
                  <a:cs typeface="Arial" panose="020B0604020202020204" pitchFamily="34" charset="0"/>
                </a:rPr>
                <a:t>almost all pupils leave the school to go to further education or training’.</a:t>
              </a:r>
            </a:p>
          </p:txBody>
        </p:sp>
      </p:grpSp>
    </p:spTree>
    <p:extLst>
      <p:ext uri="{BB962C8B-B14F-4D97-AF65-F5344CB8AC3E}">
        <p14:creationId xmlns:p14="http://schemas.microsoft.com/office/powerpoint/2010/main" val="1011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 y="4625162"/>
            <a:ext cx="5103628" cy="497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977" y="2344112"/>
            <a:ext cx="1346254" cy="12346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3976"/>
            <a:ext cx="1359977" cy="103316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24862"/>
          <a:stretch/>
        </p:blipFill>
        <p:spPr>
          <a:xfrm>
            <a:off x="2706231" y="2545600"/>
            <a:ext cx="1228402" cy="103316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6654"/>
          <a:stretch/>
        </p:blipFill>
        <p:spPr>
          <a:xfrm>
            <a:off x="3934633" y="2545600"/>
            <a:ext cx="1979747" cy="103316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379" y="2545600"/>
            <a:ext cx="2501201" cy="10341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7971" y="2545600"/>
            <a:ext cx="766115" cy="103316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9897" b="11337"/>
          <a:stretch/>
        </p:blipFill>
        <p:spPr>
          <a:xfrm>
            <a:off x="0" y="0"/>
            <a:ext cx="9144000" cy="2532622"/>
          </a:xfrm>
          <a:prstGeom prst="rect">
            <a:avLst/>
          </a:prstGeom>
        </p:spPr>
      </p:pic>
      <p:sp>
        <p:nvSpPr>
          <p:cNvPr id="13" name="TextBox 12"/>
          <p:cNvSpPr txBox="1"/>
          <p:nvPr/>
        </p:nvSpPr>
        <p:spPr>
          <a:xfrm>
            <a:off x="220852" y="3797806"/>
            <a:ext cx="8770748" cy="1107996"/>
          </a:xfrm>
          <a:prstGeom prst="rect">
            <a:avLst/>
          </a:prstGeom>
          <a:solidFill>
            <a:schemeClr val="bg1"/>
          </a:solidFill>
        </p:spPr>
        <p:txBody>
          <a:bodyPr wrap="square" rtlCol="0">
            <a:spAutoFit/>
          </a:bodyPr>
          <a:lstStyle/>
          <a:p>
            <a:r>
              <a:rPr lang="en-US" sz="3300">
                <a:solidFill>
                  <a:srgbClr val="7030A0"/>
                </a:solidFill>
                <a:latin typeface="Arial" charset="0"/>
                <a:ea typeface="Arial" charset="0"/>
                <a:cs typeface="Arial" charset="0"/>
              </a:rPr>
              <a:t>Our Academy</a:t>
            </a:r>
            <a:r>
              <a:rPr lang="en-US" sz="3300">
                <a:solidFill>
                  <a:srgbClr val="06C3DE"/>
                </a:solidFill>
                <a:latin typeface="Arial" charset="0"/>
                <a:ea typeface="Arial" charset="0"/>
                <a:cs typeface="Arial" charset="0"/>
              </a:rPr>
              <a:t> </a:t>
            </a:r>
            <a:r>
              <a:rPr lang="en-US" sz="3300">
                <a:latin typeface="Arial" charset="0"/>
                <a:ea typeface="Arial" charset="0"/>
                <a:cs typeface="Arial" charset="0"/>
              </a:rPr>
              <a:t>opens pathways to pursue university, apprenticeship or employment </a:t>
            </a:r>
            <a:r>
              <a:rPr lang="is-IS" sz="3300">
                <a:latin typeface="Arial" charset="0"/>
                <a:ea typeface="Arial" charset="0"/>
                <a:cs typeface="Arial" charset="0"/>
              </a:rPr>
              <a:t>…</a:t>
            </a:r>
            <a:endParaRPr lang="en-US" sz="3300">
              <a:latin typeface="Arial" charset="0"/>
              <a:ea typeface="Arial" charset="0"/>
              <a:cs typeface="Arial" charset="0"/>
            </a:endParaRPr>
          </a:p>
        </p:txBody>
      </p:sp>
    </p:spTree>
    <p:extLst>
      <p:ext uri="{BB962C8B-B14F-4D97-AF65-F5344CB8AC3E}">
        <p14:creationId xmlns:p14="http://schemas.microsoft.com/office/powerpoint/2010/main" val="337308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2030" y="231335"/>
            <a:ext cx="8722068" cy="994172"/>
          </a:xfrm>
        </p:spPr>
        <p:txBody>
          <a:bodyPr>
            <a:normAutofit fontScale="90000"/>
          </a:bodyPr>
          <a:lstStyle/>
          <a:p>
            <a:r>
              <a:rPr lang="en-US">
                <a:solidFill>
                  <a:srgbClr val="7030A0"/>
                </a:solidFill>
                <a:latin typeface="Arial" charset="0"/>
                <a:ea typeface="Arial" charset="0"/>
                <a:cs typeface="Arial" charset="0"/>
              </a:rPr>
              <a:t>Our Opportunities Charter.</a:t>
            </a:r>
            <a:br>
              <a:rPr lang="en-US">
                <a:solidFill>
                  <a:srgbClr val="06C3DE"/>
                </a:solidFill>
                <a:latin typeface="Arial" charset="0"/>
                <a:ea typeface="Arial" charset="0"/>
                <a:cs typeface="Arial" charset="0"/>
              </a:rPr>
            </a:br>
            <a:endParaRPr lang="en-US">
              <a:solidFill>
                <a:srgbClr val="06C3DE"/>
              </a:solidFill>
              <a:latin typeface="Arial" charset="0"/>
              <a:ea typeface="Arial" charset="0"/>
              <a:cs typeface="Arial" charset="0"/>
            </a:endParaRPr>
          </a:p>
        </p:txBody>
      </p:sp>
      <p:sp>
        <p:nvSpPr>
          <p:cNvPr id="2" name="Rectangle 1"/>
          <p:cNvSpPr/>
          <p:nvPr/>
        </p:nvSpPr>
        <p:spPr>
          <a:xfrm>
            <a:off x="437088" y="1062339"/>
            <a:ext cx="8269823" cy="1754326"/>
          </a:xfrm>
          <a:prstGeom prst="rect">
            <a:avLst/>
          </a:prstGeom>
        </p:spPr>
        <p:txBody>
          <a:bodyPr wrap="square">
            <a:spAutoFit/>
          </a:bodyPr>
          <a:lstStyle/>
          <a:p>
            <a:pPr algn="ctr"/>
            <a:r>
              <a:rPr lang="en-GB" sz="3600">
                <a:latin typeface="Arial" charset="0"/>
                <a:ea typeface="Arial" charset="0"/>
                <a:cs typeface="Arial" charset="0"/>
              </a:rPr>
              <a:t>“</a:t>
            </a:r>
            <a:r>
              <a:rPr lang="en-GB" sz="3600" b="1">
                <a:latin typeface="Arial" charset="0"/>
                <a:ea typeface="Arial" charset="0"/>
                <a:cs typeface="Arial" charset="0"/>
              </a:rPr>
              <a:t>Unique</a:t>
            </a:r>
            <a:r>
              <a:rPr lang="en-GB" sz="3600">
                <a:latin typeface="Arial" charset="0"/>
                <a:ea typeface="Arial" charset="0"/>
                <a:cs typeface="Arial" charset="0"/>
              </a:rPr>
              <a:t> opportunities that </a:t>
            </a:r>
            <a:r>
              <a:rPr lang="en-GB" sz="3600" b="1">
                <a:latin typeface="Arial" charset="0"/>
                <a:ea typeface="Arial" charset="0"/>
                <a:cs typeface="Arial" charset="0"/>
              </a:rPr>
              <a:t>shape lives</a:t>
            </a:r>
            <a:r>
              <a:rPr lang="en-GB" sz="3600">
                <a:latin typeface="Arial" charset="0"/>
                <a:ea typeface="Arial" charset="0"/>
                <a:cs typeface="Arial" charset="0"/>
              </a:rPr>
              <a:t>, challenge preconceptions and </a:t>
            </a:r>
            <a:r>
              <a:rPr lang="en-GB" sz="3600" b="1">
                <a:latin typeface="Arial" charset="0"/>
                <a:ea typeface="Arial" charset="0"/>
                <a:cs typeface="Arial" charset="0"/>
              </a:rPr>
              <a:t>inspire</a:t>
            </a:r>
            <a:r>
              <a:rPr lang="en-GB" sz="3600">
                <a:latin typeface="Arial" charset="0"/>
                <a:ea typeface="Arial" charset="0"/>
                <a:cs typeface="Arial" charset="0"/>
              </a:rPr>
              <a:t>. Going beyond the school walls”</a:t>
            </a:r>
          </a:p>
        </p:txBody>
      </p:sp>
      <p:pic>
        <p:nvPicPr>
          <p:cNvPr id="3" name="Picture 4" descr="A group of people around each other&#10;&#10;Description automatically generated">
            <a:extLst>
              <a:ext uri="{FF2B5EF4-FFF2-40B4-BE49-F238E27FC236}">
                <a16:creationId xmlns:a16="http://schemas.microsoft.com/office/drawing/2014/main" id="{A5A83522-1F88-4E09-8887-960BC70A34DC}"/>
              </a:ext>
            </a:extLst>
          </p:cNvPr>
          <p:cNvPicPr>
            <a:picLocks noChangeAspect="1"/>
          </p:cNvPicPr>
          <p:nvPr/>
        </p:nvPicPr>
        <p:blipFill>
          <a:blip r:embed="rId2"/>
          <a:stretch>
            <a:fillRect/>
          </a:stretch>
        </p:blipFill>
        <p:spPr>
          <a:xfrm>
            <a:off x="350729" y="3353935"/>
            <a:ext cx="8356426" cy="1113068"/>
          </a:xfrm>
          <a:prstGeom prst="rect">
            <a:avLst/>
          </a:prstGeom>
        </p:spPr>
      </p:pic>
    </p:spTree>
    <p:extLst>
      <p:ext uri="{BB962C8B-B14F-4D97-AF65-F5344CB8AC3E}">
        <p14:creationId xmlns:p14="http://schemas.microsoft.com/office/powerpoint/2010/main" val="93305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63081"/>
            <a:ext cx="9144000" cy="880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 name="TextBox 4"/>
          <p:cNvSpPr txBox="1"/>
          <p:nvPr/>
        </p:nvSpPr>
        <p:spPr>
          <a:xfrm>
            <a:off x="206976" y="4032140"/>
            <a:ext cx="8730048" cy="1015663"/>
          </a:xfrm>
          <a:prstGeom prst="rect">
            <a:avLst/>
          </a:prstGeom>
          <a:noFill/>
        </p:spPr>
        <p:txBody>
          <a:bodyPr wrap="square" rtlCol="0">
            <a:spAutoFit/>
          </a:bodyPr>
          <a:lstStyle/>
          <a:p>
            <a:r>
              <a:rPr lang="en-GB" sz="3000">
                <a:solidFill>
                  <a:srgbClr val="202324"/>
                </a:solidFill>
                <a:latin typeface="Arial" panose="020B0604020202020204" pitchFamily="34" charset="0"/>
                <a:cs typeface="Arial" panose="020B0604020202020204" pitchFamily="34" charset="0"/>
              </a:rPr>
              <a:t>Amazing </a:t>
            </a:r>
            <a:r>
              <a:rPr lang="en-GB" sz="3000">
                <a:solidFill>
                  <a:srgbClr val="7030A0"/>
                </a:solidFill>
                <a:latin typeface="Arial" panose="020B0604020202020204" pitchFamily="34" charset="0"/>
                <a:cs typeface="Arial" panose="020B0604020202020204" pitchFamily="34" charset="0"/>
              </a:rPr>
              <a:t>opportunities</a:t>
            </a:r>
            <a:r>
              <a:rPr lang="en-GB" sz="3000">
                <a:solidFill>
                  <a:srgbClr val="202324"/>
                </a:solidFill>
                <a:latin typeface="Arial" panose="020B0604020202020204" pitchFamily="34" charset="0"/>
                <a:cs typeface="Arial" panose="020B0604020202020204" pitchFamily="34" charset="0"/>
              </a:rPr>
              <a:t> to learn outside of the classroom</a:t>
            </a:r>
          </a:p>
        </p:txBody>
      </p:sp>
      <p:sp>
        <p:nvSpPr>
          <p:cNvPr id="4" name="TextBox 3">
            <a:extLst>
              <a:ext uri="{FF2B5EF4-FFF2-40B4-BE49-F238E27FC236}">
                <a16:creationId xmlns:a16="http://schemas.microsoft.com/office/drawing/2014/main" id="{238AEE2B-93C3-4680-AE84-3DDB2CB3EE68}"/>
              </a:ext>
            </a:extLst>
          </p:cNvPr>
          <p:cNvSpPr txBox="1"/>
          <p:nvPr/>
        </p:nvSpPr>
        <p:spPr>
          <a:xfrm>
            <a:off x="3200400" y="2343150"/>
            <a:ext cx="274320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7" name="Picture 7" descr="A group of people standing on a rocky hill&#10;&#10;Description automatically generated">
            <a:extLst>
              <a:ext uri="{FF2B5EF4-FFF2-40B4-BE49-F238E27FC236}">
                <a16:creationId xmlns:a16="http://schemas.microsoft.com/office/drawing/2014/main" id="{4853763F-8482-4196-B21E-45051F436AB4}"/>
              </a:ext>
            </a:extLst>
          </p:cNvPr>
          <p:cNvPicPr>
            <a:picLocks noChangeAspect="1"/>
          </p:cNvPicPr>
          <p:nvPr/>
        </p:nvPicPr>
        <p:blipFill rotWithShape="1">
          <a:blip r:embed="rId2"/>
          <a:srcRect t="32546" b="8265"/>
          <a:stretch/>
        </p:blipFill>
        <p:spPr>
          <a:xfrm>
            <a:off x="4362" y="0"/>
            <a:ext cx="9143179" cy="4032140"/>
          </a:xfrm>
          <a:prstGeom prst="rect">
            <a:avLst/>
          </a:prstGeom>
        </p:spPr>
      </p:pic>
    </p:spTree>
    <p:extLst>
      <p:ext uri="{BB962C8B-B14F-4D97-AF65-F5344CB8AC3E}">
        <p14:creationId xmlns:p14="http://schemas.microsoft.com/office/powerpoint/2010/main" val="3988818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63081"/>
            <a:ext cx="9144000" cy="880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 name="TextBox 4"/>
          <p:cNvSpPr txBox="1"/>
          <p:nvPr/>
        </p:nvSpPr>
        <p:spPr>
          <a:xfrm>
            <a:off x="206976" y="4032140"/>
            <a:ext cx="8730048" cy="1015663"/>
          </a:xfrm>
          <a:prstGeom prst="rect">
            <a:avLst/>
          </a:prstGeom>
          <a:noFill/>
        </p:spPr>
        <p:txBody>
          <a:bodyPr wrap="square" rtlCol="0">
            <a:spAutoFit/>
          </a:bodyPr>
          <a:lstStyle/>
          <a:p>
            <a:r>
              <a:rPr lang="en-GB" sz="3000">
                <a:solidFill>
                  <a:srgbClr val="202324"/>
                </a:solidFill>
                <a:latin typeface="Arial" panose="020B0604020202020204" pitchFamily="34" charset="0"/>
                <a:cs typeface="Arial" panose="020B0604020202020204" pitchFamily="34" charset="0"/>
              </a:rPr>
              <a:t>Amazing </a:t>
            </a:r>
            <a:r>
              <a:rPr lang="en-GB" sz="3000">
                <a:solidFill>
                  <a:srgbClr val="7030A0"/>
                </a:solidFill>
                <a:latin typeface="Arial" panose="020B0604020202020204" pitchFamily="34" charset="0"/>
                <a:cs typeface="Arial" panose="020B0604020202020204" pitchFamily="34" charset="0"/>
              </a:rPr>
              <a:t>opportunities</a:t>
            </a:r>
            <a:r>
              <a:rPr lang="en-GB" sz="3000">
                <a:solidFill>
                  <a:srgbClr val="202324"/>
                </a:solidFill>
                <a:latin typeface="Arial" panose="020B0604020202020204" pitchFamily="34" charset="0"/>
                <a:cs typeface="Arial" panose="020B0604020202020204" pitchFamily="34" charset="0"/>
              </a:rPr>
              <a:t> to learn outside of the classroom</a:t>
            </a:r>
          </a:p>
        </p:txBody>
      </p:sp>
      <p:sp>
        <p:nvSpPr>
          <p:cNvPr id="4" name="TextBox 3">
            <a:extLst>
              <a:ext uri="{FF2B5EF4-FFF2-40B4-BE49-F238E27FC236}">
                <a16:creationId xmlns:a16="http://schemas.microsoft.com/office/drawing/2014/main" id="{238AEE2B-93C3-4680-AE84-3DDB2CB3EE68}"/>
              </a:ext>
            </a:extLst>
          </p:cNvPr>
          <p:cNvSpPr txBox="1"/>
          <p:nvPr/>
        </p:nvSpPr>
        <p:spPr>
          <a:xfrm>
            <a:off x="3200400" y="2343150"/>
            <a:ext cx="274320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6" name="Picture 5">
            <a:extLst>
              <a:ext uri="{FF2B5EF4-FFF2-40B4-BE49-F238E27FC236}">
                <a16:creationId xmlns:a16="http://schemas.microsoft.com/office/drawing/2014/main" id="{A49EE288-0A17-4C47-8AD0-CC5A433DEFCB}"/>
              </a:ext>
            </a:extLst>
          </p:cNvPr>
          <p:cNvPicPr>
            <a:picLocks noChangeAspect="1"/>
          </p:cNvPicPr>
          <p:nvPr/>
        </p:nvPicPr>
        <p:blipFill rotWithShape="1">
          <a:blip r:embed="rId2"/>
          <a:srcRect b="19726"/>
          <a:stretch/>
        </p:blipFill>
        <p:spPr>
          <a:xfrm>
            <a:off x="0" y="-1568729"/>
            <a:ext cx="9144000" cy="5505172"/>
          </a:xfrm>
          <a:prstGeom prst="rect">
            <a:avLst/>
          </a:prstGeom>
        </p:spPr>
      </p:pic>
    </p:spTree>
    <p:extLst>
      <p:ext uri="{BB962C8B-B14F-4D97-AF65-F5344CB8AC3E}">
        <p14:creationId xmlns:p14="http://schemas.microsoft.com/office/powerpoint/2010/main" val="2318649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63081"/>
            <a:ext cx="9144000" cy="880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 name="TextBox 4"/>
          <p:cNvSpPr txBox="1"/>
          <p:nvPr/>
        </p:nvSpPr>
        <p:spPr>
          <a:xfrm>
            <a:off x="206976" y="4032140"/>
            <a:ext cx="8730048" cy="1015663"/>
          </a:xfrm>
          <a:prstGeom prst="rect">
            <a:avLst/>
          </a:prstGeom>
          <a:noFill/>
        </p:spPr>
        <p:txBody>
          <a:bodyPr wrap="square" rtlCol="0">
            <a:spAutoFit/>
          </a:bodyPr>
          <a:lstStyle/>
          <a:p>
            <a:r>
              <a:rPr lang="en-GB" sz="3000">
                <a:solidFill>
                  <a:srgbClr val="202324"/>
                </a:solidFill>
                <a:latin typeface="Arial" panose="020B0604020202020204" pitchFamily="34" charset="0"/>
                <a:cs typeface="Arial" panose="020B0604020202020204" pitchFamily="34" charset="0"/>
              </a:rPr>
              <a:t>Amazing </a:t>
            </a:r>
            <a:r>
              <a:rPr lang="en-GB" sz="3000">
                <a:solidFill>
                  <a:srgbClr val="7030A0"/>
                </a:solidFill>
                <a:latin typeface="Arial" panose="020B0604020202020204" pitchFamily="34" charset="0"/>
                <a:cs typeface="Arial" panose="020B0604020202020204" pitchFamily="34" charset="0"/>
              </a:rPr>
              <a:t>opportunities</a:t>
            </a:r>
            <a:r>
              <a:rPr lang="en-GB" sz="3000">
                <a:solidFill>
                  <a:srgbClr val="202324"/>
                </a:solidFill>
                <a:latin typeface="Arial" panose="020B0604020202020204" pitchFamily="34" charset="0"/>
                <a:cs typeface="Arial" panose="020B0604020202020204" pitchFamily="34" charset="0"/>
              </a:rPr>
              <a:t> to learn outside of the classroom</a:t>
            </a:r>
          </a:p>
        </p:txBody>
      </p:sp>
      <p:pic>
        <p:nvPicPr>
          <p:cNvPr id="2" name="Picture 3" descr="A screenshot of a group of people posing for a photo&#10;&#10;Description automatically generated">
            <a:extLst>
              <a:ext uri="{FF2B5EF4-FFF2-40B4-BE49-F238E27FC236}">
                <a16:creationId xmlns:a16="http://schemas.microsoft.com/office/drawing/2014/main" id="{C874DCC6-C7E1-4C20-99EE-ECF8574C7268}"/>
              </a:ext>
            </a:extLst>
          </p:cNvPr>
          <p:cNvPicPr>
            <a:picLocks noChangeAspect="1"/>
          </p:cNvPicPr>
          <p:nvPr/>
        </p:nvPicPr>
        <p:blipFill>
          <a:blip r:embed="rId2"/>
          <a:stretch>
            <a:fillRect/>
          </a:stretch>
        </p:blipFill>
        <p:spPr>
          <a:xfrm>
            <a:off x="6509157" y="0"/>
            <a:ext cx="2667000" cy="3257550"/>
          </a:xfrm>
          <a:prstGeom prst="rect">
            <a:avLst/>
          </a:prstGeom>
        </p:spPr>
      </p:pic>
      <p:sp>
        <p:nvSpPr>
          <p:cNvPr id="4" name="TextBox 3">
            <a:extLst>
              <a:ext uri="{FF2B5EF4-FFF2-40B4-BE49-F238E27FC236}">
                <a16:creationId xmlns:a16="http://schemas.microsoft.com/office/drawing/2014/main" id="{238AEE2B-93C3-4680-AE84-3DDB2CB3EE68}"/>
              </a:ext>
            </a:extLst>
          </p:cNvPr>
          <p:cNvSpPr txBox="1"/>
          <p:nvPr/>
        </p:nvSpPr>
        <p:spPr>
          <a:xfrm>
            <a:off x="3200400" y="2343150"/>
            <a:ext cx="274320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6" name="Picture 6" descr="A group of people standing in a room&#10;&#10;Description automatically generated">
            <a:extLst>
              <a:ext uri="{FF2B5EF4-FFF2-40B4-BE49-F238E27FC236}">
                <a16:creationId xmlns:a16="http://schemas.microsoft.com/office/drawing/2014/main" id="{CD08A152-1E76-471F-A493-7F8E51CEE561}"/>
              </a:ext>
            </a:extLst>
          </p:cNvPr>
          <p:cNvPicPr>
            <a:picLocks noChangeAspect="1"/>
          </p:cNvPicPr>
          <p:nvPr/>
        </p:nvPicPr>
        <p:blipFill rotWithShape="1">
          <a:blip r:embed="rId3"/>
          <a:srcRect t="18092"/>
          <a:stretch/>
        </p:blipFill>
        <p:spPr>
          <a:xfrm>
            <a:off x="0" y="0"/>
            <a:ext cx="6509157" cy="4032140"/>
          </a:xfrm>
          <a:prstGeom prst="rect">
            <a:avLst/>
          </a:prstGeom>
        </p:spPr>
      </p:pic>
    </p:spTree>
    <p:extLst>
      <p:ext uri="{BB962C8B-B14F-4D97-AF65-F5344CB8AC3E}">
        <p14:creationId xmlns:p14="http://schemas.microsoft.com/office/powerpoint/2010/main" val="2298682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90DD0-5C1B-477D-9A13-56AEE545086D}"/>
              </a:ext>
            </a:extLst>
          </p:cNvPr>
          <p:cNvSpPr txBox="1"/>
          <p:nvPr/>
        </p:nvSpPr>
        <p:spPr>
          <a:xfrm>
            <a:off x="379400" y="3330426"/>
            <a:ext cx="4394716" cy="3000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1500" b="1" dirty="0">
                <a:solidFill>
                  <a:srgbClr val="000000"/>
                </a:solidFill>
                <a:latin typeface="Arial" panose="020B0604020202020204" pitchFamily="34" charset="0"/>
                <a:cs typeface="Arial" panose="020B0604020202020204" pitchFamily="34" charset="0"/>
              </a:rPr>
              <a:t>Providing an advantage to the disadvantaged</a:t>
            </a:r>
          </a:p>
        </p:txBody>
      </p:sp>
      <p:sp>
        <p:nvSpPr>
          <p:cNvPr id="3" name="Rectangle 6">
            <a:extLst>
              <a:ext uri="{FF2B5EF4-FFF2-40B4-BE49-F238E27FC236}">
                <a16:creationId xmlns:a16="http://schemas.microsoft.com/office/drawing/2014/main" id="{B91B6263-A5F3-4C96-9FC4-6118303AEE1D}"/>
              </a:ext>
            </a:extLst>
          </p:cNvPr>
          <p:cNvSpPr/>
          <p:nvPr/>
        </p:nvSpPr>
        <p:spPr>
          <a:xfrm>
            <a:off x="297514" y="3606094"/>
            <a:ext cx="8579001" cy="1608133"/>
          </a:xfrm>
          <a:prstGeom prst="rect">
            <a:avLst/>
          </a:prstGeom>
          <a:noFill/>
          <a:ln cap="flat">
            <a:noFill/>
            <a:prstDash val="solid"/>
          </a:ln>
        </p:spPr>
        <p:txBody>
          <a:bodyPr vert="horz" wrap="square" lIns="68580" tIns="34290" rIns="68580" bIns="34290" anchor="t" anchorCtr="0" compatLnSpc="1">
            <a:spAutoFit/>
          </a:bodyPr>
          <a:lstStyle/>
          <a:p>
            <a:pPr marL="214313" indent="-214313">
              <a:buSzPct val="100000"/>
              <a:buFont typeface="Arial" pitchFamily="34"/>
              <a:buChar char="•"/>
              <a:defRPr sz="1800" b="0" i="0" u="none" strike="noStrike" kern="0" cap="none" spc="0" baseline="0">
                <a:solidFill>
                  <a:srgbClr val="000000"/>
                </a:solidFill>
                <a:uFillTx/>
              </a:defRPr>
            </a:pPr>
            <a:r>
              <a:rPr lang="en-GB" sz="1600" b="1" dirty="0">
                <a:solidFill>
                  <a:srgbClr val="000000"/>
                </a:solidFill>
                <a:latin typeface="Arial" panose="020B0604020202020204" pitchFamily="34" charset="0"/>
                <a:cs typeface="Arial" panose="020B0604020202020204" pitchFamily="34" charset="0"/>
              </a:rPr>
              <a:t>A 'Routes to Employment' model supports students in making informed subject choices which support future career aspirations. </a:t>
            </a:r>
            <a:r>
              <a:rPr lang="en-GB" sz="1600" dirty="0">
                <a:solidFill>
                  <a:srgbClr val="000000"/>
                </a:solidFill>
                <a:latin typeface="Arial" panose="020B0604020202020204" pitchFamily="34" charset="0"/>
                <a:cs typeface="Arial" panose="020B0604020202020204" pitchFamily="34" charset="0"/>
              </a:rPr>
              <a:t>(Skills Builder)</a:t>
            </a:r>
          </a:p>
          <a:p>
            <a:pPr marL="214313" indent="-214313">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Every student is provided </a:t>
            </a:r>
            <a:r>
              <a:rPr lang="en-GB" sz="1600" b="1" dirty="0">
                <a:solidFill>
                  <a:srgbClr val="000000"/>
                </a:solidFill>
                <a:latin typeface="Arial" panose="020B0604020202020204" pitchFamily="34" charset="0"/>
                <a:cs typeface="Arial" panose="020B0604020202020204" pitchFamily="34" charset="0"/>
              </a:rPr>
              <a:t>high-quality career guidance </a:t>
            </a:r>
            <a:r>
              <a:rPr lang="en-GB" sz="1600" dirty="0">
                <a:solidFill>
                  <a:srgbClr val="000000"/>
                </a:solidFill>
                <a:latin typeface="Arial" panose="020B0604020202020204" pitchFamily="34" charset="0"/>
                <a:cs typeface="Arial" panose="020B0604020202020204" pitchFamily="34" charset="0"/>
              </a:rPr>
              <a:t>to make informed decisions about their futures.</a:t>
            </a:r>
          </a:p>
          <a:p>
            <a:pPr marL="214313" indent="-214313">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Vocational links are </a:t>
            </a:r>
            <a:r>
              <a:rPr lang="en-GB" sz="1600" b="1" dirty="0">
                <a:solidFill>
                  <a:srgbClr val="000000"/>
                </a:solidFill>
                <a:latin typeface="Arial" panose="020B0604020202020204" pitchFamily="34" charset="0"/>
                <a:cs typeface="Arial" panose="020B0604020202020204" pitchFamily="34" charset="0"/>
              </a:rPr>
              <a:t>embedded into schemes of learning </a:t>
            </a:r>
            <a:r>
              <a:rPr lang="en-GB" sz="1600" dirty="0">
                <a:solidFill>
                  <a:srgbClr val="000000"/>
                </a:solidFill>
                <a:latin typeface="Arial" panose="020B0604020202020204" pitchFamily="34" charset="0"/>
                <a:cs typeface="Arial" panose="020B0604020202020204" pitchFamily="34" charset="0"/>
              </a:rPr>
              <a:t>and provide careers conversation discussion points for students.</a:t>
            </a:r>
          </a:p>
        </p:txBody>
      </p:sp>
      <p:sp>
        <p:nvSpPr>
          <p:cNvPr id="4" name="TextBox 5">
            <a:extLst>
              <a:ext uri="{FF2B5EF4-FFF2-40B4-BE49-F238E27FC236}">
                <a16:creationId xmlns:a16="http://schemas.microsoft.com/office/drawing/2014/main" id="{D77AEE7A-68BC-44B4-BD7F-EEB3E895130B}"/>
              </a:ext>
            </a:extLst>
          </p:cNvPr>
          <p:cNvSpPr txBox="1"/>
          <p:nvPr/>
        </p:nvSpPr>
        <p:spPr>
          <a:xfrm>
            <a:off x="297514" y="2249978"/>
            <a:ext cx="4394716" cy="3000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1500" b="1" dirty="0">
                <a:solidFill>
                  <a:srgbClr val="000000"/>
                </a:solidFill>
                <a:latin typeface="Arial" panose="020B0604020202020204" pitchFamily="34" charset="0"/>
                <a:cs typeface="Arial" panose="020B0604020202020204" pitchFamily="34" charset="0"/>
              </a:rPr>
              <a:t>Preparing students for life in Modern Britain</a:t>
            </a:r>
          </a:p>
        </p:txBody>
      </p:sp>
      <p:sp>
        <p:nvSpPr>
          <p:cNvPr id="5" name="Rectangle 7">
            <a:extLst>
              <a:ext uri="{FF2B5EF4-FFF2-40B4-BE49-F238E27FC236}">
                <a16:creationId xmlns:a16="http://schemas.microsoft.com/office/drawing/2014/main" id="{F05FB94F-AAFE-4816-8D6F-7F7126A052A9}"/>
              </a:ext>
            </a:extLst>
          </p:cNvPr>
          <p:cNvSpPr/>
          <p:nvPr/>
        </p:nvSpPr>
        <p:spPr>
          <a:xfrm>
            <a:off x="297514" y="2580985"/>
            <a:ext cx="8579001" cy="807913"/>
          </a:xfrm>
          <a:prstGeom prst="rect">
            <a:avLst/>
          </a:prstGeom>
          <a:noFill/>
          <a:ln cap="flat">
            <a:noFill/>
            <a:prstDash val="solid"/>
          </a:ln>
        </p:spPr>
        <p:txBody>
          <a:bodyPr vert="horz" wrap="square" lIns="68580" tIns="34290" rIns="68580" bIns="34290" anchor="t" anchorCtr="0" compatLnSpc="1">
            <a:spAutoFit/>
          </a:bodyPr>
          <a:lstStyle/>
          <a:p>
            <a:pPr marL="214313" indent="-214313">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The Character Curriculum is </a:t>
            </a:r>
            <a:r>
              <a:rPr lang="en-GB" sz="1600" b="1" dirty="0">
                <a:solidFill>
                  <a:srgbClr val="000000"/>
                </a:solidFill>
                <a:latin typeface="Arial" panose="020B0604020202020204" pitchFamily="34" charset="0"/>
                <a:cs typeface="Arial" panose="020B0604020202020204" pitchFamily="34" charset="0"/>
              </a:rPr>
              <a:t>underpinned by Fundamental British values</a:t>
            </a:r>
          </a:p>
          <a:p>
            <a:pPr marL="214313" indent="-214313">
              <a:buSzPct val="100000"/>
              <a:buFont typeface="Arial" pitchFamily="34"/>
              <a:buChar char="•"/>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Intentionally </a:t>
            </a:r>
            <a:r>
              <a:rPr lang="en-GB" sz="1600" b="1" dirty="0">
                <a:solidFill>
                  <a:srgbClr val="000000"/>
                </a:solidFill>
                <a:latin typeface="Arial" panose="020B0604020202020204" pitchFamily="34" charset="0"/>
                <a:cs typeface="Arial" panose="020B0604020202020204" pitchFamily="34" charset="0"/>
              </a:rPr>
              <a:t>grows young people’s sense of belonging to the city of Nottingham and local community</a:t>
            </a:r>
          </a:p>
        </p:txBody>
      </p:sp>
      <p:sp>
        <p:nvSpPr>
          <p:cNvPr id="6" name="TextBox 7">
            <a:extLst>
              <a:ext uri="{FF2B5EF4-FFF2-40B4-BE49-F238E27FC236}">
                <a16:creationId xmlns:a16="http://schemas.microsoft.com/office/drawing/2014/main" id="{05C376DC-D73B-40BC-853E-DBBA22C04DAA}"/>
              </a:ext>
            </a:extLst>
          </p:cNvPr>
          <p:cNvSpPr txBox="1"/>
          <p:nvPr/>
        </p:nvSpPr>
        <p:spPr>
          <a:xfrm>
            <a:off x="297514" y="715785"/>
            <a:ext cx="3652934" cy="284693"/>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1400" b="1" dirty="0">
                <a:solidFill>
                  <a:srgbClr val="000000"/>
                </a:solidFill>
                <a:latin typeface="Arial" panose="020B0604020202020204" pitchFamily="34" charset="0"/>
                <a:cs typeface="Arial" panose="020B0604020202020204" pitchFamily="34" charset="0"/>
              </a:rPr>
              <a:t>Keeping Students Healthy and Safe </a:t>
            </a:r>
          </a:p>
        </p:txBody>
      </p:sp>
      <p:sp>
        <p:nvSpPr>
          <p:cNvPr id="7" name="Rectangle 8">
            <a:extLst>
              <a:ext uri="{FF2B5EF4-FFF2-40B4-BE49-F238E27FC236}">
                <a16:creationId xmlns:a16="http://schemas.microsoft.com/office/drawing/2014/main" id="{3F4D2DD2-F8A5-4C69-A179-FC39A3F734B9}"/>
              </a:ext>
            </a:extLst>
          </p:cNvPr>
          <p:cNvSpPr/>
          <p:nvPr/>
        </p:nvSpPr>
        <p:spPr>
          <a:xfrm>
            <a:off x="297514" y="1018773"/>
            <a:ext cx="8579001" cy="1300356"/>
          </a:xfrm>
          <a:prstGeom prst="rect">
            <a:avLst/>
          </a:prstGeom>
          <a:noFill/>
          <a:ln cap="flat">
            <a:noFill/>
            <a:prstDash val="solid"/>
          </a:ln>
        </p:spPr>
        <p:txBody>
          <a:bodyPr vert="horz" wrap="square" lIns="68580" tIns="34290" rIns="68580" bIns="34290" anchor="t" anchorCtr="0" compatLnSpc="1">
            <a:spAutoFit/>
          </a:bodyPr>
          <a:lstStyle/>
          <a:p>
            <a:pPr marL="214313" indent="-214313">
              <a:buSzPct val="100000"/>
              <a:buFont typeface="Arial" pitchFamily="34"/>
              <a:buChar char="•"/>
              <a:defRPr sz="1800" b="0" i="0" u="none" strike="noStrike" kern="0" cap="none" spc="0" baseline="0">
                <a:solidFill>
                  <a:srgbClr val="000000"/>
                </a:solidFill>
                <a:uFillTx/>
              </a:defRPr>
            </a:pPr>
            <a:r>
              <a:rPr lang="en-GB" sz="1600" b="1" dirty="0">
                <a:solidFill>
                  <a:srgbClr val="000000"/>
                </a:solidFill>
                <a:latin typeface="Arial" panose="020B0604020202020204" pitchFamily="34" charset="0"/>
                <a:cs typeface="Arial" panose="020B0604020202020204" pitchFamily="34" charset="0"/>
              </a:rPr>
              <a:t>PSHE / RSE</a:t>
            </a:r>
            <a:r>
              <a:rPr lang="en-GB" sz="1600" dirty="0">
                <a:solidFill>
                  <a:srgbClr val="000000"/>
                </a:solidFill>
                <a:latin typeface="Arial" panose="020B0604020202020204" pitchFamily="34" charset="0"/>
                <a:cs typeface="Arial" panose="020B0604020202020204" pitchFamily="34" charset="0"/>
              </a:rPr>
              <a:t> provides students opportunities to consider and evaluate knowledge, attitudes and beliefs and develop the skills and understanding necessary for them to be </a:t>
            </a:r>
            <a:r>
              <a:rPr lang="en-GB" sz="1600" b="1" dirty="0">
                <a:solidFill>
                  <a:srgbClr val="000000"/>
                </a:solidFill>
                <a:latin typeface="Arial" panose="020B0604020202020204" pitchFamily="34" charset="0"/>
                <a:cs typeface="Arial" panose="020B0604020202020204" pitchFamily="34" charset="0"/>
              </a:rPr>
              <a:t>positive, responsible and healthy members of society</a:t>
            </a:r>
            <a:r>
              <a:rPr lang="en-GB" sz="1600" dirty="0">
                <a:solidFill>
                  <a:srgbClr val="000000"/>
                </a:solidFill>
                <a:latin typeface="Arial" panose="020B0604020202020204" pitchFamily="34" charset="0"/>
                <a:cs typeface="Arial" panose="020B0604020202020204" pitchFamily="34" charset="0"/>
              </a:rPr>
              <a:t>.</a:t>
            </a:r>
          </a:p>
          <a:p>
            <a:pPr marL="214305" indent="-214305">
              <a:buSzPct val="100000"/>
              <a:buFont typeface="Arial" pitchFamily="34"/>
              <a:buChar char="•"/>
              <a:defRPr sz="1800" b="0" i="0" u="none" strike="noStrike" kern="0" cap="none" spc="0" baseline="0">
                <a:solidFill>
                  <a:srgbClr val="000000"/>
                </a:solidFill>
                <a:uFillTx/>
              </a:defRPr>
            </a:pPr>
            <a:r>
              <a:rPr lang="en-GB" sz="1600" b="1" dirty="0">
                <a:solidFill>
                  <a:srgbClr val="000000"/>
                </a:solidFill>
                <a:latin typeface="Arial" panose="020B0604020202020204" pitchFamily="34" charset="0"/>
                <a:cs typeface="Arial" panose="020B0604020202020204" pitchFamily="34" charset="0"/>
              </a:rPr>
              <a:t>Anti-bullying and Equality and Diversity programmes </a:t>
            </a:r>
            <a:r>
              <a:rPr lang="en-GB" sz="1600" dirty="0">
                <a:solidFill>
                  <a:srgbClr val="000000"/>
                </a:solidFill>
                <a:latin typeface="Arial" panose="020B0604020202020204" pitchFamily="34" charset="0"/>
                <a:cs typeface="Arial" panose="020B0604020202020204" pitchFamily="34" charset="0"/>
              </a:rPr>
              <a:t>provide a strong foundation for all aspects of the academic curriculum.</a:t>
            </a:r>
          </a:p>
        </p:txBody>
      </p:sp>
      <p:sp>
        <p:nvSpPr>
          <p:cNvPr id="8" name="TextBox 8">
            <a:extLst>
              <a:ext uri="{FF2B5EF4-FFF2-40B4-BE49-F238E27FC236}">
                <a16:creationId xmlns:a16="http://schemas.microsoft.com/office/drawing/2014/main" id="{F1CCEB50-879C-47E9-8F2E-8B2A2535D6E5}"/>
              </a:ext>
            </a:extLst>
          </p:cNvPr>
          <p:cNvSpPr txBox="1"/>
          <p:nvPr/>
        </p:nvSpPr>
        <p:spPr>
          <a:xfrm>
            <a:off x="0" y="0"/>
            <a:ext cx="9143997" cy="577081"/>
          </a:xfrm>
          <a:prstGeom prst="rect">
            <a:avLst/>
          </a:prstGeom>
          <a:solidFill>
            <a:srgbClr val="7030A0"/>
          </a:solid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3300" dirty="0">
                <a:solidFill>
                  <a:srgbClr val="FFFFFF"/>
                </a:solidFill>
                <a:latin typeface="Arial" panose="020B0604020202020204" pitchFamily="34" charset="0"/>
                <a:ea typeface="Verdana" pitchFamily="34"/>
                <a:cs typeface="Arial" panose="020B0604020202020204" pitchFamily="34" charset="0"/>
              </a:rPr>
              <a:t>Personal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54A707E-FC79-4911-A6D0-7AB4A54BC91F}"/>
              </a:ext>
            </a:extLst>
          </p:cNvPr>
          <p:cNvSpPr/>
          <p:nvPr/>
        </p:nvSpPr>
        <p:spPr>
          <a:xfrm>
            <a:off x="1742453" y="1641737"/>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6A6A6">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3" name="Oval 3">
            <a:extLst>
              <a:ext uri="{FF2B5EF4-FFF2-40B4-BE49-F238E27FC236}">
                <a16:creationId xmlns:a16="http://schemas.microsoft.com/office/drawing/2014/main" id="{BCE1DF39-8C4D-49B2-A30A-E7BFB9346D7D}"/>
              </a:ext>
            </a:extLst>
          </p:cNvPr>
          <p:cNvSpPr/>
          <p:nvPr/>
        </p:nvSpPr>
        <p:spPr>
          <a:xfrm>
            <a:off x="4169863" y="1641737"/>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6A6A6">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4" name="Oval 2">
            <a:extLst>
              <a:ext uri="{FF2B5EF4-FFF2-40B4-BE49-F238E27FC236}">
                <a16:creationId xmlns:a16="http://schemas.microsoft.com/office/drawing/2014/main" id="{226A3F07-FA38-467F-A320-9B74B7FABC35}"/>
              </a:ext>
            </a:extLst>
          </p:cNvPr>
          <p:cNvSpPr/>
          <p:nvPr/>
        </p:nvSpPr>
        <p:spPr>
          <a:xfrm>
            <a:off x="2955661" y="151761"/>
            <a:ext cx="3240000" cy="2970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6A6A6">
              <a:alpha val="66000"/>
            </a:srgbClr>
          </a:solidFill>
          <a:ln w="28575"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sz="1013">
              <a:solidFill>
                <a:srgbClr val="FFFFFF"/>
              </a:solidFill>
              <a:latin typeface="Arial" pitchFamily="34"/>
              <a:cs typeface="Arial" pitchFamily="34"/>
            </a:endParaRPr>
          </a:p>
        </p:txBody>
      </p:sp>
      <p:sp>
        <p:nvSpPr>
          <p:cNvPr id="5" name="Freeform: Shape 51">
            <a:extLst>
              <a:ext uri="{FF2B5EF4-FFF2-40B4-BE49-F238E27FC236}">
                <a16:creationId xmlns:a16="http://schemas.microsoft.com/office/drawing/2014/main" id="{76BA8CD1-569A-40E4-8927-25C0F07F9230}"/>
              </a:ext>
            </a:extLst>
          </p:cNvPr>
          <p:cNvSpPr/>
          <p:nvPr/>
        </p:nvSpPr>
        <p:spPr>
          <a:xfrm>
            <a:off x="4169863" y="3073357"/>
            <a:ext cx="812597" cy="1035188"/>
          </a:xfrm>
          <a:custGeom>
            <a:avLst/>
            <a:gdLst>
              <a:gd name="f0" fmla="val 10800000"/>
              <a:gd name="f1" fmla="val 5400000"/>
              <a:gd name="f2" fmla="val 180"/>
              <a:gd name="f3" fmla="val w"/>
              <a:gd name="f4" fmla="val h"/>
              <a:gd name="f5" fmla="val 0"/>
              <a:gd name="f6" fmla="val 1083460"/>
              <a:gd name="f7" fmla="val 1380248"/>
              <a:gd name="f8" fmla="val 1079550"/>
              <a:gd name="f9" fmla="val 71174"/>
              <a:gd name="f10" fmla="val 549591"/>
              <a:gd name="f11" fmla="val 898833"/>
              <a:gd name="f12" fmla="val 988377"/>
              <a:gd name="f13" fmla="val 591487"/>
              <a:gd name="f14" fmla="val 1330638"/>
              <a:gd name="f15" fmla="val 542426"/>
              <a:gd name="f16" fmla="val 493239"/>
              <a:gd name="f17" fmla="val 185103"/>
              <a:gd name="f18" fmla="val 3904"/>
              <a:gd name="f19" fmla="val 310"/>
              <a:gd name="f20" fmla="val 105754"/>
              <a:gd name="f21" fmla="val 24316"/>
              <a:gd name="f22" fmla="val 246365"/>
              <a:gd name="f23" fmla="val 50692"/>
              <a:gd name="f24" fmla="val 391952"/>
              <a:gd name="f25" fmla="val 64543"/>
              <a:gd name="f26" fmla="val 541069"/>
              <a:gd name="f27" fmla="val 690186"/>
              <a:gd name="f28" fmla="val 835774"/>
              <a:gd name="f29" fmla="val 976384"/>
              <a:gd name="f30" fmla="+- 0 0 -90"/>
              <a:gd name="f31" fmla="*/ f3 1 1083460"/>
              <a:gd name="f32" fmla="*/ f4 1 1380248"/>
              <a:gd name="f33" fmla="+- f7 0 f5"/>
              <a:gd name="f34" fmla="+- f6 0 f5"/>
              <a:gd name="f35" fmla="*/ f30 f0 1"/>
              <a:gd name="f36" fmla="*/ f34 1 1083460"/>
              <a:gd name="f37" fmla="*/ f33 1 1380248"/>
              <a:gd name="f38" fmla="*/ 1079550 f34 1"/>
              <a:gd name="f39" fmla="*/ 0 f33 1"/>
              <a:gd name="f40" fmla="*/ 1083460 f34 1"/>
              <a:gd name="f41" fmla="*/ 71174 f33 1"/>
              <a:gd name="f42" fmla="*/ 591487 f34 1"/>
              <a:gd name="f43" fmla="*/ 1330638 f33 1"/>
              <a:gd name="f44" fmla="*/ 542426 f34 1"/>
              <a:gd name="f45" fmla="*/ 1380248 f33 1"/>
              <a:gd name="f46" fmla="*/ 493239 f34 1"/>
              <a:gd name="f47" fmla="*/ 0 f34 1"/>
              <a:gd name="f48" fmla="*/ 3904 f34 1"/>
              <a:gd name="f49" fmla="*/ 310 f33 1"/>
              <a:gd name="f50" fmla="*/ 105754 f34 1"/>
              <a:gd name="f51" fmla="*/ 24316 f33 1"/>
              <a:gd name="f52" fmla="*/ 541069 f34 1"/>
              <a:gd name="f53" fmla="*/ 64543 f33 1"/>
              <a:gd name="f54" fmla="*/ 976384 f34 1"/>
              <a:gd name="f55" fmla="*/ f35 1 f2"/>
              <a:gd name="f56" fmla="*/ f38 1 1083460"/>
              <a:gd name="f57" fmla="*/ f39 1 1380248"/>
              <a:gd name="f58" fmla="*/ f40 1 1083460"/>
              <a:gd name="f59" fmla="*/ f41 1 1380248"/>
              <a:gd name="f60" fmla="*/ f42 1 1083460"/>
              <a:gd name="f61" fmla="*/ f43 1 1380248"/>
              <a:gd name="f62" fmla="*/ f44 1 1083460"/>
              <a:gd name="f63" fmla="*/ f45 1 1380248"/>
              <a:gd name="f64" fmla="*/ f46 1 1083460"/>
              <a:gd name="f65" fmla="*/ f47 1 1083460"/>
              <a:gd name="f66" fmla="*/ f48 1 1083460"/>
              <a:gd name="f67" fmla="*/ f49 1 1380248"/>
              <a:gd name="f68" fmla="*/ f50 1 1083460"/>
              <a:gd name="f69" fmla="*/ f51 1 1380248"/>
              <a:gd name="f70" fmla="*/ f52 1 1083460"/>
              <a:gd name="f71" fmla="*/ f53 1 1380248"/>
              <a:gd name="f72" fmla="*/ f54 1 1083460"/>
              <a:gd name="f73" fmla="*/ f5 1 f36"/>
              <a:gd name="f74" fmla="*/ f6 1 f36"/>
              <a:gd name="f75" fmla="*/ f5 1 f37"/>
              <a:gd name="f76" fmla="*/ f7 1 f37"/>
              <a:gd name="f77" fmla="+- f55 0 f1"/>
              <a:gd name="f78" fmla="*/ f56 1 f36"/>
              <a:gd name="f79" fmla="*/ f57 1 f37"/>
              <a:gd name="f80" fmla="*/ f58 1 f36"/>
              <a:gd name="f81" fmla="*/ f59 1 f37"/>
              <a:gd name="f82" fmla="*/ f60 1 f36"/>
              <a:gd name="f83" fmla="*/ f61 1 f37"/>
              <a:gd name="f84" fmla="*/ f62 1 f36"/>
              <a:gd name="f85" fmla="*/ f63 1 f37"/>
              <a:gd name="f86" fmla="*/ f64 1 f36"/>
              <a:gd name="f87" fmla="*/ f65 1 f36"/>
              <a:gd name="f88" fmla="*/ f66 1 f36"/>
              <a:gd name="f89" fmla="*/ f67 1 f37"/>
              <a:gd name="f90" fmla="*/ f68 1 f36"/>
              <a:gd name="f91" fmla="*/ f69 1 f37"/>
              <a:gd name="f92" fmla="*/ f70 1 f36"/>
              <a:gd name="f93" fmla="*/ f71 1 f37"/>
              <a:gd name="f94" fmla="*/ f72 1 f36"/>
              <a:gd name="f95" fmla="*/ f73 f31 1"/>
              <a:gd name="f96" fmla="*/ f74 f31 1"/>
              <a:gd name="f97" fmla="*/ f76 f32 1"/>
              <a:gd name="f98" fmla="*/ f75 f32 1"/>
              <a:gd name="f99" fmla="*/ f78 f31 1"/>
              <a:gd name="f100" fmla="*/ f79 f32 1"/>
              <a:gd name="f101" fmla="*/ f80 f31 1"/>
              <a:gd name="f102" fmla="*/ f81 f32 1"/>
              <a:gd name="f103" fmla="*/ f82 f31 1"/>
              <a:gd name="f104" fmla="*/ f83 f32 1"/>
              <a:gd name="f105" fmla="*/ f84 f31 1"/>
              <a:gd name="f106" fmla="*/ f85 f32 1"/>
              <a:gd name="f107" fmla="*/ f86 f31 1"/>
              <a:gd name="f108" fmla="*/ f87 f31 1"/>
              <a:gd name="f109" fmla="*/ f88 f31 1"/>
              <a:gd name="f110" fmla="*/ f89 f32 1"/>
              <a:gd name="f111" fmla="*/ f90 f31 1"/>
              <a:gd name="f112" fmla="*/ f91 f32 1"/>
              <a:gd name="f113" fmla="*/ f92 f31 1"/>
              <a:gd name="f114" fmla="*/ f93 f32 1"/>
              <a:gd name="f115" fmla="*/ f94 f31 1"/>
            </a:gdLst>
            <a:ahLst/>
            <a:cxnLst>
              <a:cxn ang="3cd4">
                <a:pos x="hc" y="t"/>
              </a:cxn>
              <a:cxn ang="0">
                <a:pos x="r" y="vc"/>
              </a:cxn>
              <a:cxn ang="cd4">
                <a:pos x="hc" y="b"/>
              </a:cxn>
              <a:cxn ang="cd2">
                <a:pos x="l" y="vc"/>
              </a:cxn>
              <a:cxn ang="f77">
                <a:pos x="f99" y="f100"/>
              </a:cxn>
              <a:cxn ang="f77">
                <a:pos x="f101" y="f102"/>
              </a:cxn>
              <a:cxn ang="f77">
                <a:pos x="f103" y="f104"/>
              </a:cxn>
              <a:cxn ang="f77">
                <a:pos x="f105" y="f106"/>
              </a:cxn>
              <a:cxn ang="f77">
                <a:pos x="f107" y="f104"/>
              </a:cxn>
              <a:cxn ang="f77">
                <a:pos x="f108" y="f102"/>
              </a:cxn>
              <a:cxn ang="f77">
                <a:pos x="f109" y="f110"/>
              </a:cxn>
              <a:cxn ang="f77">
                <a:pos x="f111" y="f112"/>
              </a:cxn>
              <a:cxn ang="f77">
                <a:pos x="f113" y="f114"/>
              </a:cxn>
              <a:cxn ang="f77">
                <a:pos x="f115" y="f112"/>
              </a:cxn>
              <a:cxn ang="f77">
                <a:pos x="f99" y="f100"/>
              </a:cxn>
            </a:cxnLst>
            <a:rect l="f95" t="f98" r="f96" b="f97"/>
            <a:pathLst>
              <a:path w="1083460" h="1380248">
                <a:moveTo>
                  <a:pt x="f8" y="f5"/>
                </a:moveTo>
                <a:lnTo>
                  <a:pt x="f6" y="f9"/>
                </a:lnTo>
                <a:cubicBezTo>
                  <a:pt x="f6" y="f10"/>
                  <a:pt x="f11" y="f12"/>
                  <a:pt x="f13" y="f14"/>
                </a:cubicBezTo>
                <a:lnTo>
                  <a:pt x="f15" y="f7"/>
                </a:lnTo>
                <a:lnTo>
                  <a:pt x="f16" y="f14"/>
                </a:lnTo>
                <a:cubicBezTo>
                  <a:pt x="f17" y="f12"/>
                  <a:pt x="f5" y="f10"/>
                  <a:pt x="f5" y="f9"/>
                </a:cubicBezTo>
                <a:lnTo>
                  <a:pt x="f18" y="f19"/>
                </a:lnTo>
                <a:lnTo>
                  <a:pt x="f20" y="f21"/>
                </a:lnTo>
                <a:cubicBezTo>
                  <a:pt x="f22" y="f23"/>
                  <a:pt x="f24" y="f25"/>
                  <a:pt x="f26" y="f25"/>
                </a:cubicBezTo>
                <a:cubicBezTo>
                  <a:pt x="f27" y="f25"/>
                  <a:pt x="f28" y="f23"/>
                  <a:pt x="f29" y="f21"/>
                </a:cubicBezTo>
                <a:lnTo>
                  <a:pt x="f8" y="f5"/>
                </a:lnTo>
                <a:close/>
              </a:path>
            </a:pathLst>
          </a:custGeom>
          <a:solidFill>
            <a:srgbClr val="7030A0"/>
          </a:solidFill>
          <a:ln w="12701"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a:solidFill>
                <a:srgbClr val="FFFFFF"/>
              </a:solidFill>
              <a:latin typeface="Calibri"/>
            </a:endParaRPr>
          </a:p>
        </p:txBody>
      </p:sp>
      <p:sp>
        <p:nvSpPr>
          <p:cNvPr id="6" name="Freeform: Shape 49">
            <a:extLst>
              <a:ext uri="{FF2B5EF4-FFF2-40B4-BE49-F238E27FC236}">
                <a16:creationId xmlns:a16="http://schemas.microsoft.com/office/drawing/2014/main" id="{C10A707B-6216-45E4-B7EF-973B3A3D243C}"/>
              </a:ext>
            </a:extLst>
          </p:cNvPr>
          <p:cNvSpPr/>
          <p:nvPr/>
        </p:nvSpPr>
        <p:spPr>
          <a:xfrm>
            <a:off x="2958672" y="1641737"/>
            <a:ext cx="1618007" cy="1431854"/>
          </a:xfrm>
          <a:custGeom>
            <a:avLst/>
            <a:gdLst>
              <a:gd name="f0" fmla="val 10800000"/>
              <a:gd name="f1" fmla="val 5400000"/>
              <a:gd name="f2" fmla="val 180"/>
              <a:gd name="f3" fmla="val w"/>
              <a:gd name="f4" fmla="val h"/>
              <a:gd name="f5" fmla="val 0"/>
              <a:gd name="f6" fmla="val 2157347"/>
              <a:gd name="f7" fmla="val 1909136"/>
              <a:gd name="f8" fmla="val 543925"/>
              <a:gd name="f9" fmla="val 1138862"/>
              <a:gd name="f10" fmla="val 1677476"/>
              <a:gd name="f11" fmla="val 221619"/>
              <a:gd name="f12" fmla="val 2067355"/>
              <a:gd name="f13" fmla="val 579929"/>
              <a:gd name="f14" fmla="val 670927"/>
              <a:gd name="f15" fmla="val 2108160"/>
              <a:gd name="f16" fmla="val 720536"/>
              <a:gd name="f17" fmla="val 1844043"/>
              <a:gd name="f18" fmla="val 1013903"/>
              <a:gd name="f19" fmla="val 1670319"/>
              <a:gd name="f20" fmla="val 1378186"/>
              <a:gd name="f21" fmla="val 1626073"/>
              <a:gd name="f22" fmla="val 1777556"/>
              <a:gd name="f23" fmla="val 1618825"/>
              <a:gd name="f24" fmla="val 1513672"/>
              <a:gd name="f25" fmla="val 1884352"/>
              <a:gd name="f26" fmla="val 702040"/>
              <a:gd name="f27" fmla="val 1652945"/>
              <a:gd name="f28" fmla="val 95633"/>
              <a:gd name="f29" fmla="val 994554"/>
              <a:gd name="f30" fmla="val 7142"/>
              <a:gd name="f31" fmla="val 195813"/>
              <a:gd name="f32" fmla="val 66156"/>
              <a:gd name="f33" fmla="val 109727"/>
              <a:gd name="f34" fmla="val 40227"/>
              <a:gd name="f35" fmla="val 249977"/>
              <a:gd name="f36" fmla="val 13851"/>
              <a:gd name="f37" fmla="val 395191"/>
              <a:gd name="f38" fmla="+- 0 0 -90"/>
              <a:gd name="f39" fmla="*/ f3 1 2157347"/>
              <a:gd name="f40" fmla="*/ f4 1 1909136"/>
              <a:gd name="f41" fmla="+- f7 0 f5"/>
              <a:gd name="f42" fmla="+- f6 0 f5"/>
              <a:gd name="f43" fmla="*/ f38 f0 1"/>
              <a:gd name="f44" fmla="*/ f42 1 2157347"/>
              <a:gd name="f45" fmla="*/ f41 1 1909136"/>
              <a:gd name="f46" fmla="*/ 543925 f42 1"/>
              <a:gd name="f47" fmla="*/ 0 f41 1"/>
              <a:gd name="f48" fmla="*/ 2067355 f42 1"/>
              <a:gd name="f49" fmla="*/ 579929 f41 1"/>
              <a:gd name="f50" fmla="*/ 2157347 f42 1"/>
              <a:gd name="f51" fmla="*/ 670927 f41 1"/>
              <a:gd name="f52" fmla="*/ 2108160 f42 1"/>
              <a:gd name="f53" fmla="*/ 720536 f41 1"/>
              <a:gd name="f54" fmla="*/ 1626073 f42 1"/>
              <a:gd name="f55" fmla="*/ 1777556 f41 1"/>
              <a:gd name="f56" fmla="*/ 1618825 f42 1"/>
              <a:gd name="f57" fmla="*/ 1909136 f41 1"/>
              <a:gd name="f58" fmla="*/ 1513672 f42 1"/>
              <a:gd name="f59" fmla="*/ 1884352 f41 1"/>
              <a:gd name="f60" fmla="*/ 7142 f42 1"/>
              <a:gd name="f61" fmla="*/ 195813 f41 1"/>
              <a:gd name="f62" fmla="*/ 0 f42 1"/>
              <a:gd name="f63" fmla="*/ 66156 f41 1"/>
              <a:gd name="f64" fmla="*/ 109727 f42 1"/>
              <a:gd name="f65" fmla="*/ 40227 f41 1"/>
              <a:gd name="f66" fmla="*/ f43 1 f2"/>
              <a:gd name="f67" fmla="*/ f46 1 2157347"/>
              <a:gd name="f68" fmla="*/ f47 1 1909136"/>
              <a:gd name="f69" fmla="*/ f48 1 2157347"/>
              <a:gd name="f70" fmla="*/ f49 1 1909136"/>
              <a:gd name="f71" fmla="*/ f50 1 2157347"/>
              <a:gd name="f72" fmla="*/ f51 1 1909136"/>
              <a:gd name="f73" fmla="*/ f52 1 2157347"/>
              <a:gd name="f74" fmla="*/ f53 1 1909136"/>
              <a:gd name="f75" fmla="*/ f54 1 2157347"/>
              <a:gd name="f76" fmla="*/ f55 1 1909136"/>
              <a:gd name="f77" fmla="*/ f56 1 2157347"/>
              <a:gd name="f78" fmla="*/ f57 1 1909136"/>
              <a:gd name="f79" fmla="*/ f58 1 2157347"/>
              <a:gd name="f80" fmla="*/ f59 1 1909136"/>
              <a:gd name="f81" fmla="*/ f60 1 2157347"/>
              <a:gd name="f82" fmla="*/ f61 1 1909136"/>
              <a:gd name="f83" fmla="*/ f62 1 2157347"/>
              <a:gd name="f84" fmla="*/ f63 1 1909136"/>
              <a:gd name="f85" fmla="*/ f64 1 2157347"/>
              <a:gd name="f86" fmla="*/ f65 1 1909136"/>
              <a:gd name="f87" fmla="*/ f5 1 f44"/>
              <a:gd name="f88" fmla="*/ f6 1 f44"/>
              <a:gd name="f89" fmla="*/ f5 1 f45"/>
              <a:gd name="f90" fmla="*/ f7 1 f45"/>
              <a:gd name="f91" fmla="+- f66 0 f1"/>
              <a:gd name="f92" fmla="*/ f67 1 f44"/>
              <a:gd name="f93" fmla="*/ f68 1 f45"/>
              <a:gd name="f94" fmla="*/ f69 1 f44"/>
              <a:gd name="f95" fmla="*/ f70 1 f45"/>
              <a:gd name="f96" fmla="*/ f71 1 f44"/>
              <a:gd name="f97" fmla="*/ f72 1 f45"/>
              <a:gd name="f98" fmla="*/ f73 1 f44"/>
              <a:gd name="f99" fmla="*/ f74 1 f45"/>
              <a:gd name="f100" fmla="*/ f75 1 f44"/>
              <a:gd name="f101" fmla="*/ f76 1 f45"/>
              <a:gd name="f102" fmla="*/ f77 1 f44"/>
              <a:gd name="f103" fmla="*/ f78 1 f45"/>
              <a:gd name="f104" fmla="*/ f79 1 f44"/>
              <a:gd name="f105" fmla="*/ f80 1 f45"/>
              <a:gd name="f106" fmla="*/ f81 1 f44"/>
              <a:gd name="f107" fmla="*/ f82 1 f45"/>
              <a:gd name="f108" fmla="*/ f83 1 f44"/>
              <a:gd name="f109" fmla="*/ f84 1 f45"/>
              <a:gd name="f110" fmla="*/ f85 1 f44"/>
              <a:gd name="f111" fmla="*/ f86 1 f45"/>
              <a:gd name="f112" fmla="*/ f87 f39 1"/>
              <a:gd name="f113" fmla="*/ f88 f39 1"/>
              <a:gd name="f114" fmla="*/ f90 f40 1"/>
              <a:gd name="f115" fmla="*/ f89 f40 1"/>
              <a:gd name="f116" fmla="*/ f92 f39 1"/>
              <a:gd name="f117" fmla="*/ f93 f40 1"/>
              <a:gd name="f118" fmla="*/ f94 f39 1"/>
              <a:gd name="f119" fmla="*/ f95 f40 1"/>
              <a:gd name="f120" fmla="*/ f96 f39 1"/>
              <a:gd name="f121" fmla="*/ f97 f40 1"/>
              <a:gd name="f122" fmla="*/ f98 f39 1"/>
              <a:gd name="f123" fmla="*/ f99 f40 1"/>
              <a:gd name="f124" fmla="*/ f100 f39 1"/>
              <a:gd name="f125" fmla="*/ f101 f40 1"/>
              <a:gd name="f126" fmla="*/ f102 f39 1"/>
              <a:gd name="f127" fmla="*/ f103 f40 1"/>
              <a:gd name="f128" fmla="*/ f104 f39 1"/>
              <a:gd name="f129" fmla="*/ f105 f40 1"/>
              <a:gd name="f130" fmla="*/ f106 f39 1"/>
              <a:gd name="f131" fmla="*/ f107 f40 1"/>
              <a:gd name="f132" fmla="*/ f108 f39 1"/>
              <a:gd name="f133" fmla="*/ f109 f40 1"/>
              <a:gd name="f134" fmla="*/ f110 f39 1"/>
              <a:gd name="f135" fmla="*/ f111 f40 1"/>
            </a:gdLst>
            <a:ahLst/>
            <a:cxnLst>
              <a:cxn ang="3cd4">
                <a:pos x="hc" y="t"/>
              </a:cxn>
              <a:cxn ang="0">
                <a:pos x="r" y="vc"/>
              </a:cxn>
              <a:cxn ang="cd4">
                <a:pos x="hc" y="b"/>
              </a:cxn>
              <a:cxn ang="cd2">
                <a:pos x="l" y="vc"/>
              </a:cxn>
              <a:cxn ang="f91">
                <a:pos x="f116" y="f117"/>
              </a:cxn>
              <a:cxn ang="f91">
                <a:pos x="f118" y="f119"/>
              </a:cxn>
              <a:cxn ang="f91">
                <a:pos x="f120" y="f121"/>
              </a:cxn>
              <a:cxn ang="f91">
                <a:pos x="f122" y="f123"/>
              </a:cxn>
              <a:cxn ang="f91">
                <a:pos x="f124" y="f125"/>
              </a:cxn>
              <a:cxn ang="f91">
                <a:pos x="f126" y="f127"/>
              </a:cxn>
              <a:cxn ang="f91">
                <a:pos x="f128" y="f129"/>
              </a:cxn>
              <a:cxn ang="f91">
                <a:pos x="f130" y="f131"/>
              </a:cxn>
              <a:cxn ang="f91">
                <a:pos x="f132" y="f133"/>
              </a:cxn>
              <a:cxn ang="f91">
                <a:pos x="f134" y="f135"/>
              </a:cxn>
              <a:cxn ang="f91">
                <a:pos x="f116" y="f117"/>
              </a:cxn>
            </a:cxnLst>
            <a:rect l="f112" t="f115" r="f113" b="f114"/>
            <a:pathLst>
              <a:path w="2157347" h="1909136">
                <a:moveTo>
                  <a:pt x="f8" y="f5"/>
                </a:moveTo>
                <a:cubicBezTo>
                  <a:pt x="f9" y="f5"/>
                  <a:pt x="f10" y="f11"/>
                  <a:pt x="f12" y="f13"/>
                </a:cubicBezTo>
                <a:lnTo>
                  <a:pt x="f6" y="f14"/>
                </a:lnTo>
                <a:lnTo>
                  <a:pt x="f15" y="f16"/>
                </a:lnTo>
                <a:cubicBezTo>
                  <a:pt x="f17" y="f18"/>
                  <a:pt x="f19" y="f20"/>
                  <a:pt x="f21" y="f22"/>
                </a:cubicBezTo>
                <a:lnTo>
                  <a:pt x="f23" y="f7"/>
                </a:lnTo>
                <a:lnTo>
                  <a:pt x="f24" y="f25"/>
                </a:lnTo>
                <a:cubicBezTo>
                  <a:pt x="f26" y="f27"/>
                  <a:pt x="f28" y="f29"/>
                  <a:pt x="f30" y="f31"/>
                </a:cubicBezTo>
                <a:lnTo>
                  <a:pt x="f5" y="f32"/>
                </a:lnTo>
                <a:lnTo>
                  <a:pt x="f33" y="f34"/>
                </a:lnTo>
                <a:cubicBezTo>
                  <a:pt x="f35" y="f36"/>
                  <a:pt x="f37" y="f5"/>
                  <a:pt x="f8" y="f5"/>
                </a:cubicBezTo>
                <a:close/>
              </a:path>
            </a:pathLst>
          </a:custGeom>
          <a:solidFill>
            <a:srgbClr val="7030A0"/>
          </a:solidFill>
          <a:ln w="12701"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a:solidFill>
                <a:srgbClr val="FFFFFF"/>
              </a:solidFill>
              <a:latin typeface="Calibri"/>
            </a:endParaRPr>
          </a:p>
        </p:txBody>
      </p:sp>
      <p:sp>
        <p:nvSpPr>
          <p:cNvPr id="7" name="Freeform: Shape 50">
            <a:extLst>
              <a:ext uri="{FF2B5EF4-FFF2-40B4-BE49-F238E27FC236}">
                <a16:creationId xmlns:a16="http://schemas.microsoft.com/office/drawing/2014/main" id="{3CB22C1B-B381-4E6D-A282-53A52F205A69}"/>
              </a:ext>
            </a:extLst>
          </p:cNvPr>
          <p:cNvSpPr/>
          <p:nvPr/>
        </p:nvSpPr>
        <p:spPr>
          <a:xfrm>
            <a:off x="4576680" y="1641737"/>
            <a:ext cx="1616053" cy="1431621"/>
          </a:xfrm>
          <a:custGeom>
            <a:avLst/>
            <a:gdLst>
              <a:gd name="f0" fmla="val 10800000"/>
              <a:gd name="f1" fmla="val 5400000"/>
              <a:gd name="f2" fmla="val 180"/>
              <a:gd name="f3" fmla="val w"/>
              <a:gd name="f4" fmla="val h"/>
              <a:gd name="f5" fmla="val 0"/>
              <a:gd name="f6" fmla="val 2154740"/>
              <a:gd name="f7" fmla="val 1908826"/>
              <a:gd name="f8" fmla="val 1617574"/>
              <a:gd name="f9" fmla="val 1766691"/>
              <a:gd name="f10" fmla="val 1912279"/>
              <a:gd name="f11" fmla="val 13851"/>
              <a:gd name="f12" fmla="val 2052889"/>
              <a:gd name="f13" fmla="val 40227"/>
              <a:gd name="f14" fmla="val 64233"/>
              <a:gd name="f15" fmla="val 2147491"/>
              <a:gd name="f16" fmla="val 195813"/>
              <a:gd name="f17" fmla="val 2059001"/>
              <a:gd name="f18" fmla="val 994554"/>
              <a:gd name="f19" fmla="val 1452593"/>
              <a:gd name="f20" fmla="val 1652945"/>
              <a:gd name="f21" fmla="val 640961"/>
              <a:gd name="f22" fmla="val 1884352"/>
              <a:gd name="f23" fmla="val 537124"/>
              <a:gd name="f24" fmla="val 529911"/>
              <a:gd name="f25" fmla="val 1777556"/>
              <a:gd name="f26" fmla="val 485779"/>
              <a:gd name="f27" fmla="val 1378186"/>
              <a:gd name="f28" fmla="val 312500"/>
              <a:gd name="f29" fmla="val 1013903"/>
              <a:gd name="f30" fmla="val 49061"/>
              <a:gd name="f31" fmla="val 720536"/>
              <a:gd name="f32" fmla="val 670927"/>
              <a:gd name="f33" fmla="val 90223"/>
              <a:gd name="f34" fmla="val 579929"/>
              <a:gd name="f35" fmla="val 481107"/>
              <a:gd name="f36" fmla="val 221619"/>
              <a:gd name="f37" fmla="val 1021107"/>
              <a:gd name="f38" fmla="+- 0 0 -90"/>
              <a:gd name="f39" fmla="*/ f3 1 2154740"/>
              <a:gd name="f40" fmla="*/ f4 1 1908826"/>
              <a:gd name="f41" fmla="+- f7 0 f5"/>
              <a:gd name="f42" fmla="+- f6 0 f5"/>
              <a:gd name="f43" fmla="*/ f38 f0 1"/>
              <a:gd name="f44" fmla="*/ f42 1 2154740"/>
              <a:gd name="f45" fmla="*/ f41 1 1908826"/>
              <a:gd name="f46" fmla="*/ 1617574 f42 1"/>
              <a:gd name="f47" fmla="*/ 0 f41 1"/>
              <a:gd name="f48" fmla="*/ 2052889 f42 1"/>
              <a:gd name="f49" fmla="*/ 40227 f41 1"/>
              <a:gd name="f50" fmla="*/ 2154740 f42 1"/>
              <a:gd name="f51" fmla="*/ 64233 f41 1"/>
              <a:gd name="f52" fmla="*/ 2147491 f42 1"/>
              <a:gd name="f53" fmla="*/ 195813 f41 1"/>
              <a:gd name="f54" fmla="*/ 640961 f42 1"/>
              <a:gd name="f55" fmla="*/ 1884352 f41 1"/>
              <a:gd name="f56" fmla="*/ 537124 f42 1"/>
              <a:gd name="f57" fmla="*/ 1908826 f41 1"/>
              <a:gd name="f58" fmla="*/ 529911 f42 1"/>
              <a:gd name="f59" fmla="*/ 1777556 f41 1"/>
              <a:gd name="f60" fmla="*/ 49061 f42 1"/>
              <a:gd name="f61" fmla="*/ 720536 f41 1"/>
              <a:gd name="f62" fmla="*/ 0 f42 1"/>
              <a:gd name="f63" fmla="*/ 670927 f41 1"/>
              <a:gd name="f64" fmla="*/ 90223 f42 1"/>
              <a:gd name="f65" fmla="*/ 579929 f41 1"/>
              <a:gd name="f66" fmla="*/ f43 1 f2"/>
              <a:gd name="f67" fmla="*/ f46 1 2154740"/>
              <a:gd name="f68" fmla="*/ f47 1 1908826"/>
              <a:gd name="f69" fmla="*/ f48 1 2154740"/>
              <a:gd name="f70" fmla="*/ f49 1 1908826"/>
              <a:gd name="f71" fmla="*/ f50 1 2154740"/>
              <a:gd name="f72" fmla="*/ f51 1 1908826"/>
              <a:gd name="f73" fmla="*/ f52 1 2154740"/>
              <a:gd name="f74" fmla="*/ f53 1 1908826"/>
              <a:gd name="f75" fmla="*/ f54 1 2154740"/>
              <a:gd name="f76" fmla="*/ f55 1 1908826"/>
              <a:gd name="f77" fmla="*/ f56 1 2154740"/>
              <a:gd name="f78" fmla="*/ f57 1 1908826"/>
              <a:gd name="f79" fmla="*/ f58 1 2154740"/>
              <a:gd name="f80" fmla="*/ f59 1 1908826"/>
              <a:gd name="f81" fmla="*/ f60 1 2154740"/>
              <a:gd name="f82" fmla="*/ f61 1 1908826"/>
              <a:gd name="f83" fmla="*/ f62 1 2154740"/>
              <a:gd name="f84" fmla="*/ f63 1 1908826"/>
              <a:gd name="f85" fmla="*/ f64 1 2154740"/>
              <a:gd name="f86" fmla="*/ f65 1 1908826"/>
              <a:gd name="f87" fmla="*/ f5 1 f44"/>
              <a:gd name="f88" fmla="*/ f6 1 f44"/>
              <a:gd name="f89" fmla="*/ f5 1 f45"/>
              <a:gd name="f90" fmla="*/ f7 1 f45"/>
              <a:gd name="f91" fmla="+- f66 0 f1"/>
              <a:gd name="f92" fmla="*/ f67 1 f44"/>
              <a:gd name="f93" fmla="*/ f68 1 f45"/>
              <a:gd name="f94" fmla="*/ f69 1 f44"/>
              <a:gd name="f95" fmla="*/ f70 1 f45"/>
              <a:gd name="f96" fmla="*/ f71 1 f44"/>
              <a:gd name="f97" fmla="*/ f72 1 f45"/>
              <a:gd name="f98" fmla="*/ f73 1 f44"/>
              <a:gd name="f99" fmla="*/ f74 1 f45"/>
              <a:gd name="f100" fmla="*/ f75 1 f44"/>
              <a:gd name="f101" fmla="*/ f76 1 f45"/>
              <a:gd name="f102" fmla="*/ f77 1 f44"/>
              <a:gd name="f103" fmla="*/ f78 1 f45"/>
              <a:gd name="f104" fmla="*/ f79 1 f44"/>
              <a:gd name="f105" fmla="*/ f80 1 f45"/>
              <a:gd name="f106" fmla="*/ f81 1 f44"/>
              <a:gd name="f107" fmla="*/ f82 1 f45"/>
              <a:gd name="f108" fmla="*/ f83 1 f44"/>
              <a:gd name="f109" fmla="*/ f84 1 f45"/>
              <a:gd name="f110" fmla="*/ f85 1 f44"/>
              <a:gd name="f111" fmla="*/ f86 1 f45"/>
              <a:gd name="f112" fmla="*/ f87 f39 1"/>
              <a:gd name="f113" fmla="*/ f88 f39 1"/>
              <a:gd name="f114" fmla="*/ f90 f40 1"/>
              <a:gd name="f115" fmla="*/ f89 f40 1"/>
              <a:gd name="f116" fmla="*/ f92 f39 1"/>
              <a:gd name="f117" fmla="*/ f93 f40 1"/>
              <a:gd name="f118" fmla="*/ f94 f39 1"/>
              <a:gd name="f119" fmla="*/ f95 f40 1"/>
              <a:gd name="f120" fmla="*/ f96 f39 1"/>
              <a:gd name="f121" fmla="*/ f97 f40 1"/>
              <a:gd name="f122" fmla="*/ f98 f39 1"/>
              <a:gd name="f123" fmla="*/ f99 f40 1"/>
              <a:gd name="f124" fmla="*/ f100 f39 1"/>
              <a:gd name="f125" fmla="*/ f101 f40 1"/>
              <a:gd name="f126" fmla="*/ f102 f39 1"/>
              <a:gd name="f127" fmla="*/ f103 f40 1"/>
              <a:gd name="f128" fmla="*/ f104 f39 1"/>
              <a:gd name="f129" fmla="*/ f105 f40 1"/>
              <a:gd name="f130" fmla="*/ f106 f39 1"/>
              <a:gd name="f131" fmla="*/ f107 f40 1"/>
              <a:gd name="f132" fmla="*/ f108 f39 1"/>
              <a:gd name="f133" fmla="*/ f109 f40 1"/>
              <a:gd name="f134" fmla="*/ f110 f39 1"/>
              <a:gd name="f135" fmla="*/ f111 f40 1"/>
            </a:gdLst>
            <a:ahLst/>
            <a:cxnLst>
              <a:cxn ang="3cd4">
                <a:pos x="hc" y="t"/>
              </a:cxn>
              <a:cxn ang="0">
                <a:pos x="r" y="vc"/>
              </a:cxn>
              <a:cxn ang="cd4">
                <a:pos x="hc" y="b"/>
              </a:cxn>
              <a:cxn ang="cd2">
                <a:pos x="l" y="vc"/>
              </a:cxn>
              <a:cxn ang="f91">
                <a:pos x="f116" y="f117"/>
              </a:cxn>
              <a:cxn ang="f91">
                <a:pos x="f118" y="f119"/>
              </a:cxn>
              <a:cxn ang="f91">
                <a:pos x="f120" y="f121"/>
              </a:cxn>
              <a:cxn ang="f91">
                <a:pos x="f122" y="f123"/>
              </a:cxn>
              <a:cxn ang="f91">
                <a:pos x="f124" y="f125"/>
              </a:cxn>
              <a:cxn ang="f91">
                <a:pos x="f126" y="f127"/>
              </a:cxn>
              <a:cxn ang="f91">
                <a:pos x="f128" y="f129"/>
              </a:cxn>
              <a:cxn ang="f91">
                <a:pos x="f130" y="f131"/>
              </a:cxn>
              <a:cxn ang="f91">
                <a:pos x="f132" y="f133"/>
              </a:cxn>
              <a:cxn ang="f91">
                <a:pos x="f134" y="f135"/>
              </a:cxn>
              <a:cxn ang="f91">
                <a:pos x="f116" y="f117"/>
              </a:cxn>
            </a:cxnLst>
            <a:rect l="f112" t="f115" r="f113" b="f114"/>
            <a:pathLst>
              <a:path w="2154740" h="1908826">
                <a:moveTo>
                  <a:pt x="f8" y="f5"/>
                </a:moveTo>
                <a:cubicBezTo>
                  <a:pt x="f9" y="f5"/>
                  <a:pt x="f10" y="f11"/>
                  <a:pt x="f12" y="f13"/>
                </a:cubicBezTo>
                <a:lnTo>
                  <a:pt x="f6" y="f14"/>
                </a:lnTo>
                <a:lnTo>
                  <a:pt x="f15" y="f16"/>
                </a:lnTo>
                <a:cubicBezTo>
                  <a:pt x="f17" y="f18"/>
                  <a:pt x="f19" y="f20"/>
                  <a:pt x="f21" y="f22"/>
                </a:cubicBezTo>
                <a:lnTo>
                  <a:pt x="f23" y="f7"/>
                </a:lnTo>
                <a:lnTo>
                  <a:pt x="f24" y="f25"/>
                </a:lnTo>
                <a:cubicBezTo>
                  <a:pt x="f26" y="f27"/>
                  <a:pt x="f28" y="f29"/>
                  <a:pt x="f30" y="f31"/>
                </a:cubicBezTo>
                <a:lnTo>
                  <a:pt x="f5" y="f32"/>
                </a:lnTo>
                <a:lnTo>
                  <a:pt x="f33" y="f34"/>
                </a:lnTo>
                <a:cubicBezTo>
                  <a:pt x="f35" y="f36"/>
                  <a:pt x="f37" y="f5"/>
                  <a:pt x="f8" y="f5"/>
                </a:cubicBezTo>
                <a:close/>
              </a:path>
            </a:pathLst>
          </a:custGeom>
          <a:solidFill>
            <a:srgbClr val="7030A0"/>
          </a:solidFill>
          <a:ln w="12701" cap="flat">
            <a:solidFill>
              <a:srgbClr val="FFFFFF"/>
            </a:solidFill>
            <a:prstDash val="solid"/>
            <a:miter/>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endParaRPr lang="en-GB">
              <a:solidFill>
                <a:srgbClr val="FFFFFF"/>
              </a:solidFill>
              <a:latin typeface="Calibri"/>
            </a:endParaRPr>
          </a:p>
        </p:txBody>
      </p:sp>
      <p:sp>
        <p:nvSpPr>
          <p:cNvPr id="8" name="TextBox 19">
            <a:extLst>
              <a:ext uri="{FF2B5EF4-FFF2-40B4-BE49-F238E27FC236}">
                <a16:creationId xmlns:a16="http://schemas.microsoft.com/office/drawing/2014/main" id="{61E9FC30-82DF-438C-AE51-EA95ECC5ACE5}"/>
              </a:ext>
            </a:extLst>
          </p:cNvPr>
          <p:cNvSpPr txBox="1"/>
          <p:nvPr/>
        </p:nvSpPr>
        <p:spPr>
          <a:xfrm>
            <a:off x="7292488" y="454651"/>
            <a:ext cx="1815011" cy="1708160"/>
          </a:xfrm>
          <a:prstGeom prst="rect">
            <a:avLst/>
          </a:prstGeom>
          <a:noFill/>
          <a:ln cap="flat">
            <a:noFill/>
          </a:ln>
        </p:spPr>
        <p:txBody>
          <a:bodyPr vert="horz" wrap="square" lIns="68580" tIns="34290" rIns="68580" bIns="34290" anchor="t" anchorCtr="0" compatLnSpc="1">
            <a:spAutoFit/>
          </a:bodyPr>
          <a:lstStyle/>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Classroom Teaching/Cross-Curricular Mapping</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Tutorial Programme</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Assembly Programme</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Drop Down Days</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Visiting Speakers</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Sex and Relationship Programme</a:t>
            </a:r>
          </a:p>
          <a:p>
            <a:pPr marL="214305" indent="-214305">
              <a:buSzPct val="100000"/>
              <a:buFont typeface="Arial" pitchFamily="34"/>
              <a:buChar char="•"/>
              <a:defRPr sz="1800" b="0" i="0" u="none" strike="noStrike" kern="0" cap="none" spc="0" baseline="0">
                <a:solidFill>
                  <a:srgbClr val="000000"/>
                </a:solidFill>
                <a:uFillTx/>
              </a:defRPr>
            </a:pPr>
            <a:endParaRPr lang="en-GB" sz="1200">
              <a:solidFill>
                <a:srgbClr val="000000"/>
              </a:solidFill>
              <a:latin typeface="Arial" panose="020B0604020202020204" pitchFamily="34" charset="0"/>
              <a:cs typeface="Arial" panose="020B0604020202020204" pitchFamily="34" charset="0"/>
            </a:endParaRPr>
          </a:p>
        </p:txBody>
      </p:sp>
      <p:sp>
        <p:nvSpPr>
          <p:cNvPr id="9" name="TextBox 25">
            <a:extLst>
              <a:ext uri="{FF2B5EF4-FFF2-40B4-BE49-F238E27FC236}">
                <a16:creationId xmlns:a16="http://schemas.microsoft.com/office/drawing/2014/main" id="{0AAC00CA-D809-48C4-98C7-F6AFE83B223A}"/>
              </a:ext>
            </a:extLst>
          </p:cNvPr>
          <p:cNvSpPr txBox="1"/>
          <p:nvPr/>
        </p:nvSpPr>
        <p:spPr>
          <a:xfrm>
            <a:off x="365257" y="661811"/>
            <a:ext cx="2016842" cy="715581"/>
          </a:xfrm>
          <a:prstGeom prst="rect">
            <a:avLst/>
          </a:prstGeom>
          <a:noFill/>
          <a:ln cap="flat">
            <a:noFill/>
          </a:ln>
        </p:spPr>
        <p:txBody>
          <a:bodyPr vert="horz" wrap="square" lIns="68580" tIns="34290" rIns="68580" bIns="34290" anchor="t" anchorCtr="0" compatLnSpc="1">
            <a:spAutoFit/>
          </a:bodyPr>
          <a:lstStyle/>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One to one careers advice</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Work Experience</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External Visits</a:t>
            </a:r>
          </a:p>
          <a:p>
            <a:pPr marL="214305" indent="-214305">
              <a:buSzPct val="100000"/>
              <a:buFont typeface="Arial" pitchFamily="34"/>
              <a:buChar char="•"/>
              <a:defRPr sz="1800" b="0" i="0" u="none" strike="noStrike" kern="0" cap="none" spc="0" baseline="0">
                <a:solidFill>
                  <a:srgbClr val="000000"/>
                </a:solidFill>
                <a:uFillTx/>
              </a:defRPr>
            </a:pPr>
            <a:r>
              <a:rPr lang="en-GB" sz="1050">
                <a:solidFill>
                  <a:srgbClr val="000000"/>
                </a:solidFill>
                <a:latin typeface="Arial" panose="020B0604020202020204" pitchFamily="34" charset="0"/>
                <a:cs typeface="Arial" panose="020B0604020202020204" pitchFamily="34" charset="0"/>
              </a:rPr>
              <a:t>Visiting Speakers</a:t>
            </a:r>
          </a:p>
        </p:txBody>
      </p:sp>
      <p:sp>
        <p:nvSpPr>
          <p:cNvPr id="10" name="Rectangle 25">
            <a:extLst>
              <a:ext uri="{FF2B5EF4-FFF2-40B4-BE49-F238E27FC236}">
                <a16:creationId xmlns:a16="http://schemas.microsoft.com/office/drawing/2014/main" id="{2AAFAA2B-D5AB-473F-9926-F99E22B8D052}"/>
              </a:ext>
            </a:extLst>
          </p:cNvPr>
          <p:cNvSpPr/>
          <p:nvPr/>
        </p:nvSpPr>
        <p:spPr>
          <a:xfrm>
            <a:off x="136488" y="3372552"/>
            <a:ext cx="1813927" cy="1685077"/>
          </a:xfrm>
          <a:prstGeom prst="rect">
            <a:avLst/>
          </a:prstGeom>
          <a:noFill/>
          <a:ln cap="flat">
            <a:noFill/>
            <a:prstDash val="solid"/>
          </a:ln>
        </p:spPr>
        <p:txBody>
          <a:bodyPr vert="horz" wrap="square" lIns="68580" tIns="34290" rIns="68580" bIns="34290" anchor="t" anchorCtr="0" compatLnSpc="1">
            <a:spAutoFit/>
          </a:bodyPr>
          <a:lstStyle/>
          <a:p>
            <a:pPr marL="214313" indent="-214313">
              <a:buSzPct val="100000"/>
              <a:buFont typeface="Arial" pitchFamily="34"/>
              <a:buChar char="•"/>
              <a:defRPr sz="1800" b="0" i="0" u="none" strike="noStrike" kern="0" cap="none" spc="0" baseline="0">
                <a:solidFill>
                  <a:srgbClr val="000000"/>
                </a:solidFill>
                <a:uFillTx/>
              </a:defRPr>
            </a:pPr>
            <a:r>
              <a:rPr lang="en-GB" sz="1050" kern="0">
                <a:solidFill>
                  <a:srgbClr val="000000"/>
                </a:solidFill>
                <a:latin typeface="Arial" panose="020B0604020202020204" pitchFamily="34" charset="0"/>
                <a:cs typeface="Arial" panose="020B0604020202020204" pitchFamily="34" charset="0"/>
              </a:rPr>
              <a:t>The Character Curriculum is underpinned by Fundamental British values</a:t>
            </a:r>
          </a:p>
          <a:p>
            <a:pPr marL="214313" indent="-214313">
              <a:buSzPct val="100000"/>
              <a:buFont typeface="Arial" pitchFamily="34"/>
              <a:buChar char="•"/>
              <a:defRPr sz="1800" b="0" i="0" u="none" strike="noStrike" kern="0" cap="none" spc="0" baseline="0">
                <a:solidFill>
                  <a:srgbClr val="000000"/>
                </a:solidFill>
                <a:uFillTx/>
              </a:defRPr>
            </a:pPr>
            <a:r>
              <a:rPr lang="en-GB" sz="1050" kern="0">
                <a:solidFill>
                  <a:srgbClr val="000000"/>
                </a:solidFill>
                <a:latin typeface="Arial" panose="020B0604020202020204" pitchFamily="34" charset="0"/>
                <a:cs typeface="Arial" panose="020B0604020202020204" pitchFamily="34" charset="0"/>
              </a:rPr>
              <a:t>Intentionally grows young people’s sense of belonging to the city of Nottingham and local community</a:t>
            </a:r>
          </a:p>
        </p:txBody>
      </p:sp>
      <p:sp>
        <p:nvSpPr>
          <p:cNvPr id="11" name="TextBox 26">
            <a:extLst>
              <a:ext uri="{FF2B5EF4-FFF2-40B4-BE49-F238E27FC236}">
                <a16:creationId xmlns:a16="http://schemas.microsoft.com/office/drawing/2014/main" id="{68B7F283-B159-46AD-9C2F-3F65123DBDD8}"/>
              </a:ext>
            </a:extLst>
          </p:cNvPr>
          <p:cNvSpPr txBox="1"/>
          <p:nvPr/>
        </p:nvSpPr>
        <p:spPr>
          <a:xfrm>
            <a:off x="230929" y="174948"/>
            <a:ext cx="3561962" cy="4385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2400" dirty="0">
                <a:solidFill>
                  <a:srgbClr val="7030A0"/>
                </a:solidFill>
                <a:latin typeface="Arial" panose="020B0604020202020204" pitchFamily="34" charset="0"/>
                <a:cs typeface="Arial" panose="020B0604020202020204" pitchFamily="34" charset="0"/>
              </a:rPr>
              <a:t>Personal Development</a:t>
            </a:r>
          </a:p>
        </p:txBody>
      </p:sp>
      <p:sp>
        <p:nvSpPr>
          <p:cNvPr id="12" name="TextBox 4">
            <a:extLst>
              <a:ext uri="{FF2B5EF4-FFF2-40B4-BE49-F238E27FC236}">
                <a16:creationId xmlns:a16="http://schemas.microsoft.com/office/drawing/2014/main" id="{81A1F1B6-E8DB-454A-B7ED-BDB886FFB57F}"/>
              </a:ext>
            </a:extLst>
          </p:cNvPr>
          <p:cNvSpPr txBox="1"/>
          <p:nvPr/>
        </p:nvSpPr>
        <p:spPr>
          <a:xfrm>
            <a:off x="5442118" y="2710041"/>
            <a:ext cx="1871795" cy="715581"/>
          </a:xfrm>
          <a:prstGeom prst="rect">
            <a:avLst/>
          </a:prstGeom>
          <a:noFill/>
          <a:ln cap="flat">
            <a:noFill/>
          </a:ln>
        </p:spPr>
        <p:txBody>
          <a:bodyPr vert="horz" wrap="square" lIns="68580" tIns="34290" rIns="68580" bIns="34290" anchor="t" anchorCtr="1" compatLnSpc="1">
            <a:spAutoFit/>
          </a:bodyPr>
          <a:lstStyle/>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Character</a:t>
            </a:r>
          </a:p>
          <a:p>
            <a:pPr algn="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13" name="TextBox 7">
            <a:extLst>
              <a:ext uri="{FF2B5EF4-FFF2-40B4-BE49-F238E27FC236}">
                <a16:creationId xmlns:a16="http://schemas.microsoft.com/office/drawing/2014/main" id="{30B29FEA-AAB9-4C41-84D7-107B69F5A963}"/>
              </a:ext>
            </a:extLst>
          </p:cNvPr>
          <p:cNvSpPr txBox="1"/>
          <p:nvPr/>
        </p:nvSpPr>
        <p:spPr>
          <a:xfrm>
            <a:off x="3822121" y="478208"/>
            <a:ext cx="1587140" cy="715581"/>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Academic</a:t>
            </a:r>
          </a:p>
          <a:p>
            <a:pPr algn="ctr">
              <a:defRPr sz="1800" b="0" i="0" u="none" strike="noStrike" kern="0" cap="none" spc="0" baseline="0">
                <a:solidFill>
                  <a:srgbClr val="000000"/>
                </a:solidFill>
                <a:uFillTx/>
              </a:defRPr>
            </a:pPr>
            <a:r>
              <a:rPr lang="en-GB" sz="2100" b="1">
                <a:solidFill>
                  <a:srgbClr val="FFFFFF"/>
                </a:solidFill>
                <a:latin typeface="Arial" pitchFamily="34"/>
                <a:cs typeface="Arial" pitchFamily="34"/>
              </a:rPr>
              <a:t>Curriculum</a:t>
            </a:r>
          </a:p>
        </p:txBody>
      </p:sp>
      <p:sp>
        <p:nvSpPr>
          <p:cNvPr id="14" name="TextBox 8">
            <a:extLst>
              <a:ext uri="{FF2B5EF4-FFF2-40B4-BE49-F238E27FC236}">
                <a16:creationId xmlns:a16="http://schemas.microsoft.com/office/drawing/2014/main" id="{89339602-3F30-4F21-BF53-5F857BC36D74}"/>
              </a:ext>
            </a:extLst>
          </p:cNvPr>
          <p:cNvSpPr txBox="1"/>
          <p:nvPr/>
        </p:nvSpPr>
        <p:spPr>
          <a:xfrm>
            <a:off x="3211615" y="1917270"/>
            <a:ext cx="1237244" cy="53687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Providing an advantage to the disadvantaged</a:t>
            </a:r>
          </a:p>
        </p:txBody>
      </p:sp>
      <p:sp>
        <p:nvSpPr>
          <p:cNvPr id="15" name="TextBox 9">
            <a:extLst>
              <a:ext uri="{FF2B5EF4-FFF2-40B4-BE49-F238E27FC236}">
                <a16:creationId xmlns:a16="http://schemas.microsoft.com/office/drawing/2014/main" id="{52A44D05-1D63-446D-BF24-52EC54FFDFE5}"/>
              </a:ext>
            </a:extLst>
          </p:cNvPr>
          <p:cNvSpPr txBox="1"/>
          <p:nvPr/>
        </p:nvSpPr>
        <p:spPr>
          <a:xfrm>
            <a:off x="4213624" y="3183195"/>
            <a:ext cx="741583" cy="704039"/>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825" b="1">
                <a:solidFill>
                  <a:srgbClr val="FFFFFF"/>
                </a:solidFill>
                <a:latin typeface="Arial" pitchFamily="34"/>
                <a:cs typeface="Arial" pitchFamily="34"/>
              </a:rPr>
              <a:t>Preparing students for life in Modern Britain</a:t>
            </a:r>
          </a:p>
        </p:txBody>
      </p:sp>
      <p:sp>
        <p:nvSpPr>
          <p:cNvPr id="16" name="TextBox 10">
            <a:extLst>
              <a:ext uri="{FF2B5EF4-FFF2-40B4-BE49-F238E27FC236}">
                <a16:creationId xmlns:a16="http://schemas.microsoft.com/office/drawing/2014/main" id="{7C80AA8C-230A-46FC-8C07-EBDB5D9285B8}"/>
              </a:ext>
            </a:extLst>
          </p:cNvPr>
          <p:cNvSpPr txBox="1"/>
          <p:nvPr/>
        </p:nvSpPr>
        <p:spPr>
          <a:xfrm>
            <a:off x="4913400" y="1917270"/>
            <a:ext cx="1068126" cy="53687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1013" b="1">
                <a:solidFill>
                  <a:srgbClr val="FFFFFF"/>
                </a:solidFill>
                <a:latin typeface="Arial" pitchFamily="34"/>
                <a:cs typeface="Arial" pitchFamily="34"/>
              </a:rPr>
              <a:t>Keeping students Healthy &amp; Safe</a:t>
            </a:r>
          </a:p>
        </p:txBody>
      </p:sp>
      <p:sp>
        <p:nvSpPr>
          <p:cNvPr id="17" name="Rectangle 6">
            <a:extLst>
              <a:ext uri="{FF2B5EF4-FFF2-40B4-BE49-F238E27FC236}">
                <a16:creationId xmlns:a16="http://schemas.microsoft.com/office/drawing/2014/main" id="{1BFB097C-2230-4AD0-A9E7-40B1A9035BF7}"/>
              </a:ext>
            </a:extLst>
          </p:cNvPr>
          <p:cNvSpPr/>
          <p:nvPr/>
        </p:nvSpPr>
        <p:spPr>
          <a:xfrm>
            <a:off x="3653428" y="1220395"/>
            <a:ext cx="1955819" cy="346249"/>
          </a:xfrm>
          <a:prstGeom prst="rect">
            <a:avLst/>
          </a:prstGeom>
          <a:noFill/>
          <a:ln cap="flat">
            <a:noFill/>
            <a:prstDash val="solid"/>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900" b="1">
                <a:solidFill>
                  <a:srgbClr val="FFFFFF"/>
                </a:solidFill>
                <a:latin typeface="Arial" pitchFamily="34"/>
                <a:cs typeface="Arial" pitchFamily="34"/>
              </a:rPr>
              <a:t>Striving for excellence in skills, knowledge and qualifications</a:t>
            </a:r>
          </a:p>
        </p:txBody>
      </p:sp>
      <p:sp>
        <p:nvSpPr>
          <p:cNvPr id="18" name="TextBox 23">
            <a:extLst>
              <a:ext uri="{FF2B5EF4-FFF2-40B4-BE49-F238E27FC236}">
                <a16:creationId xmlns:a16="http://schemas.microsoft.com/office/drawing/2014/main" id="{D8015FCB-29C3-41BE-A39E-233D4544E6E9}"/>
              </a:ext>
            </a:extLst>
          </p:cNvPr>
          <p:cNvSpPr txBox="1"/>
          <p:nvPr/>
        </p:nvSpPr>
        <p:spPr>
          <a:xfrm>
            <a:off x="1854087" y="2710041"/>
            <a:ext cx="1860438" cy="715581"/>
          </a:xfrm>
          <a:prstGeom prst="rect">
            <a:avLst/>
          </a:prstGeom>
          <a:noFill/>
          <a:ln cap="flat">
            <a:noFill/>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2100" b="1">
                <a:solidFill>
                  <a:srgbClr val="FFFFFF"/>
                </a:solidFill>
                <a:latin typeface="Arial" pitchFamily="34"/>
                <a:cs typeface="Arial" pitchFamily="34"/>
              </a:rPr>
              <a:t>Opportunity Charter</a:t>
            </a:r>
          </a:p>
        </p:txBody>
      </p:sp>
      <p:sp>
        <p:nvSpPr>
          <p:cNvPr id="19" name="Rectangle 24">
            <a:extLst>
              <a:ext uri="{FF2B5EF4-FFF2-40B4-BE49-F238E27FC236}">
                <a16:creationId xmlns:a16="http://schemas.microsoft.com/office/drawing/2014/main" id="{C1255D1E-1598-4A34-B277-4614BB4E3F87}"/>
              </a:ext>
            </a:extLst>
          </p:cNvPr>
          <p:cNvSpPr/>
          <p:nvPr/>
        </p:nvSpPr>
        <p:spPr>
          <a:xfrm>
            <a:off x="1963815" y="3377620"/>
            <a:ext cx="1944606" cy="484748"/>
          </a:xfrm>
          <a:prstGeom prst="rect">
            <a:avLst/>
          </a:prstGeom>
          <a:noFill/>
          <a:ln cap="flat">
            <a:noFill/>
            <a:prstDash val="solid"/>
          </a:ln>
        </p:spPr>
        <p:txBody>
          <a:bodyPr vert="horz" wrap="square" lIns="68580" tIns="34290" rIns="68580" bIns="34290" anchor="t" anchorCtr="1" compatLnSpc="1">
            <a:spAutoFit/>
          </a:bodyPr>
          <a:lstStyle/>
          <a:p>
            <a:pPr>
              <a:defRPr sz="1800" b="0" i="0" u="none" strike="noStrike" kern="0" cap="none" spc="0" baseline="0">
                <a:solidFill>
                  <a:srgbClr val="000000"/>
                </a:solidFill>
                <a:uFillTx/>
              </a:defRPr>
            </a:pPr>
            <a:r>
              <a:rPr lang="en-GB" sz="900" b="1">
                <a:solidFill>
                  <a:srgbClr val="FFFFFF"/>
                </a:solidFill>
                <a:latin typeface="Arial" pitchFamily="34"/>
                <a:cs typeface="Arial" pitchFamily="34"/>
              </a:rPr>
              <a:t>Develop social mobility and give every student freedom of choice through their lives</a:t>
            </a:r>
          </a:p>
        </p:txBody>
      </p:sp>
      <p:sp>
        <p:nvSpPr>
          <p:cNvPr id="20" name="Rectangle 36">
            <a:extLst>
              <a:ext uri="{FF2B5EF4-FFF2-40B4-BE49-F238E27FC236}">
                <a16:creationId xmlns:a16="http://schemas.microsoft.com/office/drawing/2014/main" id="{DA919552-B389-4BB2-A5BE-6258EF3C41EC}"/>
              </a:ext>
            </a:extLst>
          </p:cNvPr>
          <p:cNvSpPr/>
          <p:nvPr/>
        </p:nvSpPr>
        <p:spPr>
          <a:xfrm>
            <a:off x="5291242" y="3377620"/>
            <a:ext cx="1871788" cy="484748"/>
          </a:xfrm>
          <a:prstGeom prst="rect">
            <a:avLst/>
          </a:prstGeom>
          <a:noFill/>
          <a:ln cap="flat">
            <a:noFill/>
            <a:prstDash val="solid"/>
          </a:ln>
        </p:spPr>
        <p:txBody>
          <a:bodyPr vert="horz" wrap="square" lIns="68580" tIns="34290" rIns="68580" bIns="34290" anchor="t" anchorCtr="0" compatLnSpc="1">
            <a:spAutoFit/>
          </a:bodyPr>
          <a:lstStyle/>
          <a:p>
            <a:pPr algn="r">
              <a:defRPr sz="1800" b="0" i="0" u="none" strike="noStrike" kern="0" cap="none" spc="0" baseline="0">
                <a:solidFill>
                  <a:srgbClr val="000000"/>
                </a:solidFill>
                <a:uFillTx/>
              </a:defRPr>
            </a:pPr>
            <a:r>
              <a:rPr lang="en-GB" sz="900" b="1" kern="0">
                <a:solidFill>
                  <a:srgbClr val="FFFFFF"/>
                </a:solidFill>
                <a:latin typeface="Arial" pitchFamily="34"/>
                <a:cs typeface="Arial" pitchFamily="34"/>
              </a:rPr>
              <a:t>Developing Character and self belief that unlocks the potential in everyone. </a:t>
            </a:r>
          </a:p>
        </p:txBody>
      </p:sp>
      <p:pic>
        <p:nvPicPr>
          <p:cNvPr id="21" name="Picture 37">
            <a:extLst>
              <a:ext uri="{FF2B5EF4-FFF2-40B4-BE49-F238E27FC236}">
                <a16:creationId xmlns:a16="http://schemas.microsoft.com/office/drawing/2014/main" id="{26317C17-6D26-4769-BEBF-292737A4D22F}"/>
              </a:ext>
            </a:extLst>
          </p:cNvPr>
          <p:cNvPicPr>
            <a:picLocks noChangeAspect="1"/>
          </p:cNvPicPr>
          <p:nvPr/>
        </p:nvPicPr>
        <p:blipFill>
          <a:blip r:embed="rId2"/>
          <a:srcRect b="32133"/>
          <a:stretch>
            <a:fillRect/>
          </a:stretch>
        </p:blipFill>
        <p:spPr>
          <a:xfrm>
            <a:off x="3885722" y="2260136"/>
            <a:ext cx="1432540" cy="772423"/>
          </a:xfrm>
          <a:prstGeom prst="rect">
            <a:avLst/>
          </a:prstGeom>
          <a:noFill/>
          <a:ln cap="flat">
            <a:noFill/>
          </a:ln>
        </p:spPr>
      </p:pic>
      <p:cxnSp>
        <p:nvCxnSpPr>
          <p:cNvPr id="22" name="Elbow Connector 17">
            <a:extLst>
              <a:ext uri="{FF2B5EF4-FFF2-40B4-BE49-F238E27FC236}">
                <a16:creationId xmlns:a16="http://schemas.microsoft.com/office/drawing/2014/main" id="{96745262-0894-49F1-B4CD-68C5F8601075}"/>
              </a:ext>
            </a:extLst>
          </p:cNvPr>
          <p:cNvCxnSpPr/>
          <p:nvPr/>
        </p:nvCxnSpPr>
        <p:spPr>
          <a:xfrm rot="10799991">
            <a:off x="1786667" y="1150834"/>
            <a:ext cx="1535705" cy="775325"/>
          </a:xfrm>
          <a:prstGeom prst="bentConnector3">
            <a:avLst/>
          </a:prstGeom>
          <a:noFill/>
          <a:ln w="28575" cap="flat">
            <a:solidFill>
              <a:srgbClr val="000000"/>
            </a:solidFill>
            <a:prstDash val="solid"/>
            <a:miter/>
            <a:tailEnd type="arrow"/>
          </a:ln>
        </p:spPr>
      </p:cxnSp>
      <p:cxnSp>
        <p:nvCxnSpPr>
          <p:cNvPr id="23" name="Elbow Connector 15">
            <a:extLst>
              <a:ext uri="{FF2B5EF4-FFF2-40B4-BE49-F238E27FC236}">
                <a16:creationId xmlns:a16="http://schemas.microsoft.com/office/drawing/2014/main" id="{14F3BC38-9E2C-47E2-A6DA-BC99D1214EE6}"/>
              </a:ext>
            </a:extLst>
          </p:cNvPr>
          <p:cNvCxnSpPr/>
          <p:nvPr/>
        </p:nvCxnSpPr>
        <p:spPr>
          <a:xfrm flipV="1">
            <a:off x="5936799" y="952775"/>
            <a:ext cx="1352000" cy="849233"/>
          </a:xfrm>
          <a:prstGeom prst="bentConnector3">
            <a:avLst/>
          </a:prstGeom>
          <a:noFill/>
          <a:ln w="28575" cap="flat">
            <a:solidFill>
              <a:srgbClr val="000000"/>
            </a:solidFill>
            <a:prstDash val="solid"/>
            <a:miter/>
            <a:tailEnd type="arrow"/>
          </a:ln>
        </p:spPr>
      </p:cxnSp>
      <p:cxnSp>
        <p:nvCxnSpPr>
          <p:cNvPr id="24" name="Elbow Connector 17">
            <a:extLst>
              <a:ext uri="{FF2B5EF4-FFF2-40B4-BE49-F238E27FC236}">
                <a16:creationId xmlns:a16="http://schemas.microsoft.com/office/drawing/2014/main" id="{845EB2DD-1AA7-44CD-B6F6-2A763D09F9DE}"/>
              </a:ext>
            </a:extLst>
          </p:cNvPr>
          <p:cNvCxnSpPr/>
          <p:nvPr/>
        </p:nvCxnSpPr>
        <p:spPr>
          <a:xfrm rot="10799975" flipV="1">
            <a:off x="1876987" y="3938117"/>
            <a:ext cx="2811842" cy="669231"/>
          </a:xfrm>
          <a:prstGeom prst="bentConnector3">
            <a:avLst/>
          </a:prstGeom>
          <a:noFill/>
          <a:ln w="28575" cap="flat">
            <a:solidFill>
              <a:srgbClr val="000000"/>
            </a:solidFill>
            <a:prstDash val="solid"/>
            <a:miter/>
            <a:tailEnd type="arrow"/>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E287DC3-B19F-4148-900F-156E90E1CDDC}"/>
              </a:ext>
            </a:extLst>
          </p:cNvPr>
          <p:cNvGraphicFramePr>
            <a:graphicFrameLocks noGrp="1"/>
          </p:cNvGraphicFramePr>
          <p:nvPr>
            <p:extLst/>
          </p:nvPr>
        </p:nvGraphicFramePr>
        <p:xfrm>
          <a:off x="852879" y="236220"/>
          <a:ext cx="3943351" cy="4823337"/>
        </p:xfrm>
        <a:graphic>
          <a:graphicData uri="http://schemas.openxmlformats.org/drawingml/2006/table">
            <a:tbl>
              <a:tblPr firstRow="1" bandRow="1">
                <a:tableStyleId>{5940675A-B579-460E-94D1-54222C63F5DA}</a:tableStyleId>
              </a:tblPr>
              <a:tblGrid>
                <a:gridCol w="1712900">
                  <a:extLst>
                    <a:ext uri="{9D8B030D-6E8A-4147-A177-3AD203B41FA5}">
                      <a16:colId xmlns:a16="http://schemas.microsoft.com/office/drawing/2014/main" val="3792353690"/>
                    </a:ext>
                  </a:extLst>
                </a:gridCol>
                <a:gridCol w="2230451">
                  <a:extLst>
                    <a:ext uri="{9D8B030D-6E8A-4147-A177-3AD203B41FA5}">
                      <a16:colId xmlns:a16="http://schemas.microsoft.com/office/drawing/2014/main" val="658740419"/>
                    </a:ext>
                  </a:extLst>
                </a:gridCol>
              </a:tblGrid>
              <a:tr h="487157">
                <a:tc>
                  <a:txBody>
                    <a:bodyPr/>
                    <a:lstStyle/>
                    <a:p>
                      <a:r>
                        <a:rPr lang="en-GB" sz="1400" dirty="0">
                          <a:latin typeface="Arial" panose="020B0604020202020204" pitchFamily="34" charset="0"/>
                          <a:cs typeface="Arial" panose="020B0604020202020204" pitchFamily="34" charset="0"/>
                        </a:rPr>
                        <a:t>Rob Smith</a:t>
                      </a:r>
                    </a:p>
                  </a:txBody>
                  <a:tcPr/>
                </a:tc>
                <a:tc>
                  <a:txBody>
                    <a:bodyPr/>
                    <a:lstStyle/>
                    <a:p>
                      <a:r>
                        <a:rPr lang="en-GB" sz="1400" dirty="0">
                          <a:latin typeface="Arial" panose="020B0604020202020204" pitchFamily="34" charset="0"/>
                          <a:cs typeface="Arial" panose="020B0604020202020204" pitchFamily="34" charset="0"/>
                        </a:rPr>
                        <a:t>Deputy Principal</a:t>
                      </a:r>
                    </a:p>
                  </a:txBody>
                  <a:tcPr/>
                </a:tc>
                <a:extLst>
                  <a:ext uri="{0D108BD9-81ED-4DB2-BD59-A6C34878D82A}">
                    <a16:rowId xmlns:a16="http://schemas.microsoft.com/office/drawing/2014/main" val="3395663670"/>
                  </a:ext>
                </a:extLst>
              </a:tr>
              <a:tr h="543008">
                <a:tc>
                  <a:txBody>
                    <a:bodyPr/>
                    <a:lstStyle/>
                    <a:p>
                      <a:r>
                        <a:rPr lang="en-GB" sz="1400" dirty="0">
                          <a:latin typeface="Arial" panose="020B0604020202020204" pitchFamily="34" charset="0"/>
                          <a:cs typeface="Arial" panose="020B0604020202020204" pitchFamily="34" charset="0"/>
                        </a:rPr>
                        <a:t>Jacqueline Smith</a:t>
                      </a:r>
                    </a:p>
                  </a:txBody>
                  <a:tcPr/>
                </a:tc>
                <a:tc>
                  <a:txBody>
                    <a:bodyPr/>
                    <a:lstStyle/>
                    <a:p>
                      <a:r>
                        <a:rPr lang="en-GB" sz="1400" dirty="0">
                          <a:latin typeface="Arial" panose="020B0604020202020204" pitchFamily="34" charset="0"/>
                          <a:cs typeface="Arial" panose="020B0604020202020204" pitchFamily="34" charset="0"/>
                        </a:rPr>
                        <a:t>Assistant Principal and Maths Faculty Lead </a:t>
                      </a:r>
                    </a:p>
                  </a:txBody>
                  <a:tcPr/>
                </a:tc>
                <a:extLst>
                  <a:ext uri="{0D108BD9-81ED-4DB2-BD59-A6C34878D82A}">
                    <a16:rowId xmlns:a16="http://schemas.microsoft.com/office/drawing/2014/main" val="4149644630"/>
                  </a:ext>
                </a:extLst>
              </a:tr>
              <a:tr h="543008">
                <a:tc>
                  <a:txBody>
                    <a:bodyPr/>
                    <a:lstStyle/>
                    <a:p>
                      <a:r>
                        <a:rPr lang="en-GB" sz="1400" dirty="0">
                          <a:latin typeface="Arial" panose="020B0604020202020204" pitchFamily="34" charset="0"/>
                          <a:cs typeface="Arial" panose="020B0604020202020204" pitchFamily="34" charset="0"/>
                        </a:rPr>
                        <a:t>Jordan Mitchell</a:t>
                      </a:r>
                    </a:p>
                  </a:txBody>
                  <a:tcPr/>
                </a:tc>
                <a:tc>
                  <a:txBody>
                    <a:bodyPr/>
                    <a:lstStyle/>
                    <a:p>
                      <a:r>
                        <a:rPr lang="en-GB" sz="1400" dirty="0">
                          <a:latin typeface="Arial" panose="020B0604020202020204" pitchFamily="34" charset="0"/>
                          <a:cs typeface="Arial" panose="020B0604020202020204" pitchFamily="34" charset="0"/>
                        </a:rPr>
                        <a:t>Associate Assistant Principal – Science </a:t>
                      </a:r>
                    </a:p>
                  </a:txBody>
                  <a:tcPr/>
                </a:tc>
                <a:extLst>
                  <a:ext uri="{0D108BD9-81ED-4DB2-BD59-A6C34878D82A}">
                    <a16:rowId xmlns:a16="http://schemas.microsoft.com/office/drawing/2014/main" val="2852015026"/>
                  </a:ext>
                </a:extLst>
              </a:tr>
              <a:tr h="319417">
                <a:tc>
                  <a:txBody>
                    <a:bodyPr/>
                    <a:lstStyle/>
                    <a:p>
                      <a:r>
                        <a:rPr lang="en-GB" sz="1400" dirty="0">
                          <a:latin typeface="Arial" panose="020B0604020202020204" pitchFamily="34" charset="0"/>
                          <a:cs typeface="Arial" panose="020B0604020202020204" pitchFamily="34" charset="0"/>
                        </a:rPr>
                        <a:t>Niamh Rogers</a:t>
                      </a:r>
                    </a:p>
                  </a:txBody>
                  <a:tcPr/>
                </a:tc>
                <a:tc>
                  <a:txBody>
                    <a:bodyPr/>
                    <a:lstStyle/>
                    <a:p>
                      <a:r>
                        <a:rPr lang="en-GB" sz="1400" dirty="0">
                          <a:latin typeface="Arial" panose="020B0604020202020204" pitchFamily="34" charset="0"/>
                          <a:cs typeface="Arial" panose="020B0604020202020204" pitchFamily="34" charset="0"/>
                        </a:rPr>
                        <a:t>Teacher of Science</a:t>
                      </a:r>
                    </a:p>
                  </a:txBody>
                  <a:tcPr/>
                </a:tc>
                <a:extLst>
                  <a:ext uri="{0D108BD9-81ED-4DB2-BD59-A6C34878D82A}">
                    <a16:rowId xmlns:a16="http://schemas.microsoft.com/office/drawing/2014/main" val="2201435472"/>
                  </a:ext>
                </a:extLst>
              </a:tr>
              <a:tr h="319417">
                <a:tc>
                  <a:txBody>
                    <a:bodyPr/>
                    <a:lstStyle/>
                    <a:p>
                      <a:r>
                        <a:rPr lang="en-GB" sz="1400" dirty="0">
                          <a:latin typeface="Arial" panose="020B0604020202020204" pitchFamily="34" charset="0"/>
                          <a:cs typeface="Arial" panose="020B0604020202020204" pitchFamily="34" charset="0"/>
                        </a:rPr>
                        <a:t>Wesley Allen</a:t>
                      </a:r>
                    </a:p>
                  </a:txBody>
                  <a:tcPr/>
                </a:tc>
                <a:tc>
                  <a:txBody>
                    <a:bodyPr/>
                    <a:lstStyle/>
                    <a:p>
                      <a:r>
                        <a:rPr lang="en-GB" sz="1400" dirty="0">
                          <a:latin typeface="Arial" panose="020B0604020202020204" pitchFamily="34" charset="0"/>
                          <a:cs typeface="Arial" panose="020B0604020202020204" pitchFamily="34" charset="0"/>
                        </a:rPr>
                        <a:t>Teacher of Science</a:t>
                      </a:r>
                    </a:p>
                  </a:txBody>
                  <a:tcPr/>
                </a:tc>
                <a:extLst>
                  <a:ext uri="{0D108BD9-81ED-4DB2-BD59-A6C34878D82A}">
                    <a16:rowId xmlns:a16="http://schemas.microsoft.com/office/drawing/2014/main" val="4180465830"/>
                  </a:ext>
                </a:extLst>
              </a:tr>
              <a:tr h="319417">
                <a:tc>
                  <a:txBody>
                    <a:bodyPr/>
                    <a:lstStyle/>
                    <a:p>
                      <a:r>
                        <a:rPr lang="en-GB" sz="1400" dirty="0" err="1">
                          <a:latin typeface="Arial" panose="020B0604020202020204" pitchFamily="34" charset="0"/>
                          <a:cs typeface="Arial" panose="020B0604020202020204" pitchFamily="34" charset="0"/>
                        </a:rPr>
                        <a:t>Fayaz</a:t>
                      </a:r>
                      <a:r>
                        <a:rPr lang="en-GB" sz="1400" dirty="0">
                          <a:latin typeface="Arial" panose="020B0604020202020204" pitchFamily="34" charset="0"/>
                          <a:cs typeface="Arial" panose="020B0604020202020204" pitchFamily="34" charset="0"/>
                        </a:rPr>
                        <a:t> Yusef</a:t>
                      </a:r>
                    </a:p>
                  </a:txBody>
                  <a:tcPr/>
                </a:tc>
                <a:tc>
                  <a:txBody>
                    <a:bodyPr/>
                    <a:lstStyle/>
                    <a:p>
                      <a:r>
                        <a:rPr lang="en-GB" sz="1400" dirty="0">
                          <a:latin typeface="Arial" panose="020B0604020202020204" pitchFamily="34" charset="0"/>
                          <a:cs typeface="Arial" panose="020B0604020202020204" pitchFamily="34" charset="0"/>
                        </a:rPr>
                        <a:t>Teacher of Science</a:t>
                      </a:r>
                    </a:p>
                  </a:txBody>
                  <a:tcPr/>
                </a:tc>
                <a:extLst>
                  <a:ext uri="{0D108BD9-81ED-4DB2-BD59-A6C34878D82A}">
                    <a16:rowId xmlns:a16="http://schemas.microsoft.com/office/drawing/2014/main" val="3983048310"/>
                  </a:ext>
                </a:extLst>
              </a:tr>
              <a:tr h="319417">
                <a:tc>
                  <a:txBody>
                    <a:bodyPr/>
                    <a:lstStyle/>
                    <a:p>
                      <a:r>
                        <a:rPr lang="en-GB" sz="1400" dirty="0">
                          <a:latin typeface="Arial" panose="020B0604020202020204" pitchFamily="34" charset="0"/>
                          <a:cs typeface="Arial" panose="020B0604020202020204" pitchFamily="34" charset="0"/>
                        </a:rPr>
                        <a:t>Remy Clarke</a:t>
                      </a:r>
                    </a:p>
                  </a:txBody>
                  <a:tcPr/>
                </a:tc>
                <a:tc>
                  <a:txBody>
                    <a:bodyPr/>
                    <a:lstStyle/>
                    <a:p>
                      <a:r>
                        <a:rPr lang="en-GB" sz="1400" dirty="0">
                          <a:latin typeface="Arial" panose="020B0604020202020204" pitchFamily="34" charset="0"/>
                          <a:cs typeface="Arial" panose="020B0604020202020204" pitchFamily="34" charset="0"/>
                        </a:rPr>
                        <a:t>Teacher of PE</a:t>
                      </a:r>
                    </a:p>
                  </a:txBody>
                  <a:tcPr/>
                </a:tc>
                <a:extLst>
                  <a:ext uri="{0D108BD9-81ED-4DB2-BD59-A6C34878D82A}">
                    <a16:rowId xmlns:a16="http://schemas.microsoft.com/office/drawing/2014/main" val="2372128415"/>
                  </a:ext>
                </a:extLst>
              </a:tr>
              <a:tr h="319417">
                <a:tc>
                  <a:txBody>
                    <a:bodyPr/>
                    <a:lstStyle/>
                    <a:p>
                      <a:r>
                        <a:rPr lang="en-GB" sz="1400" dirty="0">
                          <a:latin typeface="Arial" panose="020B0604020202020204" pitchFamily="34" charset="0"/>
                          <a:cs typeface="Arial" panose="020B0604020202020204" pitchFamily="34" charset="0"/>
                        </a:rPr>
                        <a:t>Jennifer Pottle</a:t>
                      </a:r>
                    </a:p>
                  </a:txBody>
                  <a:tcPr/>
                </a:tc>
                <a:tc>
                  <a:txBody>
                    <a:bodyPr/>
                    <a:lstStyle/>
                    <a:p>
                      <a:r>
                        <a:rPr lang="en-GB" sz="1400" dirty="0">
                          <a:latin typeface="Arial" panose="020B0604020202020204" pitchFamily="34" charset="0"/>
                          <a:cs typeface="Arial" panose="020B0604020202020204" pitchFamily="34" charset="0"/>
                        </a:rPr>
                        <a:t>Teacher of English </a:t>
                      </a:r>
                    </a:p>
                  </a:txBody>
                  <a:tcPr/>
                </a:tc>
                <a:extLst>
                  <a:ext uri="{0D108BD9-81ED-4DB2-BD59-A6C34878D82A}">
                    <a16:rowId xmlns:a16="http://schemas.microsoft.com/office/drawing/2014/main" val="399382528"/>
                  </a:ext>
                </a:extLst>
              </a:tr>
              <a:tr h="319417">
                <a:tc>
                  <a:txBody>
                    <a:bodyPr/>
                    <a:lstStyle/>
                    <a:p>
                      <a:r>
                        <a:rPr lang="en-GB" sz="1400" dirty="0">
                          <a:latin typeface="Arial" panose="020B0604020202020204" pitchFamily="34" charset="0"/>
                          <a:cs typeface="Arial" panose="020B0604020202020204" pitchFamily="34" charset="0"/>
                        </a:rPr>
                        <a:t>Lucy Batley</a:t>
                      </a:r>
                    </a:p>
                  </a:txBody>
                  <a:tcPr/>
                </a:tc>
                <a:tc>
                  <a:txBody>
                    <a:bodyPr/>
                    <a:lstStyle/>
                    <a:p>
                      <a:r>
                        <a:rPr lang="en-GB" sz="1400" dirty="0">
                          <a:latin typeface="Arial" panose="020B0604020202020204" pitchFamily="34" charset="0"/>
                          <a:cs typeface="Arial" panose="020B0604020202020204" pitchFamily="34" charset="0"/>
                        </a:rPr>
                        <a:t>Teacher of Geography</a:t>
                      </a:r>
                    </a:p>
                  </a:txBody>
                  <a:tcPr/>
                </a:tc>
                <a:extLst>
                  <a:ext uri="{0D108BD9-81ED-4DB2-BD59-A6C34878D82A}">
                    <a16:rowId xmlns:a16="http://schemas.microsoft.com/office/drawing/2014/main" val="3491684992"/>
                  </a:ext>
                </a:extLst>
              </a:tr>
              <a:tr h="352446">
                <a:tc>
                  <a:txBody>
                    <a:bodyPr/>
                    <a:lstStyle/>
                    <a:p>
                      <a:r>
                        <a:rPr lang="en-GB" sz="1400" dirty="0">
                          <a:latin typeface="Arial" panose="020B0604020202020204" pitchFamily="34" charset="0"/>
                          <a:cs typeface="Arial" panose="020B0604020202020204" pitchFamily="34" charset="0"/>
                        </a:rPr>
                        <a:t>Jonathan Davidson</a:t>
                      </a:r>
                    </a:p>
                  </a:txBody>
                  <a:tcPr/>
                </a:tc>
                <a:tc>
                  <a:txBody>
                    <a:bodyPr/>
                    <a:lstStyle/>
                    <a:p>
                      <a:r>
                        <a:rPr lang="en-GB" sz="1400" dirty="0">
                          <a:latin typeface="Arial" panose="020B0604020202020204" pitchFamily="34" charset="0"/>
                          <a:cs typeface="Arial" panose="020B0604020202020204" pitchFamily="34" charset="0"/>
                        </a:rPr>
                        <a:t>Teacher of Maths</a:t>
                      </a:r>
                    </a:p>
                  </a:txBody>
                  <a:tcPr/>
                </a:tc>
                <a:extLst>
                  <a:ext uri="{0D108BD9-81ED-4DB2-BD59-A6C34878D82A}">
                    <a16:rowId xmlns:a16="http://schemas.microsoft.com/office/drawing/2014/main" val="2081095850"/>
                  </a:ext>
                </a:extLst>
              </a:tr>
              <a:tr h="342382">
                <a:tc>
                  <a:txBody>
                    <a:bodyPr/>
                    <a:lstStyle/>
                    <a:p>
                      <a:r>
                        <a:rPr lang="en-GB" sz="1400" dirty="0">
                          <a:latin typeface="Arial" panose="020B0604020202020204" pitchFamily="34" charset="0"/>
                          <a:cs typeface="Arial" panose="020B0604020202020204" pitchFamily="34" charset="0"/>
                        </a:rPr>
                        <a:t>Ian Jones</a:t>
                      </a:r>
                    </a:p>
                  </a:txBody>
                  <a:tcPr/>
                </a:tc>
                <a:tc>
                  <a:txBody>
                    <a:bodyPr/>
                    <a:lstStyle/>
                    <a:p>
                      <a:r>
                        <a:rPr lang="en-GB" sz="1400" dirty="0">
                          <a:latin typeface="Arial" panose="020B0604020202020204" pitchFamily="34" charset="0"/>
                          <a:cs typeface="Arial" panose="020B0604020202020204" pitchFamily="34" charset="0"/>
                        </a:rPr>
                        <a:t>Teacher of French </a:t>
                      </a:r>
                    </a:p>
                  </a:txBody>
                  <a:tcPr/>
                </a:tc>
                <a:extLst>
                  <a:ext uri="{0D108BD9-81ED-4DB2-BD59-A6C34878D82A}">
                    <a16:rowId xmlns:a16="http://schemas.microsoft.com/office/drawing/2014/main" val="751217440"/>
                  </a:ext>
                </a:extLst>
              </a:tr>
              <a:tr h="319417">
                <a:tc>
                  <a:txBody>
                    <a:bodyPr/>
                    <a:lstStyle/>
                    <a:p>
                      <a:r>
                        <a:rPr lang="en-GB" sz="1400" dirty="0">
                          <a:latin typeface="Arial" panose="020B0604020202020204" pitchFamily="34" charset="0"/>
                          <a:cs typeface="Arial" panose="020B0604020202020204" pitchFamily="34" charset="0"/>
                        </a:rPr>
                        <a:t>Jones Oppong</a:t>
                      </a:r>
                    </a:p>
                  </a:txBody>
                  <a:tcPr/>
                </a:tc>
                <a:tc>
                  <a:txBody>
                    <a:bodyPr/>
                    <a:lstStyle/>
                    <a:p>
                      <a:r>
                        <a:rPr lang="en-GB" sz="1400" dirty="0">
                          <a:latin typeface="Arial" panose="020B0604020202020204" pitchFamily="34" charset="0"/>
                          <a:cs typeface="Arial" panose="020B0604020202020204" pitchFamily="34" charset="0"/>
                        </a:rPr>
                        <a:t>Teacher of Maths </a:t>
                      </a:r>
                    </a:p>
                  </a:txBody>
                  <a:tcPr/>
                </a:tc>
                <a:extLst>
                  <a:ext uri="{0D108BD9-81ED-4DB2-BD59-A6C34878D82A}">
                    <a16:rowId xmlns:a16="http://schemas.microsoft.com/office/drawing/2014/main" val="2855215367"/>
                  </a:ext>
                </a:extLst>
              </a:tr>
              <a:tr h="319417">
                <a:tc>
                  <a:txBody>
                    <a:bodyPr/>
                    <a:lstStyle/>
                    <a:p>
                      <a:r>
                        <a:rPr lang="en-GB" sz="1400" dirty="0">
                          <a:latin typeface="Arial" panose="020B0604020202020204" pitchFamily="34" charset="0"/>
                          <a:cs typeface="Arial" panose="020B0604020202020204" pitchFamily="34" charset="0"/>
                        </a:rPr>
                        <a:t>Natasha Parkin</a:t>
                      </a:r>
                    </a:p>
                  </a:txBody>
                  <a:tcPr/>
                </a:tc>
                <a:tc>
                  <a:txBody>
                    <a:bodyPr/>
                    <a:lstStyle/>
                    <a:p>
                      <a:r>
                        <a:rPr lang="en-GB" sz="1400" dirty="0">
                          <a:latin typeface="Arial" panose="020B0604020202020204" pitchFamily="34" charset="0"/>
                          <a:cs typeface="Arial" panose="020B0604020202020204" pitchFamily="34" charset="0"/>
                        </a:rPr>
                        <a:t>Teacher of Dance / PE</a:t>
                      </a:r>
                    </a:p>
                  </a:txBody>
                  <a:tcPr/>
                </a:tc>
                <a:extLst>
                  <a:ext uri="{0D108BD9-81ED-4DB2-BD59-A6C34878D82A}">
                    <a16:rowId xmlns:a16="http://schemas.microsoft.com/office/drawing/2014/main" val="1125845304"/>
                  </a:ext>
                </a:extLst>
              </a:tr>
            </a:tbl>
          </a:graphicData>
        </a:graphic>
      </p:graphicFrame>
      <p:graphicFrame>
        <p:nvGraphicFramePr>
          <p:cNvPr id="9" name="Table 7">
            <a:extLst>
              <a:ext uri="{FF2B5EF4-FFF2-40B4-BE49-F238E27FC236}">
                <a16:creationId xmlns:a16="http://schemas.microsoft.com/office/drawing/2014/main" id="{2066CF7C-8FA8-4234-A022-4EF4E6542643}"/>
              </a:ext>
            </a:extLst>
          </p:cNvPr>
          <p:cNvGraphicFramePr>
            <a:graphicFrameLocks noGrp="1"/>
          </p:cNvGraphicFramePr>
          <p:nvPr>
            <p:extLst/>
          </p:nvPr>
        </p:nvGraphicFramePr>
        <p:xfrm>
          <a:off x="4872250" y="236220"/>
          <a:ext cx="4081248" cy="4823334"/>
        </p:xfrm>
        <a:graphic>
          <a:graphicData uri="http://schemas.openxmlformats.org/drawingml/2006/table">
            <a:tbl>
              <a:tblPr firstRow="1" bandRow="1">
                <a:tableStyleId>{5940675A-B579-460E-94D1-54222C63F5DA}</a:tableStyleId>
              </a:tblPr>
              <a:tblGrid>
                <a:gridCol w="1699147">
                  <a:extLst>
                    <a:ext uri="{9D8B030D-6E8A-4147-A177-3AD203B41FA5}">
                      <a16:colId xmlns:a16="http://schemas.microsoft.com/office/drawing/2014/main" val="3792353690"/>
                    </a:ext>
                  </a:extLst>
                </a:gridCol>
                <a:gridCol w="2382101">
                  <a:extLst>
                    <a:ext uri="{9D8B030D-6E8A-4147-A177-3AD203B41FA5}">
                      <a16:colId xmlns:a16="http://schemas.microsoft.com/office/drawing/2014/main" val="658740419"/>
                    </a:ext>
                  </a:extLst>
                </a:gridCol>
              </a:tblGrid>
              <a:tr h="372089">
                <a:tc>
                  <a:txBody>
                    <a:bodyPr/>
                    <a:lstStyle/>
                    <a:p>
                      <a:r>
                        <a:rPr lang="en-GB" sz="1400" dirty="0">
                          <a:latin typeface="Arial" panose="020B0604020202020204" pitchFamily="34" charset="0"/>
                          <a:cs typeface="Arial" panose="020B0604020202020204" pitchFamily="34" charset="0"/>
                        </a:rPr>
                        <a:t>Olivia Bone</a:t>
                      </a:r>
                    </a:p>
                  </a:txBody>
                  <a:tcPr/>
                </a:tc>
                <a:tc>
                  <a:txBody>
                    <a:bodyPr/>
                    <a:lstStyle/>
                    <a:p>
                      <a:r>
                        <a:rPr lang="en-GB" sz="1400" dirty="0">
                          <a:latin typeface="Arial" panose="020B0604020202020204" pitchFamily="34" charset="0"/>
                          <a:cs typeface="Arial" panose="020B0604020202020204" pitchFamily="34" charset="0"/>
                        </a:rPr>
                        <a:t>Administrator</a:t>
                      </a:r>
                    </a:p>
                  </a:txBody>
                  <a:tcPr/>
                </a:tc>
                <a:extLst>
                  <a:ext uri="{0D108BD9-81ED-4DB2-BD59-A6C34878D82A}">
                    <a16:rowId xmlns:a16="http://schemas.microsoft.com/office/drawing/2014/main" val="860842891"/>
                  </a:ext>
                </a:extLst>
              </a:tr>
              <a:tr h="372089">
                <a:tc>
                  <a:txBody>
                    <a:bodyPr/>
                    <a:lstStyle/>
                    <a:p>
                      <a:r>
                        <a:rPr lang="en-GB" sz="1400" dirty="0">
                          <a:latin typeface="Arial" panose="020B0604020202020204" pitchFamily="34" charset="0"/>
                          <a:cs typeface="Arial" panose="020B0604020202020204" pitchFamily="34" charset="0"/>
                        </a:rPr>
                        <a:t>Elizabeth Pearson</a:t>
                      </a:r>
                    </a:p>
                  </a:txBody>
                  <a:tcPr/>
                </a:tc>
                <a:tc>
                  <a:txBody>
                    <a:bodyPr/>
                    <a:lstStyle/>
                    <a:p>
                      <a:r>
                        <a:rPr lang="en-GB" sz="1400" dirty="0">
                          <a:latin typeface="Arial" panose="020B0604020202020204" pitchFamily="34" charset="0"/>
                          <a:cs typeface="Arial" panose="020B0604020202020204" pitchFamily="34" charset="0"/>
                        </a:rPr>
                        <a:t>Teacher of English </a:t>
                      </a:r>
                    </a:p>
                  </a:txBody>
                  <a:tcPr/>
                </a:tc>
                <a:extLst>
                  <a:ext uri="{0D108BD9-81ED-4DB2-BD59-A6C34878D82A}">
                    <a16:rowId xmlns:a16="http://schemas.microsoft.com/office/drawing/2014/main" val="1457035514"/>
                  </a:ext>
                </a:extLst>
              </a:tr>
              <a:tr h="504614">
                <a:tc>
                  <a:txBody>
                    <a:bodyPr/>
                    <a:lstStyle/>
                    <a:p>
                      <a:r>
                        <a:rPr lang="en-GB" sz="1400" dirty="0">
                          <a:latin typeface="Arial" panose="020B0604020202020204" pitchFamily="34" charset="0"/>
                          <a:cs typeface="Arial" panose="020B0604020202020204" pitchFamily="34" charset="0"/>
                        </a:rPr>
                        <a:t>Jack Haigh</a:t>
                      </a:r>
                    </a:p>
                  </a:txBody>
                  <a:tcPr/>
                </a:tc>
                <a:tc>
                  <a:txBody>
                    <a:bodyPr/>
                    <a:lstStyle/>
                    <a:p>
                      <a:r>
                        <a:rPr lang="en-GB" sz="1400" dirty="0">
                          <a:latin typeface="Arial" panose="020B0604020202020204" pitchFamily="34" charset="0"/>
                          <a:cs typeface="Arial" panose="020B0604020202020204" pitchFamily="34" charset="0"/>
                        </a:rPr>
                        <a:t>Learning Mentor / Cover Supervisor </a:t>
                      </a:r>
                    </a:p>
                  </a:txBody>
                  <a:tcPr/>
                </a:tc>
                <a:extLst>
                  <a:ext uri="{0D108BD9-81ED-4DB2-BD59-A6C34878D82A}">
                    <a16:rowId xmlns:a16="http://schemas.microsoft.com/office/drawing/2014/main" val="3998739621"/>
                  </a:ext>
                </a:extLst>
              </a:tr>
              <a:tr h="504614">
                <a:tc>
                  <a:txBody>
                    <a:bodyPr/>
                    <a:lstStyle/>
                    <a:p>
                      <a:r>
                        <a:rPr lang="en-GB" sz="1400" dirty="0">
                          <a:latin typeface="Arial" panose="020B0604020202020204" pitchFamily="34" charset="0"/>
                          <a:cs typeface="Arial" panose="020B0604020202020204" pitchFamily="34" charset="0"/>
                        </a:rPr>
                        <a:t>Rebecca Adegoke</a:t>
                      </a:r>
                    </a:p>
                  </a:txBody>
                  <a:tcPr/>
                </a:tc>
                <a:tc>
                  <a:txBody>
                    <a:bodyPr/>
                    <a:lstStyle/>
                    <a:p>
                      <a:r>
                        <a:rPr lang="en-GB" sz="1400" dirty="0">
                          <a:latin typeface="Arial" panose="020B0604020202020204" pitchFamily="34" charset="0"/>
                          <a:cs typeface="Arial" panose="020B0604020202020204" pitchFamily="34" charset="0"/>
                        </a:rPr>
                        <a:t>Learning Mentor / Cover Supervisor </a:t>
                      </a:r>
                    </a:p>
                  </a:txBody>
                  <a:tcPr/>
                </a:tc>
                <a:extLst>
                  <a:ext uri="{0D108BD9-81ED-4DB2-BD59-A6C34878D82A}">
                    <a16:rowId xmlns:a16="http://schemas.microsoft.com/office/drawing/2014/main" val="468760368"/>
                  </a:ext>
                </a:extLst>
              </a:tr>
              <a:tr h="372089">
                <a:tc>
                  <a:txBody>
                    <a:bodyPr/>
                    <a:lstStyle/>
                    <a:p>
                      <a:r>
                        <a:rPr lang="en-GB" sz="1400" dirty="0">
                          <a:latin typeface="Arial" panose="020B0604020202020204" pitchFamily="34" charset="0"/>
                          <a:cs typeface="Arial" panose="020B0604020202020204" pitchFamily="34" charset="0"/>
                        </a:rPr>
                        <a:t>Mark Hubbard</a:t>
                      </a:r>
                    </a:p>
                  </a:txBody>
                  <a:tcPr/>
                </a:tc>
                <a:tc>
                  <a:txBody>
                    <a:bodyPr/>
                    <a:lstStyle/>
                    <a:p>
                      <a:r>
                        <a:rPr lang="en-GB" sz="1400" dirty="0">
                          <a:latin typeface="Arial" panose="020B0604020202020204" pitchFamily="34" charset="0"/>
                          <a:cs typeface="Arial" panose="020B0604020202020204" pitchFamily="34" charset="0"/>
                        </a:rPr>
                        <a:t>Teacher of Technology</a:t>
                      </a:r>
                    </a:p>
                  </a:txBody>
                  <a:tcPr/>
                </a:tc>
                <a:extLst>
                  <a:ext uri="{0D108BD9-81ED-4DB2-BD59-A6C34878D82A}">
                    <a16:rowId xmlns:a16="http://schemas.microsoft.com/office/drawing/2014/main" val="2854529244"/>
                  </a:ext>
                </a:extLst>
              </a:tr>
              <a:tr h="372089">
                <a:tc>
                  <a:txBody>
                    <a:bodyPr/>
                    <a:lstStyle/>
                    <a:p>
                      <a:r>
                        <a:rPr lang="en-GB" sz="1400" dirty="0" err="1">
                          <a:latin typeface="Arial" panose="020B0604020202020204" pitchFamily="34" charset="0"/>
                          <a:cs typeface="Arial" panose="020B0604020202020204" pitchFamily="34" charset="0"/>
                        </a:rPr>
                        <a:t>Petiri</a:t>
                      </a:r>
                      <a:r>
                        <a:rPr lang="en-GB" sz="1400" dirty="0">
                          <a:latin typeface="Arial" panose="020B0604020202020204" pitchFamily="34" charset="0"/>
                          <a:cs typeface="Arial" panose="020B0604020202020204" pitchFamily="34" charset="0"/>
                        </a:rPr>
                        <a:t> Hall</a:t>
                      </a:r>
                    </a:p>
                  </a:txBody>
                  <a:tcPr/>
                </a:tc>
                <a:tc>
                  <a:txBody>
                    <a:bodyPr/>
                    <a:lstStyle/>
                    <a:p>
                      <a:r>
                        <a:rPr lang="en-GB" sz="1400" dirty="0">
                          <a:latin typeface="Arial" panose="020B0604020202020204" pitchFamily="34" charset="0"/>
                          <a:cs typeface="Arial" panose="020B0604020202020204" pitchFamily="34" charset="0"/>
                        </a:rPr>
                        <a:t>Health and Social </a:t>
                      </a:r>
                    </a:p>
                  </a:txBody>
                  <a:tcPr/>
                </a:tc>
                <a:extLst>
                  <a:ext uri="{0D108BD9-81ED-4DB2-BD59-A6C34878D82A}">
                    <a16:rowId xmlns:a16="http://schemas.microsoft.com/office/drawing/2014/main" val="2642793744"/>
                  </a:ext>
                </a:extLst>
              </a:tr>
              <a:tr h="504614">
                <a:tc>
                  <a:txBody>
                    <a:bodyPr/>
                    <a:lstStyle/>
                    <a:p>
                      <a:r>
                        <a:rPr lang="en-GB" sz="1400" dirty="0">
                          <a:latin typeface="Arial" panose="020B0604020202020204" pitchFamily="34" charset="0"/>
                          <a:cs typeface="Arial" panose="020B0604020202020204" pitchFamily="34" charset="0"/>
                        </a:rPr>
                        <a:t>Donna Davis</a:t>
                      </a:r>
                    </a:p>
                  </a:txBody>
                  <a:tcPr/>
                </a:tc>
                <a:tc>
                  <a:txBody>
                    <a:bodyPr/>
                    <a:lstStyle/>
                    <a:p>
                      <a:r>
                        <a:rPr lang="en-GB" sz="1400" dirty="0">
                          <a:latin typeface="Arial" panose="020B0604020202020204" pitchFamily="34" charset="0"/>
                          <a:cs typeface="Arial" panose="020B0604020202020204" pitchFamily="34" charset="0"/>
                        </a:rPr>
                        <a:t>Behaviour Reflection </a:t>
                      </a:r>
                      <a:r>
                        <a:rPr lang="en-GB" sz="1400" dirty="0" err="1">
                          <a:latin typeface="Arial" panose="020B0604020202020204" pitchFamily="34" charset="0"/>
                          <a:cs typeface="Arial" panose="020B0604020202020204" pitchFamily="34" charset="0"/>
                        </a:rPr>
                        <a:t>Center</a:t>
                      </a:r>
                      <a:r>
                        <a:rPr lang="en-GB" sz="14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3242252509"/>
                  </a:ext>
                </a:extLst>
              </a:tr>
              <a:tr h="372089">
                <a:tc>
                  <a:txBody>
                    <a:bodyPr/>
                    <a:lstStyle/>
                    <a:p>
                      <a:r>
                        <a:rPr lang="en-GB" sz="1400" dirty="0">
                          <a:latin typeface="Arial" panose="020B0604020202020204" pitchFamily="34" charset="0"/>
                          <a:cs typeface="Arial" panose="020B0604020202020204" pitchFamily="34" charset="0"/>
                        </a:rPr>
                        <a:t>Stephanie Walford</a:t>
                      </a:r>
                    </a:p>
                  </a:txBody>
                  <a:tcPr/>
                </a:tc>
                <a:tc>
                  <a:txBody>
                    <a:bodyPr/>
                    <a:lstStyle/>
                    <a:p>
                      <a:r>
                        <a:rPr lang="en-GB" sz="1400" dirty="0">
                          <a:latin typeface="Arial" panose="020B0604020202020204" pitchFamily="34" charset="0"/>
                          <a:cs typeface="Arial" panose="020B0604020202020204" pitchFamily="34" charset="0"/>
                        </a:rPr>
                        <a:t>ELD Teacher </a:t>
                      </a:r>
                    </a:p>
                  </a:txBody>
                  <a:tcPr/>
                </a:tc>
                <a:extLst>
                  <a:ext uri="{0D108BD9-81ED-4DB2-BD59-A6C34878D82A}">
                    <a16:rowId xmlns:a16="http://schemas.microsoft.com/office/drawing/2014/main" val="1885586694"/>
                  </a:ext>
                </a:extLst>
              </a:tr>
              <a:tr h="504614">
                <a:tc>
                  <a:txBody>
                    <a:bodyPr/>
                    <a:lstStyle/>
                    <a:p>
                      <a:r>
                        <a:rPr lang="en-GB" sz="1400" dirty="0">
                          <a:latin typeface="Arial" panose="020B0604020202020204" pitchFamily="34" charset="0"/>
                          <a:cs typeface="Arial" panose="020B0604020202020204" pitchFamily="34" charset="0"/>
                        </a:rPr>
                        <a:t>Tim Butcher</a:t>
                      </a:r>
                    </a:p>
                  </a:txBody>
                  <a:tcPr/>
                </a:tc>
                <a:tc>
                  <a:txBody>
                    <a:bodyPr/>
                    <a:lstStyle/>
                    <a:p>
                      <a:r>
                        <a:rPr lang="en-GB" sz="1400" dirty="0">
                          <a:latin typeface="Arial" panose="020B0604020202020204" pitchFamily="34" charset="0"/>
                          <a:cs typeface="Arial" panose="020B0604020202020204" pitchFamily="34" charset="0"/>
                        </a:rPr>
                        <a:t>Learning Mentor / Cover Supervisor </a:t>
                      </a:r>
                    </a:p>
                  </a:txBody>
                  <a:tcPr/>
                </a:tc>
                <a:extLst>
                  <a:ext uri="{0D108BD9-81ED-4DB2-BD59-A6C34878D82A}">
                    <a16:rowId xmlns:a16="http://schemas.microsoft.com/office/drawing/2014/main" val="2750117327"/>
                  </a:ext>
                </a:extLst>
              </a:tr>
              <a:tr h="504614">
                <a:tc>
                  <a:txBody>
                    <a:bodyPr/>
                    <a:lstStyle/>
                    <a:p>
                      <a:r>
                        <a:rPr lang="en-GB" sz="1400" dirty="0">
                          <a:latin typeface="Arial" panose="020B0604020202020204" pitchFamily="34" charset="0"/>
                          <a:cs typeface="Arial" panose="020B0604020202020204" pitchFamily="34" charset="0"/>
                        </a:rPr>
                        <a:t>Abbey Herod</a:t>
                      </a:r>
                    </a:p>
                  </a:txBody>
                  <a:tcPr/>
                </a:tc>
                <a:tc>
                  <a:txBody>
                    <a:bodyPr/>
                    <a:lstStyle/>
                    <a:p>
                      <a:r>
                        <a:rPr lang="en-GB" sz="1400" dirty="0">
                          <a:latin typeface="Arial" panose="020B0604020202020204" pitchFamily="34" charset="0"/>
                          <a:cs typeface="Arial" panose="020B0604020202020204" pitchFamily="34" charset="0"/>
                        </a:rPr>
                        <a:t>Learning Mentor / Cover Supervisor</a:t>
                      </a:r>
                    </a:p>
                  </a:txBody>
                  <a:tcPr/>
                </a:tc>
                <a:extLst>
                  <a:ext uri="{0D108BD9-81ED-4DB2-BD59-A6C34878D82A}">
                    <a16:rowId xmlns:a16="http://schemas.microsoft.com/office/drawing/2014/main" val="3420936010"/>
                  </a:ext>
                </a:extLst>
              </a:tr>
              <a:tr h="372089">
                <a:tc>
                  <a:txBody>
                    <a:bodyPr/>
                    <a:lstStyle/>
                    <a:p>
                      <a:r>
                        <a:rPr lang="en-GB" sz="1400" dirty="0">
                          <a:latin typeface="Arial" panose="020B0604020202020204" pitchFamily="34" charset="0"/>
                          <a:cs typeface="Arial" panose="020B0604020202020204" pitchFamily="34" charset="0"/>
                        </a:rPr>
                        <a:t>Karen Shaw</a:t>
                      </a:r>
                    </a:p>
                  </a:txBody>
                  <a:tcPr/>
                </a:tc>
                <a:tc>
                  <a:txBody>
                    <a:bodyPr/>
                    <a:lstStyle/>
                    <a:p>
                      <a:r>
                        <a:rPr lang="en-GB" sz="1400" dirty="0">
                          <a:latin typeface="Arial" panose="020B0604020202020204" pitchFamily="34" charset="0"/>
                          <a:cs typeface="Arial" panose="020B0604020202020204" pitchFamily="34" charset="0"/>
                        </a:rPr>
                        <a:t>Teacher of Geography </a:t>
                      </a:r>
                    </a:p>
                  </a:txBody>
                  <a:tcPr/>
                </a:tc>
                <a:extLst>
                  <a:ext uri="{0D108BD9-81ED-4DB2-BD59-A6C34878D82A}">
                    <a16:rowId xmlns:a16="http://schemas.microsoft.com/office/drawing/2014/main" val="3022086833"/>
                  </a:ext>
                </a:extLst>
              </a:tr>
            </a:tbl>
          </a:graphicData>
        </a:graphic>
      </p:graphicFrame>
      <p:sp>
        <p:nvSpPr>
          <p:cNvPr id="5" name="Title 1">
            <a:extLst>
              <a:ext uri="{FF2B5EF4-FFF2-40B4-BE49-F238E27FC236}">
                <a16:creationId xmlns:a16="http://schemas.microsoft.com/office/drawing/2014/main" id="{AD577E18-C7A7-4734-ABB7-A5ABBB230161}"/>
              </a:ext>
            </a:extLst>
          </p:cNvPr>
          <p:cNvSpPr txBox="1">
            <a:spLocks/>
          </p:cNvSpPr>
          <p:nvPr/>
        </p:nvSpPr>
        <p:spPr>
          <a:xfrm>
            <a:off x="8020" y="0"/>
            <a:ext cx="461963" cy="5143500"/>
          </a:xfrm>
          <a:prstGeom prst="rect">
            <a:avLst/>
          </a:prstGeom>
          <a:solidFill>
            <a:srgbClr val="7030A0"/>
          </a:solidFill>
          <a:ln>
            <a:noFill/>
          </a:ln>
        </p:spPr>
        <p:txBody>
          <a:bodyPr vert="vert270" lIns="91440" tIns="45720" rIns="91440" bIns="45720" rtlCol="0" anchor="ctr">
            <a:normAutofit fontScale="7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solidFill>
                  <a:schemeClr val="bg1"/>
                </a:solidFill>
                <a:latin typeface="Arial" charset="0"/>
                <a:ea typeface="Arial" charset="0"/>
                <a:cs typeface="Arial" charset="0"/>
              </a:rPr>
              <a:t>Staffing Update: Autumn Term</a:t>
            </a:r>
          </a:p>
        </p:txBody>
      </p:sp>
    </p:spTree>
    <p:extLst>
      <p:ext uri="{BB962C8B-B14F-4D97-AF65-F5344CB8AC3E}">
        <p14:creationId xmlns:p14="http://schemas.microsoft.com/office/powerpoint/2010/main" val="1172090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1721" y="60218"/>
            <a:ext cx="8942338" cy="994172"/>
          </a:xfrm>
        </p:spPr>
        <p:txBody>
          <a:bodyPr>
            <a:normAutofit fontScale="90000"/>
          </a:bodyPr>
          <a:lstStyle/>
          <a:p>
            <a:r>
              <a:rPr lang="en-US">
                <a:solidFill>
                  <a:srgbClr val="7030A0"/>
                </a:solidFill>
                <a:latin typeface="Arial" charset="0"/>
                <a:ea typeface="Arial" charset="0"/>
                <a:cs typeface="Arial" charset="0"/>
              </a:rPr>
              <a:t>Nottingham Academy in Partnership</a:t>
            </a:r>
            <a:br>
              <a:rPr lang="en-US">
                <a:solidFill>
                  <a:srgbClr val="06C3DE"/>
                </a:solidFill>
                <a:latin typeface="Arial" charset="0"/>
                <a:ea typeface="Arial" charset="0"/>
                <a:cs typeface="Arial" charset="0"/>
              </a:rPr>
            </a:br>
            <a:endParaRPr lang="en-US">
              <a:solidFill>
                <a:srgbClr val="06C3DE"/>
              </a:solidFill>
              <a:latin typeface="Arial" charset="0"/>
              <a:ea typeface="Arial" charset="0"/>
              <a:cs typeface="Arial" charset="0"/>
            </a:endParaRPr>
          </a:p>
        </p:txBody>
      </p:sp>
      <p:sp>
        <p:nvSpPr>
          <p:cNvPr id="2" name="Rectangle 1"/>
          <p:cNvSpPr/>
          <p:nvPr/>
        </p:nvSpPr>
        <p:spPr>
          <a:xfrm>
            <a:off x="584264" y="644487"/>
            <a:ext cx="8177134" cy="1754326"/>
          </a:xfrm>
          <a:prstGeom prst="rect">
            <a:avLst/>
          </a:prstGeom>
        </p:spPr>
        <p:txBody>
          <a:bodyPr wrap="square">
            <a:spAutoFit/>
          </a:bodyPr>
          <a:lstStyle/>
          <a:p>
            <a:pPr algn="ctr"/>
            <a:r>
              <a:rPr lang="en-GB" sz="3600">
                <a:latin typeface="Arial" charset="0"/>
                <a:ea typeface="Arial" charset="0"/>
                <a:cs typeface="Arial" charset="0"/>
              </a:rPr>
              <a:t>“We are on hand if you need us. </a:t>
            </a:r>
            <a:r>
              <a:rPr lang="en-GB" sz="3600" b="1">
                <a:latin typeface="Arial" charset="0"/>
                <a:ea typeface="Arial" charset="0"/>
                <a:cs typeface="Arial" charset="0"/>
              </a:rPr>
              <a:t>We believe in the power of parent partnership</a:t>
            </a:r>
            <a:r>
              <a:rPr lang="en-GB" sz="3600">
                <a:latin typeface="Arial" charset="0"/>
                <a:ea typeface="Arial" charset="0"/>
                <a:cs typeface="Arial" charset="0"/>
              </a:rPr>
              <a:t>.”</a:t>
            </a:r>
            <a:endParaRPr lang="en-US" sz="3600">
              <a:latin typeface="Arial" charset="0"/>
              <a:ea typeface="Arial" charset="0"/>
              <a:cs typeface="Arial" charset="0"/>
            </a:endParaRPr>
          </a:p>
        </p:txBody>
      </p:sp>
      <p:grpSp>
        <p:nvGrpSpPr>
          <p:cNvPr id="3" name="Group 2"/>
          <p:cNvGrpSpPr/>
          <p:nvPr/>
        </p:nvGrpSpPr>
        <p:grpSpPr>
          <a:xfrm>
            <a:off x="208845" y="2587490"/>
            <a:ext cx="8935159" cy="492443"/>
            <a:chOff x="208845" y="2703872"/>
            <a:chExt cx="8935159" cy="492443"/>
          </a:xfrm>
        </p:grpSpPr>
        <p:sp>
          <p:nvSpPr>
            <p:cNvPr id="6" name="TextBox 5"/>
            <p:cNvSpPr txBox="1"/>
            <p:nvPr/>
          </p:nvSpPr>
          <p:spPr>
            <a:xfrm>
              <a:off x="528586" y="2703872"/>
              <a:ext cx="8615418" cy="492443"/>
            </a:xfrm>
            <a:prstGeom prst="rect">
              <a:avLst/>
            </a:prstGeom>
            <a:noFill/>
          </p:spPr>
          <p:txBody>
            <a:bodyPr wrap="square" rtlCol="0">
              <a:spAutoFit/>
            </a:bodyPr>
            <a:lstStyle/>
            <a:p>
              <a:r>
                <a:rPr lang="en-GB" sz="2600">
                  <a:latin typeface="Arial" charset="0"/>
                  <a:ea typeface="Arial" charset="0"/>
                  <a:cs typeface="Arial" charset="0"/>
                </a:rPr>
                <a:t>Our parents receive live achievement and behaviour data</a:t>
              </a:r>
            </a:p>
          </p:txBody>
        </p:sp>
        <p:pic>
          <p:nvPicPr>
            <p:cNvPr id="9" name="Picture 8"/>
            <p:cNvPicPr>
              <a:picLocks noChangeAspect="1"/>
            </p:cNvPicPr>
            <p:nvPr/>
          </p:nvPicPr>
          <p:blipFill>
            <a:blip r:embed="rId2"/>
            <a:stretch>
              <a:fillRect/>
            </a:stretch>
          </p:blipFill>
          <p:spPr>
            <a:xfrm>
              <a:off x="208845" y="2790336"/>
              <a:ext cx="326590" cy="319514"/>
            </a:xfrm>
            <a:prstGeom prst="rect">
              <a:avLst/>
            </a:prstGeom>
          </p:spPr>
        </p:pic>
      </p:grpSp>
      <p:grpSp>
        <p:nvGrpSpPr>
          <p:cNvPr id="5" name="Group 4"/>
          <p:cNvGrpSpPr/>
          <p:nvPr/>
        </p:nvGrpSpPr>
        <p:grpSpPr>
          <a:xfrm>
            <a:off x="178964" y="3684285"/>
            <a:ext cx="9207878" cy="892552"/>
            <a:chOff x="178964" y="3741026"/>
            <a:chExt cx="9207878" cy="892552"/>
          </a:xfrm>
        </p:grpSpPr>
        <p:sp>
          <p:nvSpPr>
            <p:cNvPr id="7" name="TextBox 6"/>
            <p:cNvSpPr txBox="1"/>
            <p:nvPr/>
          </p:nvSpPr>
          <p:spPr>
            <a:xfrm>
              <a:off x="528586" y="3741026"/>
              <a:ext cx="8858256" cy="892552"/>
            </a:xfrm>
            <a:prstGeom prst="rect">
              <a:avLst/>
            </a:prstGeom>
            <a:noFill/>
          </p:spPr>
          <p:txBody>
            <a:bodyPr wrap="square" rtlCol="0">
              <a:spAutoFit/>
            </a:bodyPr>
            <a:lstStyle/>
            <a:p>
              <a:r>
                <a:rPr lang="en-GB" sz="2600">
                  <a:latin typeface="Arial" charset="0"/>
                  <a:ea typeface="Arial" charset="0"/>
                  <a:cs typeface="Arial" charset="0"/>
                </a:rPr>
                <a:t>Introduction of a Parent Forum to assist us to develop quickly in line with community expectations.</a:t>
              </a:r>
              <a:endParaRPr lang="en-GB" sz="2600" b="1">
                <a:latin typeface="Arial" charset="0"/>
                <a:ea typeface="Arial" charset="0"/>
                <a:cs typeface="Arial" charset="0"/>
              </a:endParaRPr>
            </a:p>
          </p:txBody>
        </p:sp>
        <p:pic>
          <p:nvPicPr>
            <p:cNvPr id="10" name="Picture 9"/>
            <p:cNvPicPr>
              <a:picLocks noChangeAspect="1"/>
            </p:cNvPicPr>
            <p:nvPr/>
          </p:nvPicPr>
          <p:blipFill>
            <a:blip r:embed="rId2"/>
            <a:stretch>
              <a:fillRect/>
            </a:stretch>
          </p:blipFill>
          <p:spPr>
            <a:xfrm>
              <a:off x="178964" y="4051995"/>
              <a:ext cx="326590" cy="319514"/>
            </a:xfrm>
            <a:prstGeom prst="rect">
              <a:avLst/>
            </a:prstGeom>
          </p:spPr>
        </p:pic>
      </p:grpSp>
      <p:sp>
        <p:nvSpPr>
          <p:cNvPr id="12" name="TextBox 11"/>
          <p:cNvSpPr txBox="1"/>
          <p:nvPr/>
        </p:nvSpPr>
        <p:spPr>
          <a:xfrm>
            <a:off x="535435" y="3150666"/>
            <a:ext cx="8615418" cy="492443"/>
          </a:xfrm>
          <a:prstGeom prst="rect">
            <a:avLst/>
          </a:prstGeom>
          <a:noFill/>
        </p:spPr>
        <p:txBody>
          <a:bodyPr wrap="square" rtlCol="0">
            <a:spAutoFit/>
          </a:bodyPr>
          <a:lstStyle/>
          <a:p>
            <a:r>
              <a:rPr lang="en-GB" sz="2600">
                <a:latin typeface="Arial" charset="0"/>
                <a:ea typeface="Arial" charset="0"/>
                <a:cs typeface="Arial" charset="0"/>
              </a:rPr>
              <a:t>Increasingly responsive to parent needs (COVID-19).</a:t>
            </a:r>
          </a:p>
        </p:txBody>
      </p:sp>
      <p:pic>
        <p:nvPicPr>
          <p:cNvPr id="13" name="Picture 12"/>
          <p:cNvPicPr>
            <a:picLocks noChangeAspect="1"/>
          </p:cNvPicPr>
          <p:nvPr/>
        </p:nvPicPr>
        <p:blipFill>
          <a:blip r:embed="rId2"/>
          <a:stretch>
            <a:fillRect/>
          </a:stretch>
        </p:blipFill>
        <p:spPr>
          <a:xfrm>
            <a:off x="208845" y="3384992"/>
            <a:ext cx="326590" cy="319514"/>
          </a:xfrm>
          <a:prstGeom prst="rect">
            <a:avLst/>
          </a:prstGeom>
        </p:spPr>
      </p:pic>
    </p:spTree>
    <p:extLst>
      <p:ext uri="{BB962C8B-B14F-4D97-AF65-F5344CB8AC3E}">
        <p14:creationId xmlns:p14="http://schemas.microsoft.com/office/powerpoint/2010/main" val="6415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60" y="245563"/>
            <a:ext cx="7886700" cy="994172"/>
          </a:xfrm>
        </p:spPr>
        <p:txBody>
          <a:bodyPr/>
          <a:lstStyle/>
          <a:p>
            <a:r>
              <a:rPr lang="en-US" dirty="0">
                <a:solidFill>
                  <a:srgbClr val="7030A0"/>
                </a:solidFill>
                <a:latin typeface="Arial" charset="0"/>
                <a:ea typeface="Arial" charset="0"/>
                <a:cs typeface="Arial" charset="0"/>
              </a:rPr>
              <a:t>Questions / Discussion</a:t>
            </a:r>
          </a:p>
        </p:txBody>
      </p:sp>
      <p:grpSp>
        <p:nvGrpSpPr>
          <p:cNvPr id="5" name="Group 4"/>
          <p:cNvGrpSpPr/>
          <p:nvPr/>
        </p:nvGrpSpPr>
        <p:grpSpPr>
          <a:xfrm>
            <a:off x="725745" y="1692150"/>
            <a:ext cx="2148769" cy="1903030"/>
            <a:chOff x="1253646" y="872018"/>
            <a:chExt cx="2148769" cy="190303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6856"/>
            <a:stretch/>
          </p:blipFill>
          <p:spPr>
            <a:xfrm>
              <a:off x="1253646" y="872018"/>
              <a:ext cx="1874889" cy="1903030"/>
            </a:xfrm>
            <a:prstGeom prst="rect">
              <a:avLst/>
            </a:prstGeom>
          </p:spPr>
        </p:pic>
        <p:sp>
          <p:nvSpPr>
            <p:cNvPr id="10" name="TextBox 9"/>
            <p:cNvSpPr txBox="1"/>
            <p:nvPr/>
          </p:nvSpPr>
          <p:spPr>
            <a:xfrm>
              <a:off x="1879318" y="1244559"/>
              <a:ext cx="1523097" cy="923330"/>
            </a:xfrm>
            <a:prstGeom prst="rect">
              <a:avLst/>
            </a:prstGeom>
            <a:noFill/>
          </p:spPr>
          <p:txBody>
            <a:bodyPr wrap="square" rtlCol="0">
              <a:spAutoFit/>
            </a:bodyPr>
            <a:lstStyle/>
            <a:p>
              <a:r>
                <a:rPr lang="en-US" sz="5400">
                  <a:latin typeface="Arial" charset="0"/>
                  <a:ea typeface="Arial" charset="0"/>
                  <a:cs typeface="Arial" charset="0"/>
                </a:rPr>
                <a:t>?</a:t>
              </a:r>
              <a:endParaRPr lang="en-US" sz="5400" dirty="0">
                <a:latin typeface="Arial" charset="0"/>
                <a:ea typeface="Arial" charset="0"/>
                <a:cs typeface="Arial" charset="0"/>
              </a:endParaRPr>
            </a:p>
          </p:txBody>
        </p:sp>
      </p:grpSp>
      <p:sp>
        <p:nvSpPr>
          <p:cNvPr id="11" name="TextBox 10"/>
          <p:cNvSpPr txBox="1"/>
          <p:nvPr/>
        </p:nvSpPr>
        <p:spPr>
          <a:xfrm>
            <a:off x="2874514" y="1581836"/>
            <a:ext cx="6247026" cy="2123658"/>
          </a:xfrm>
          <a:prstGeom prst="rect">
            <a:avLst/>
          </a:prstGeom>
          <a:noFill/>
        </p:spPr>
        <p:txBody>
          <a:bodyPr wrap="square" rtlCol="0">
            <a:spAutoFit/>
          </a:bodyPr>
          <a:lstStyle/>
          <a:p>
            <a:r>
              <a:rPr lang="en-US" sz="2200" b="1" dirty="0">
                <a:latin typeface="Arial" charset="0"/>
                <a:ea typeface="Arial" charset="0"/>
                <a:cs typeface="Arial" charset="0"/>
              </a:rPr>
              <a:t>Do you have any questions?</a:t>
            </a:r>
          </a:p>
          <a:p>
            <a:endParaRPr lang="en-US" sz="2200" b="1" dirty="0">
              <a:latin typeface="Arial" charset="0"/>
              <a:ea typeface="Arial" charset="0"/>
              <a:cs typeface="Arial" charset="0"/>
            </a:endParaRPr>
          </a:p>
          <a:p>
            <a:r>
              <a:rPr lang="en-US" sz="2200" dirty="0">
                <a:latin typeface="Arial" charset="0"/>
                <a:ea typeface="Arial" charset="0"/>
                <a:cs typeface="Arial" charset="0"/>
              </a:rPr>
              <a:t>We may not be able to answer or discuss every point this evening but I would like to capture your thoughts and where possible respond to the wider parent body after this evening.</a:t>
            </a:r>
          </a:p>
        </p:txBody>
      </p:sp>
    </p:spTree>
    <p:extLst>
      <p:ext uri="{BB962C8B-B14F-4D97-AF65-F5344CB8AC3E}">
        <p14:creationId xmlns:p14="http://schemas.microsoft.com/office/powerpoint/2010/main" val="545647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85115"/>
            <a:ext cx="7886700" cy="994172"/>
          </a:xfrm>
        </p:spPr>
        <p:txBody>
          <a:bodyPr/>
          <a:lstStyle/>
          <a:p>
            <a:r>
              <a:rPr lang="en-US" dirty="0">
                <a:solidFill>
                  <a:srgbClr val="7030A0"/>
                </a:solidFill>
                <a:latin typeface="Arial" charset="0"/>
                <a:ea typeface="Arial" charset="0"/>
                <a:cs typeface="Arial" charset="0"/>
              </a:rPr>
              <a:t>Principal Drop In</a:t>
            </a:r>
          </a:p>
        </p:txBody>
      </p:sp>
      <p:sp>
        <p:nvSpPr>
          <p:cNvPr id="5" name="Content Placeholder 2"/>
          <p:cNvSpPr>
            <a:spLocks noGrp="1"/>
          </p:cNvSpPr>
          <p:nvPr>
            <p:ph idx="1"/>
          </p:nvPr>
        </p:nvSpPr>
        <p:spPr>
          <a:xfrm>
            <a:off x="628650" y="973776"/>
            <a:ext cx="7886700" cy="4050711"/>
          </a:xfrm>
        </p:spPr>
        <p:txBody>
          <a:bodyPr>
            <a:normAutofit/>
          </a:bodyPr>
          <a:lstStyle/>
          <a:p>
            <a:pPr marL="0" indent="0" defTabSz="914400">
              <a:lnSpc>
                <a:spcPct val="100000"/>
              </a:lnSpc>
              <a:spcBef>
                <a:spcPts val="0"/>
              </a:spcBef>
              <a:buNone/>
            </a:pPr>
            <a:r>
              <a:rPr lang="en-GB" sz="2200" dirty="0">
                <a:latin typeface="Arial" charset="0"/>
                <a:ea typeface="Arial" charset="0"/>
                <a:cs typeface="Arial" charset="0"/>
              </a:rPr>
              <a:t>If you would like to meet directly with myself there is a ‘Principal Drop In’ which takes place every </a:t>
            </a:r>
            <a:r>
              <a:rPr lang="en-GB" sz="2200" b="1" dirty="0">
                <a:latin typeface="Arial" charset="0"/>
                <a:ea typeface="Arial" charset="0"/>
                <a:cs typeface="Arial" charset="0"/>
              </a:rPr>
              <a:t>Tuesday morning between 8.45 </a:t>
            </a:r>
            <a:r>
              <a:rPr lang="mr-IN" sz="2200" b="1" dirty="0">
                <a:latin typeface="Arial" charset="0"/>
                <a:ea typeface="Arial" charset="0"/>
                <a:cs typeface="Arial" charset="0"/>
              </a:rPr>
              <a:t>–</a:t>
            </a:r>
            <a:r>
              <a:rPr lang="en-GB" sz="2200" b="1" dirty="0">
                <a:latin typeface="Arial" charset="0"/>
                <a:ea typeface="Arial" charset="0"/>
                <a:cs typeface="Arial" charset="0"/>
              </a:rPr>
              <a:t> 9.45 am.</a:t>
            </a:r>
          </a:p>
          <a:p>
            <a:pPr marL="0" indent="0" defTabSz="914400">
              <a:lnSpc>
                <a:spcPct val="100000"/>
              </a:lnSpc>
              <a:spcBef>
                <a:spcPts val="0"/>
              </a:spcBef>
              <a:buNone/>
            </a:pPr>
            <a:endParaRPr lang="en-GB" sz="2200" dirty="0">
              <a:latin typeface="Arial" charset="0"/>
              <a:ea typeface="Arial" charset="0"/>
              <a:cs typeface="Arial" charset="0"/>
            </a:endParaRPr>
          </a:p>
          <a:p>
            <a:pPr marL="0" indent="0" defTabSz="914400">
              <a:lnSpc>
                <a:spcPct val="100000"/>
              </a:lnSpc>
              <a:spcBef>
                <a:spcPts val="0"/>
              </a:spcBef>
              <a:buNone/>
            </a:pPr>
            <a:r>
              <a:rPr lang="en-GB" sz="2200" dirty="0">
                <a:latin typeface="Arial" charset="0"/>
                <a:ea typeface="Arial" charset="0"/>
                <a:cs typeface="Arial" charset="0"/>
              </a:rPr>
              <a:t>No appointment is necessary, please just ask to see Mr French at reception and we will accommodate.</a:t>
            </a:r>
          </a:p>
          <a:p>
            <a:pPr marL="0" indent="0" defTabSz="914400">
              <a:lnSpc>
                <a:spcPct val="100000"/>
              </a:lnSpc>
              <a:spcBef>
                <a:spcPts val="0"/>
              </a:spcBef>
              <a:buNone/>
            </a:pPr>
            <a:endParaRPr lang="en-GB" sz="2200" dirty="0">
              <a:latin typeface="Arial" charset="0"/>
              <a:ea typeface="Arial" charset="0"/>
              <a:cs typeface="Arial" charset="0"/>
            </a:endParaRPr>
          </a:p>
          <a:p>
            <a:pPr marL="0" indent="0" defTabSz="914400">
              <a:lnSpc>
                <a:spcPct val="100000"/>
              </a:lnSpc>
              <a:spcBef>
                <a:spcPts val="0"/>
              </a:spcBef>
              <a:buNone/>
            </a:pPr>
            <a:r>
              <a:rPr lang="en-GB" sz="2200" dirty="0">
                <a:latin typeface="Arial" charset="0"/>
                <a:ea typeface="Arial" charset="0"/>
                <a:cs typeface="Arial" charset="0"/>
              </a:rPr>
              <a:t>For appointments outside of this time please contact reception and we will do our best to accommodate.</a:t>
            </a:r>
          </a:p>
          <a:p>
            <a:pPr defTabSz="914400">
              <a:lnSpc>
                <a:spcPct val="100000"/>
              </a:lnSpc>
              <a:spcBef>
                <a:spcPts val="0"/>
              </a:spcBef>
            </a:pPr>
            <a:endParaRPr lang="en-GB" sz="22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latin typeface="Arial" charset="0"/>
              <a:ea typeface="Arial" charset="0"/>
              <a:cs typeface="Arial" charset="0"/>
            </a:endParaRPr>
          </a:p>
        </p:txBody>
      </p:sp>
    </p:spTree>
    <p:extLst>
      <p:ext uri="{BB962C8B-B14F-4D97-AF65-F5344CB8AC3E}">
        <p14:creationId xmlns:p14="http://schemas.microsoft.com/office/powerpoint/2010/main" val="253449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554B94-F6B6-4AB8-9FEB-46B45E6A0B2D}"/>
              </a:ext>
            </a:extLst>
          </p:cNvPr>
          <p:cNvSpPr txBox="1">
            <a:spLocks/>
          </p:cNvSpPr>
          <p:nvPr/>
        </p:nvSpPr>
        <p:spPr>
          <a:xfrm>
            <a:off x="245553" y="-62456"/>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solidFill>
                  <a:srgbClr val="7030A0"/>
                </a:solidFill>
                <a:latin typeface="Arial" charset="0"/>
                <a:ea typeface="Arial" charset="0"/>
                <a:cs typeface="Arial" charset="0"/>
              </a:rPr>
              <a:t>COVID -19 Operating Procedures</a:t>
            </a:r>
          </a:p>
        </p:txBody>
      </p:sp>
      <p:sp>
        <p:nvSpPr>
          <p:cNvPr id="2" name="TextBox 1">
            <a:extLst>
              <a:ext uri="{FF2B5EF4-FFF2-40B4-BE49-F238E27FC236}">
                <a16:creationId xmlns:a16="http://schemas.microsoft.com/office/drawing/2014/main" id="{B465FF23-2FCD-4658-9DD7-245A1571B2AB}"/>
              </a:ext>
            </a:extLst>
          </p:cNvPr>
          <p:cNvSpPr txBox="1"/>
          <p:nvPr/>
        </p:nvSpPr>
        <p:spPr>
          <a:xfrm>
            <a:off x="384202" y="868296"/>
            <a:ext cx="8514245" cy="4016484"/>
          </a:xfrm>
          <a:prstGeom prst="rect">
            <a:avLst/>
          </a:prstGeom>
          <a:noFill/>
        </p:spPr>
        <p:txBody>
          <a:bodyPr wrap="square" rtlCol="0">
            <a:spAutoFit/>
          </a:bodyPr>
          <a:lstStyle/>
          <a:p>
            <a:pPr marL="285750" indent="-285750">
              <a:buFontTx/>
              <a:buChar char="-"/>
            </a:pPr>
            <a:r>
              <a:rPr lang="en-GB" sz="1700" dirty="0">
                <a:latin typeface="Arial" panose="020B0604020202020204" pitchFamily="34" charset="0"/>
                <a:cs typeface="Arial" panose="020B0604020202020204" pitchFamily="34" charset="0"/>
              </a:rPr>
              <a:t>As an Academy we continue to be impacted by COVID-19. We have seen a gradual increase in the number of confirmed cases, particularly amongst our Key Stage 4 students.</a:t>
            </a:r>
          </a:p>
          <a:p>
            <a:pPr marL="285750" indent="-285750">
              <a:buFontTx/>
              <a:buChar char="-"/>
            </a:pPr>
            <a:r>
              <a:rPr lang="en-GB" sz="1700" dirty="0">
                <a:latin typeface="Arial" panose="020B0604020202020204" pitchFamily="34" charset="0"/>
                <a:cs typeface="Arial" panose="020B0604020202020204" pitchFamily="34" charset="0"/>
              </a:rPr>
              <a:t>We have, and will continue to follow the latest government guidelines.</a:t>
            </a:r>
          </a:p>
          <a:p>
            <a:pPr marL="285750" indent="-285750">
              <a:buFontTx/>
              <a:buChar char="-"/>
            </a:pPr>
            <a:r>
              <a:rPr lang="en-GB" sz="1700" dirty="0">
                <a:latin typeface="Arial" panose="020B0604020202020204" pitchFamily="34" charset="0"/>
                <a:cs typeface="Arial" panose="020B0604020202020204" pitchFamily="34" charset="0"/>
              </a:rPr>
              <a:t>We closely review each case in partnership with the local public health authority and acting accordingly.</a:t>
            </a:r>
          </a:p>
          <a:p>
            <a:pPr marL="285750" indent="-285750">
              <a:buFontTx/>
              <a:buChar char="-"/>
            </a:pPr>
            <a:r>
              <a:rPr lang="en-GB" sz="1700" dirty="0">
                <a:latin typeface="Arial" panose="020B0604020202020204" pitchFamily="34" charset="0"/>
                <a:cs typeface="Arial" panose="020B0604020202020204" pitchFamily="34" charset="0"/>
              </a:rPr>
              <a:t>Our response has included asking some of our pupils and staff to self-isolate, as a precautionary measure. </a:t>
            </a:r>
          </a:p>
          <a:p>
            <a:pPr marL="285750" indent="-285750">
              <a:buFontTx/>
              <a:buChar char="-"/>
            </a:pPr>
            <a:r>
              <a:rPr lang="en-GB" sz="1700" dirty="0">
                <a:latin typeface="Arial" panose="020B0604020202020204" pitchFamily="34" charset="0"/>
                <a:cs typeface="Arial" panose="020B0604020202020204" pitchFamily="34" charset="0"/>
              </a:rPr>
              <a:t>We have robust health and safety measures ensure the Academy continues to be as safe as possible for all other pupils and staff, and your child should continue to attend if they remain in good health and not show any COVID-19 symptoms. </a:t>
            </a:r>
          </a:p>
          <a:p>
            <a:pPr marL="285750" indent="-285750">
              <a:buFontTx/>
              <a:buChar char="-"/>
            </a:pPr>
            <a:r>
              <a:rPr lang="en-GB" sz="1700" dirty="0">
                <a:latin typeface="Arial" panose="020B0604020202020204" pitchFamily="34" charset="0"/>
                <a:cs typeface="Arial" panose="020B0604020202020204" pitchFamily="34" charset="0"/>
              </a:rPr>
              <a:t>We are continuing to work closely with the Department for Education and the Trust to ensure this risk continues to be minimised as much as possible and will remain in contact with our parents and carers to provide regular updates and information.</a:t>
            </a:r>
          </a:p>
          <a:p>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0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573" y="1417588"/>
            <a:ext cx="8604913" cy="2308324"/>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We have a </a:t>
            </a:r>
            <a:r>
              <a:rPr lang="en-GB" sz="3600" b="1">
                <a:solidFill>
                  <a:srgbClr val="7030A0"/>
                </a:solidFill>
                <a:latin typeface="Arial" panose="020B0604020202020204" pitchFamily="34" charset="0"/>
                <a:cs typeface="Arial" panose="020B0604020202020204" pitchFamily="34" charset="0"/>
              </a:rPr>
              <a:t>belief</a:t>
            </a:r>
            <a:r>
              <a:rPr lang="en-GB" sz="3600">
                <a:solidFill>
                  <a:srgbClr val="7030A0"/>
                </a:solidFill>
                <a:latin typeface="Arial" panose="020B0604020202020204" pitchFamily="34" charset="0"/>
                <a:cs typeface="Arial" panose="020B0604020202020204" pitchFamily="34" charset="0"/>
              </a:rPr>
              <a:t> </a:t>
            </a:r>
            <a:r>
              <a:rPr lang="en-GB" sz="3600">
                <a:latin typeface="Arial" panose="020B0604020202020204" pitchFamily="34" charset="0"/>
                <a:cs typeface="Arial" panose="020B0604020202020204" pitchFamily="34" charset="0"/>
              </a:rPr>
              <a:t>that everyone, students and staff alike, </a:t>
            </a:r>
            <a:r>
              <a:rPr lang="en-GB" sz="3600" b="1">
                <a:solidFill>
                  <a:srgbClr val="7030A0"/>
                </a:solidFill>
                <a:latin typeface="Arial" panose="020B0604020202020204" pitchFamily="34" charset="0"/>
                <a:cs typeface="Arial" panose="020B0604020202020204" pitchFamily="34" charset="0"/>
              </a:rPr>
              <a:t>can achieve more than they thought possible</a:t>
            </a:r>
            <a:r>
              <a:rPr lang="en-GB" sz="3600">
                <a:latin typeface="Arial" panose="020B0604020202020204" pitchFamily="34" charset="0"/>
                <a:cs typeface="Arial" panose="020B0604020202020204" pitchFamily="34" charset="0"/>
              </a:rPr>
              <a:t>, given the right conditions and encouragement.</a:t>
            </a:r>
            <a:endParaRPr lang="en-US" sz="3600">
              <a:solidFill>
                <a:srgbClr val="06C3DE"/>
              </a:solidFill>
              <a:latin typeface="Arial" panose="020B0604020202020204" pitchFamily="34" charset="0"/>
              <a:ea typeface="Arial" charset="0"/>
              <a:cs typeface="Arial" panose="020B0604020202020204" pitchFamily="34" charset="0"/>
            </a:endParaRPr>
          </a:p>
        </p:txBody>
      </p:sp>
      <p:sp>
        <p:nvSpPr>
          <p:cNvPr id="4" name="Title 1">
            <a:extLst>
              <a:ext uri="{FF2B5EF4-FFF2-40B4-BE49-F238E27FC236}">
                <a16:creationId xmlns:a16="http://schemas.microsoft.com/office/drawing/2014/main" id="{FD6B3FF6-7898-400A-ABA1-33B931D70C3B}"/>
              </a:ext>
            </a:extLst>
          </p:cNvPr>
          <p:cNvSpPr>
            <a:spLocks noGrp="1"/>
          </p:cNvSpPr>
          <p:nvPr>
            <p:ph type="title"/>
          </p:nvPr>
        </p:nvSpPr>
        <p:spPr>
          <a:xfrm>
            <a:off x="327573" y="-33453"/>
            <a:ext cx="7886700" cy="994172"/>
          </a:xfrm>
        </p:spPr>
        <p:txBody>
          <a:bodyPr/>
          <a:lstStyle/>
          <a:p>
            <a:r>
              <a:rPr lang="en-US">
                <a:solidFill>
                  <a:srgbClr val="7030A0"/>
                </a:solidFill>
                <a:latin typeface="Arial" charset="0"/>
                <a:ea typeface="Arial" charset="0"/>
                <a:cs typeface="Arial" charset="0"/>
              </a:rPr>
              <a:t>Our Mission</a:t>
            </a:r>
          </a:p>
        </p:txBody>
      </p:sp>
    </p:spTree>
    <p:extLst>
      <p:ext uri="{BB962C8B-B14F-4D97-AF65-F5344CB8AC3E}">
        <p14:creationId xmlns:p14="http://schemas.microsoft.com/office/powerpoint/2010/main" val="85095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20017-9BDA-4775-BE8C-D3F88E128A67}"/>
              </a:ext>
            </a:extLst>
          </p:cNvPr>
          <p:cNvPicPr>
            <a:picLocks noChangeAspect="1"/>
          </p:cNvPicPr>
          <p:nvPr/>
        </p:nvPicPr>
        <p:blipFill>
          <a:blip r:embed="rId2"/>
          <a:srcRect l="3890" r="78266"/>
          <a:stretch>
            <a:fillRect/>
          </a:stretch>
        </p:blipFill>
        <p:spPr>
          <a:xfrm>
            <a:off x="269128" y="829549"/>
            <a:ext cx="1073030" cy="1084668"/>
          </a:xfrm>
          <a:prstGeom prst="rect">
            <a:avLst/>
          </a:prstGeom>
          <a:noFill/>
          <a:ln cap="flat">
            <a:noFill/>
          </a:ln>
        </p:spPr>
      </p:pic>
      <p:pic>
        <p:nvPicPr>
          <p:cNvPr id="4" name="Picture 3">
            <a:extLst>
              <a:ext uri="{FF2B5EF4-FFF2-40B4-BE49-F238E27FC236}">
                <a16:creationId xmlns:a16="http://schemas.microsoft.com/office/drawing/2014/main" id="{AF88E726-3454-4E31-8B88-D3ED0DD127C7}"/>
              </a:ext>
            </a:extLst>
          </p:cNvPr>
          <p:cNvPicPr>
            <a:picLocks noChangeAspect="1"/>
          </p:cNvPicPr>
          <p:nvPr/>
        </p:nvPicPr>
        <p:blipFill>
          <a:blip r:embed="rId2"/>
          <a:srcRect l="41544" r="40611"/>
          <a:stretch>
            <a:fillRect/>
          </a:stretch>
        </p:blipFill>
        <p:spPr>
          <a:xfrm>
            <a:off x="357583" y="2329289"/>
            <a:ext cx="951280" cy="961601"/>
          </a:xfrm>
          <a:prstGeom prst="rect">
            <a:avLst/>
          </a:prstGeom>
          <a:noFill/>
          <a:ln cap="flat">
            <a:noFill/>
          </a:ln>
        </p:spPr>
      </p:pic>
      <p:pic>
        <p:nvPicPr>
          <p:cNvPr id="5" name="Picture 4">
            <a:extLst>
              <a:ext uri="{FF2B5EF4-FFF2-40B4-BE49-F238E27FC236}">
                <a16:creationId xmlns:a16="http://schemas.microsoft.com/office/drawing/2014/main" id="{90AAFD00-83FE-4127-9D24-AE1856B34F40}"/>
              </a:ext>
            </a:extLst>
          </p:cNvPr>
          <p:cNvPicPr>
            <a:picLocks noChangeAspect="1"/>
          </p:cNvPicPr>
          <p:nvPr/>
        </p:nvPicPr>
        <p:blipFill>
          <a:blip r:embed="rId2"/>
          <a:srcRect l="75316"/>
          <a:stretch>
            <a:fillRect/>
          </a:stretch>
        </p:blipFill>
        <p:spPr>
          <a:xfrm>
            <a:off x="269128" y="3686361"/>
            <a:ext cx="1315871" cy="961601"/>
          </a:xfrm>
          <a:prstGeom prst="rect">
            <a:avLst/>
          </a:prstGeom>
          <a:noFill/>
          <a:ln cap="flat">
            <a:noFill/>
          </a:ln>
        </p:spPr>
      </p:pic>
      <p:sp>
        <p:nvSpPr>
          <p:cNvPr id="7" name="Rectangle 6">
            <a:extLst>
              <a:ext uri="{FF2B5EF4-FFF2-40B4-BE49-F238E27FC236}">
                <a16:creationId xmlns:a16="http://schemas.microsoft.com/office/drawing/2014/main" id="{891B3CA2-6B50-4B1A-B9F0-07EA596F1496}"/>
              </a:ext>
            </a:extLst>
          </p:cNvPr>
          <p:cNvSpPr/>
          <p:nvPr/>
        </p:nvSpPr>
        <p:spPr>
          <a:xfrm>
            <a:off x="1621231" y="929263"/>
            <a:ext cx="7253638" cy="967381"/>
          </a:xfrm>
          <a:prstGeom prst="rect">
            <a:avLst/>
          </a:prstGeom>
          <a:noFill/>
          <a:ln cap="flat">
            <a:noFill/>
            <a:prstDash val="solid"/>
          </a:ln>
        </p:spPr>
        <p:txBody>
          <a:bodyPr vert="horz" wrap="square" lIns="68580" tIns="34290" rIns="68580" bIns="34290" anchor="t" anchorCtr="0" compatLnSpc="1">
            <a:spAutoFit/>
          </a:bodyPr>
          <a:lstStyle/>
          <a:p>
            <a:pPr marL="8099" indent="-4759">
              <a:lnSpc>
                <a:spcPct val="111000"/>
              </a:lnSpc>
              <a:defRPr sz="1800" b="0" i="0" u="none" strike="noStrike" kern="0" cap="none" spc="0" baseline="0">
                <a:solidFill>
                  <a:srgbClr val="000000"/>
                </a:solidFill>
                <a:uFillTx/>
              </a:defRPr>
            </a:pPr>
            <a:r>
              <a:rPr lang="en-GB" b="1">
                <a:solidFill>
                  <a:srgbClr val="000000"/>
                </a:solidFill>
                <a:latin typeface="Arial" panose="020B0604020202020204" pitchFamily="34" charset="0"/>
                <a:ea typeface="Times New Roman" pitchFamily="18"/>
                <a:cs typeface="Arial" panose="020B0604020202020204" pitchFamily="34" charset="0"/>
              </a:rPr>
              <a:t>Respect Yourself: </a:t>
            </a:r>
            <a:r>
              <a:rPr lang="en-GB">
                <a:solidFill>
                  <a:srgbClr val="000000"/>
                </a:solidFill>
                <a:latin typeface="Arial" panose="020B0604020202020204" pitchFamily="34" charset="0"/>
                <a:ea typeface="Times New Roman" pitchFamily="18"/>
                <a:cs typeface="Arial" panose="020B0604020202020204" pitchFamily="34" charset="0"/>
              </a:rPr>
              <a:t>We demonstrate honesty and integrity in all aspects of our lives. We </a:t>
            </a:r>
            <a:r>
              <a:rPr lang="en-GB" b="1">
                <a:solidFill>
                  <a:srgbClr val="000000"/>
                </a:solidFill>
                <a:latin typeface="Arial" panose="020B0604020202020204" pitchFamily="34" charset="0"/>
                <a:ea typeface="Times New Roman" pitchFamily="18"/>
                <a:cs typeface="Arial" panose="020B0604020202020204" pitchFamily="34" charset="0"/>
              </a:rPr>
              <a:t>take pride in being responsible, aspirational and ambitious. </a:t>
            </a:r>
            <a:endParaRPr lang="en-GB" b="1">
              <a:solidFill>
                <a:srgbClr val="000000"/>
              </a:solidFill>
              <a:latin typeface="Arial" panose="020B0604020202020204" pitchFamily="34" charset="0"/>
              <a:ea typeface="Calibri" pitchFamily="34"/>
              <a:cs typeface="Arial" panose="020B0604020202020204" pitchFamily="34" charset="0"/>
            </a:endParaRPr>
          </a:p>
        </p:txBody>
      </p:sp>
      <p:sp>
        <p:nvSpPr>
          <p:cNvPr id="8" name="Rectangle 7">
            <a:extLst>
              <a:ext uri="{FF2B5EF4-FFF2-40B4-BE49-F238E27FC236}">
                <a16:creationId xmlns:a16="http://schemas.microsoft.com/office/drawing/2014/main" id="{8E4FB973-2CE8-4860-8A20-469F1D2F9B9E}"/>
              </a:ext>
            </a:extLst>
          </p:cNvPr>
          <p:cNvSpPr/>
          <p:nvPr/>
        </p:nvSpPr>
        <p:spPr>
          <a:xfrm>
            <a:off x="1621231" y="2312775"/>
            <a:ext cx="7253638" cy="967381"/>
          </a:xfrm>
          <a:prstGeom prst="rect">
            <a:avLst/>
          </a:prstGeom>
          <a:noFill/>
          <a:ln cap="flat">
            <a:noFill/>
            <a:prstDash val="solid"/>
          </a:ln>
        </p:spPr>
        <p:txBody>
          <a:bodyPr vert="horz" wrap="square" lIns="68580" tIns="34290" rIns="68580" bIns="34290" anchor="t" anchorCtr="0" compatLnSpc="1">
            <a:spAutoFit/>
          </a:bodyPr>
          <a:lstStyle/>
          <a:p>
            <a:pPr marL="8099" indent="-4759">
              <a:lnSpc>
                <a:spcPct val="111000"/>
              </a:lnSpc>
              <a:defRPr sz="1800" b="0" i="0" u="none" strike="noStrike" kern="0" cap="none" spc="0" baseline="0">
                <a:solidFill>
                  <a:srgbClr val="000000"/>
                </a:solidFill>
                <a:uFillTx/>
              </a:defRPr>
            </a:pPr>
            <a:r>
              <a:rPr lang="en-GB" b="1">
                <a:solidFill>
                  <a:srgbClr val="000000"/>
                </a:solidFill>
                <a:latin typeface="Arial" panose="020B0604020202020204" pitchFamily="34" charset="0"/>
                <a:ea typeface="Times New Roman" pitchFamily="18"/>
                <a:cs typeface="Arial" panose="020B0604020202020204" pitchFamily="34" charset="0"/>
              </a:rPr>
              <a:t>Respect Each Other: </a:t>
            </a:r>
            <a:r>
              <a:rPr lang="en-GB">
                <a:solidFill>
                  <a:srgbClr val="000000"/>
                </a:solidFill>
                <a:latin typeface="Arial" panose="020B0604020202020204" pitchFamily="34" charset="0"/>
                <a:ea typeface="Times New Roman" pitchFamily="18"/>
                <a:cs typeface="Arial" panose="020B0604020202020204" pitchFamily="34" charset="0"/>
              </a:rPr>
              <a:t>We </a:t>
            </a:r>
            <a:r>
              <a:rPr lang="en-GB" b="1">
                <a:solidFill>
                  <a:srgbClr val="000000"/>
                </a:solidFill>
                <a:latin typeface="Arial" panose="020B0604020202020204" pitchFamily="34" charset="0"/>
                <a:ea typeface="Times New Roman" pitchFamily="18"/>
                <a:cs typeface="Arial" panose="020B0604020202020204" pitchFamily="34" charset="0"/>
              </a:rPr>
              <a:t>treat others as we would expect to be treated ourselves</a:t>
            </a:r>
            <a:r>
              <a:rPr lang="en-GB">
                <a:solidFill>
                  <a:srgbClr val="000000"/>
                </a:solidFill>
                <a:latin typeface="Arial" panose="020B0604020202020204" pitchFamily="34" charset="0"/>
                <a:ea typeface="Times New Roman" pitchFamily="18"/>
                <a:cs typeface="Arial" panose="020B0604020202020204" pitchFamily="34" charset="0"/>
              </a:rPr>
              <a:t>. We are always polite, kind, thoughtful and caring. We communicate in a positive way; in person and in the digital world. </a:t>
            </a:r>
            <a:endParaRPr lang="en-GB">
              <a:solidFill>
                <a:srgbClr val="000000"/>
              </a:solidFill>
              <a:latin typeface="Arial" panose="020B0604020202020204" pitchFamily="34" charset="0"/>
              <a:ea typeface="Calibri" pitchFamily="34"/>
              <a:cs typeface="Arial" panose="020B0604020202020204" pitchFamily="34" charset="0"/>
            </a:endParaRPr>
          </a:p>
        </p:txBody>
      </p:sp>
      <p:sp>
        <p:nvSpPr>
          <p:cNvPr id="9" name="Rectangle 8">
            <a:extLst>
              <a:ext uri="{FF2B5EF4-FFF2-40B4-BE49-F238E27FC236}">
                <a16:creationId xmlns:a16="http://schemas.microsoft.com/office/drawing/2014/main" id="{4CF4694E-18FE-4BBF-AD3C-EFB89DC914B9}"/>
              </a:ext>
            </a:extLst>
          </p:cNvPr>
          <p:cNvSpPr/>
          <p:nvPr/>
        </p:nvSpPr>
        <p:spPr>
          <a:xfrm>
            <a:off x="1621231" y="3692824"/>
            <a:ext cx="6890369" cy="967381"/>
          </a:xfrm>
          <a:prstGeom prst="rect">
            <a:avLst/>
          </a:prstGeom>
          <a:noFill/>
          <a:ln cap="flat">
            <a:noFill/>
            <a:prstDash val="solid"/>
          </a:ln>
        </p:spPr>
        <p:txBody>
          <a:bodyPr vert="horz" wrap="square" lIns="68580" tIns="34290" rIns="68580" bIns="34290" anchor="t" anchorCtr="0" compatLnSpc="1">
            <a:spAutoFit/>
          </a:bodyPr>
          <a:lstStyle/>
          <a:p>
            <a:pPr marL="8099" indent="-4759">
              <a:lnSpc>
                <a:spcPct val="111000"/>
              </a:lnSpc>
              <a:defRPr sz="1800" b="0" i="0" u="none" strike="noStrike" kern="0" cap="none" spc="0" baseline="0">
                <a:solidFill>
                  <a:srgbClr val="000000"/>
                </a:solidFill>
                <a:uFillTx/>
              </a:defRPr>
            </a:pPr>
            <a:r>
              <a:rPr lang="en-GB" b="1">
                <a:solidFill>
                  <a:srgbClr val="000000"/>
                </a:solidFill>
                <a:latin typeface="Arial" panose="020B0604020202020204" pitchFamily="34" charset="0"/>
                <a:ea typeface="Times New Roman" pitchFamily="18"/>
                <a:cs typeface="Arial" panose="020B0604020202020204" pitchFamily="34" charset="0"/>
              </a:rPr>
              <a:t>Respect our Environment and Community: </a:t>
            </a:r>
            <a:r>
              <a:rPr lang="en-GB">
                <a:solidFill>
                  <a:srgbClr val="000000"/>
                </a:solidFill>
                <a:latin typeface="Arial" panose="020B0604020202020204" pitchFamily="34" charset="0"/>
                <a:ea typeface="Times New Roman" pitchFamily="18"/>
                <a:cs typeface="Arial" panose="020B0604020202020204" pitchFamily="34" charset="0"/>
              </a:rPr>
              <a:t>We ensure Nottingham Academy is a </a:t>
            </a:r>
            <a:r>
              <a:rPr lang="en-GB" b="1">
                <a:solidFill>
                  <a:srgbClr val="000000"/>
                </a:solidFill>
                <a:latin typeface="Arial" panose="020B0604020202020204" pitchFamily="34" charset="0"/>
                <a:ea typeface="Times New Roman" pitchFamily="18"/>
                <a:cs typeface="Arial" panose="020B0604020202020204" pitchFamily="34" charset="0"/>
              </a:rPr>
              <a:t>safe, welcoming and inspirational </a:t>
            </a:r>
            <a:r>
              <a:rPr lang="en-GB">
                <a:solidFill>
                  <a:srgbClr val="000000"/>
                </a:solidFill>
                <a:latin typeface="Arial" panose="020B0604020202020204" pitchFamily="34" charset="0"/>
                <a:ea typeface="Times New Roman" pitchFamily="18"/>
                <a:cs typeface="Arial" panose="020B0604020202020204" pitchFamily="34" charset="0"/>
              </a:rPr>
              <a:t>place to work and learn. </a:t>
            </a:r>
            <a:endParaRPr lang="en-GB">
              <a:solidFill>
                <a:srgbClr val="000000"/>
              </a:solidFill>
              <a:latin typeface="Arial" panose="020B0604020202020204" pitchFamily="34" charset="0"/>
              <a:ea typeface="Calibri" pitchFamily="34"/>
              <a:cs typeface="Arial" panose="020B0604020202020204" pitchFamily="34" charset="0"/>
            </a:endParaRPr>
          </a:p>
        </p:txBody>
      </p:sp>
      <p:sp>
        <p:nvSpPr>
          <p:cNvPr id="10" name="Title 1">
            <a:extLst>
              <a:ext uri="{FF2B5EF4-FFF2-40B4-BE49-F238E27FC236}">
                <a16:creationId xmlns:a16="http://schemas.microsoft.com/office/drawing/2014/main" id="{788A2645-261B-49DE-A8A2-468BEAA5302E}"/>
              </a:ext>
            </a:extLst>
          </p:cNvPr>
          <p:cNvSpPr txBox="1">
            <a:spLocks/>
          </p:cNvSpPr>
          <p:nvPr/>
        </p:nvSpPr>
        <p:spPr>
          <a:xfrm>
            <a:off x="269128" y="188205"/>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rgbClr val="7030A0"/>
                </a:solidFill>
                <a:latin typeface="Arial" charset="0"/>
                <a:ea typeface="Arial" charset="0"/>
                <a:cs typeface="Arial" charset="0"/>
              </a:rPr>
              <a:t>Our Values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0641" y="115721"/>
            <a:ext cx="8479882" cy="994172"/>
          </a:xfrm>
        </p:spPr>
        <p:txBody>
          <a:bodyPr>
            <a:normAutofit fontScale="90000"/>
          </a:bodyPr>
          <a:lstStyle/>
          <a:p>
            <a:br>
              <a:rPr lang="en-US">
                <a:solidFill>
                  <a:srgbClr val="7030A0"/>
                </a:solidFill>
                <a:latin typeface="Arial" charset="0"/>
                <a:ea typeface="Arial" charset="0"/>
                <a:cs typeface="Arial" charset="0"/>
              </a:rPr>
            </a:br>
            <a:endParaRPr lang="en-US">
              <a:solidFill>
                <a:srgbClr val="7030A0"/>
              </a:solidFill>
              <a:latin typeface="Arial" charset="0"/>
              <a:ea typeface="Arial" charset="0"/>
              <a:cs typeface="Arial" charset="0"/>
            </a:endParaRPr>
          </a:p>
        </p:txBody>
      </p:sp>
      <p:sp>
        <p:nvSpPr>
          <p:cNvPr id="5" name="Rectangle 4"/>
          <p:cNvSpPr/>
          <p:nvPr/>
        </p:nvSpPr>
        <p:spPr>
          <a:xfrm>
            <a:off x="180641" y="752156"/>
            <a:ext cx="8387253" cy="2308324"/>
          </a:xfrm>
          <a:prstGeom prst="rect">
            <a:avLst/>
          </a:prstGeom>
        </p:spPr>
        <p:txBody>
          <a:bodyPr wrap="square">
            <a:spAutoFit/>
          </a:bodyPr>
          <a:lstStyle/>
          <a:p>
            <a:pPr algn="ctr"/>
            <a:r>
              <a:rPr lang="en-GB" sz="3600">
                <a:latin typeface="Arial" charset="0"/>
                <a:ea typeface="Arial" charset="0"/>
                <a:cs typeface="Arial" charset="0"/>
              </a:rPr>
              <a:t>“We believe in doing the </a:t>
            </a:r>
            <a:r>
              <a:rPr lang="en-GB" sz="3600" b="1">
                <a:latin typeface="Arial" charset="0"/>
                <a:ea typeface="Arial" charset="0"/>
                <a:cs typeface="Arial" charset="0"/>
              </a:rPr>
              <a:t>every day things well</a:t>
            </a:r>
            <a:r>
              <a:rPr lang="en-GB" sz="3600">
                <a:latin typeface="Arial" charset="0"/>
                <a:ea typeface="Arial" charset="0"/>
                <a:cs typeface="Arial" charset="0"/>
              </a:rPr>
              <a:t>. Respect, tolerance, courtesy and co-operation. </a:t>
            </a:r>
            <a:r>
              <a:rPr lang="en-GB" sz="3600" b="1">
                <a:latin typeface="Arial" charset="0"/>
                <a:ea typeface="Arial" charset="0"/>
                <a:cs typeface="Arial" charset="0"/>
              </a:rPr>
              <a:t>We call these our everyday expectations</a:t>
            </a:r>
            <a:r>
              <a:rPr lang="en-GB" sz="3600">
                <a:latin typeface="Arial" charset="0"/>
                <a:ea typeface="Arial" charset="0"/>
                <a:cs typeface="Arial" charset="0"/>
              </a:rPr>
              <a:t>”</a:t>
            </a:r>
          </a:p>
        </p:txBody>
      </p:sp>
      <p:sp>
        <p:nvSpPr>
          <p:cNvPr id="7" name="Title 1"/>
          <p:cNvSpPr txBox="1">
            <a:spLocks/>
          </p:cNvSpPr>
          <p:nvPr/>
        </p:nvSpPr>
        <p:spPr>
          <a:xfrm>
            <a:off x="138601" y="31641"/>
            <a:ext cx="7886700"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a:solidFill>
                  <a:srgbClr val="7030A0"/>
                </a:solidFill>
                <a:latin typeface="Arial" charset="0"/>
                <a:ea typeface="Arial" charset="0"/>
                <a:cs typeface="Arial" charset="0"/>
              </a:rPr>
              <a:t>Everyday Expectations</a:t>
            </a:r>
            <a:br>
              <a:rPr lang="en-US">
                <a:solidFill>
                  <a:srgbClr val="06C3DE"/>
                </a:solidFill>
                <a:latin typeface="Arial" charset="0"/>
                <a:ea typeface="Arial" charset="0"/>
                <a:cs typeface="Arial" charset="0"/>
              </a:rPr>
            </a:br>
            <a:endParaRPr lang="en-US">
              <a:solidFill>
                <a:srgbClr val="06C3DE"/>
              </a:solidFill>
              <a:latin typeface="Arial" charset="0"/>
              <a:ea typeface="Arial" charset="0"/>
              <a:cs typeface="Arial" charset="0"/>
            </a:endParaRPr>
          </a:p>
        </p:txBody>
      </p:sp>
      <p:sp>
        <p:nvSpPr>
          <p:cNvPr id="8" name="TextBox 7"/>
          <p:cNvSpPr txBox="1"/>
          <p:nvPr/>
        </p:nvSpPr>
        <p:spPr>
          <a:xfrm>
            <a:off x="569700" y="3711060"/>
            <a:ext cx="8648041" cy="892552"/>
          </a:xfrm>
          <a:prstGeom prst="rect">
            <a:avLst/>
          </a:prstGeom>
          <a:noFill/>
        </p:spPr>
        <p:txBody>
          <a:bodyPr wrap="square" rtlCol="0">
            <a:spAutoFit/>
          </a:bodyPr>
          <a:lstStyle/>
          <a:p>
            <a:r>
              <a:rPr lang="en-GB" sz="2600">
                <a:latin typeface="Arial" charset="0"/>
                <a:ea typeface="Arial" charset="0"/>
                <a:cs typeface="Arial" charset="0"/>
              </a:rPr>
              <a:t>We focus on rewarding our students but expect our students to learn from their mistakes</a:t>
            </a:r>
            <a:endParaRPr lang="en-GB" sz="2600" b="1">
              <a:latin typeface="Arial" charset="0"/>
              <a:ea typeface="Arial" charset="0"/>
              <a:cs typeface="Arial" charset="0"/>
            </a:endParaRPr>
          </a:p>
        </p:txBody>
      </p:sp>
      <p:pic>
        <p:nvPicPr>
          <p:cNvPr id="9" name="Picture 8"/>
          <p:cNvPicPr>
            <a:picLocks noChangeAspect="1"/>
          </p:cNvPicPr>
          <p:nvPr/>
        </p:nvPicPr>
        <p:blipFill>
          <a:blip r:embed="rId2"/>
          <a:stretch>
            <a:fillRect/>
          </a:stretch>
        </p:blipFill>
        <p:spPr>
          <a:xfrm>
            <a:off x="254382" y="3829745"/>
            <a:ext cx="318840" cy="319514"/>
          </a:xfrm>
          <a:prstGeom prst="rect">
            <a:avLst/>
          </a:prstGeom>
        </p:spPr>
      </p:pic>
      <p:sp>
        <p:nvSpPr>
          <p:cNvPr id="10" name="TextBox 9"/>
          <p:cNvSpPr txBox="1"/>
          <p:nvPr/>
        </p:nvSpPr>
        <p:spPr>
          <a:xfrm>
            <a:off x="569700" y="3159274"/>
            <a:ext cx="8648041" cy="492443"/>
          </a:xfrm>
          <a:prstGeom prst="rect">
            <a:avLst/>
          </a:prstGeom>
          <a:noFill/>
        </p:spPr>
        <p:txBody>
          <a:bodyPr wrap="square" rtlCol="0">
            <a:spAutoFit/>
          </a:bodyPr>
          <a:lstStyle/>
          <a:p>
            <a:r>
              <a:rPr lang="en-GB" sz="2600">
                <a:latin typeface="Arial" charset="0"/>
                <a:ea typeface="Arial" charset="0"/>
                <a:cs typeface="Arial" charset="0"/>
              </a:rPr>
              <a:t>We have an extremely clear behaviour pathway </a:t>
            </a:r>
            <a:endParaRPr lang="en-GB" sz="2600" b="1">
              <a:latin typeface="Arial" charset="0"/>
              <a:ea typeface="Arial" charset="0"/>
              <a:cs typeface="Arial" charset="0"/>
            </a:endParaRPr>
          </a:p>
        </p:txBody>
      </p:sp>
      <p:pic>
        <p:nvPicPr>
          <p:cNvPr id="11" name="Picture 10"/>
          <p:cNvPicPr>
            <a:picLocks noChangeAspect="1"/>
          </p:cNvPicPr>
          <p:nvPr/>
        </p:nvPicPr>
        <p:blipFill>
          <a:blip r:embed="rId2"/>
          <a:stretch>
            <a:fillRect/>
          </a:stretch>
        </p:blipFill>
        <p:spPr>
          <a:xfrm>
            <a:off x="254382" y="3277959"/>
            <a:ext cx="318840" cy="319514"/>
          </a:xfrm>
          <a:prstGeom prst="rect">
            <a:avLst/>
          </a:prstGeom>
        </p:spPr>
      </p:pic>
      <p:sp>
        <p:nvSpPr>
          <p:cNvPr id="2" name="AutoShape 2" descr="https://ukc-powerpoint.officeapps.live.com/pods/GetClipboardImage.ashx?Id=d4d0911a-b59c-4ea1-ac1d-8a304846dd59&amp;DC=GUK2&amp;wdoverrides=GetClipboardImageEnabled:true">
            <a:extLst>
              <a:ext uri="{FF2B5EF4-FFF2-40B4-BE49-F238E27FC236}">
                <a16:creationId xmlns:a16="http://schemas.microsoft.com/office/drawing/2014/main" id="{23DBF6AA-ADEB-47D3-AE9F-8F5EE328D3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ukc-powerpoint.officeapps.live.com/pods/GetClipboardImage.ashx?Id=d4d0911a-b59c-4ea1-ac1d-8a304846dd59&amp;DC=GUK2&amp;wdoverrides=GetClipboardImageEnabled:true">
            <a:extLst>
              <a:ext uri="{FF2B5EF4-FFF2-40B4-BE49-F238E27FC236}">
                <a16:creationId xmlns:a16="http://schemas.microsoft.com/office/drawing/2014/main" id="{6A600736-723E-4AFD-85AB-C2088E61CC2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6018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C8A286ADE4E3499A4E94761BC425FC" ma:contentTypeVersion="13" ma:contentTypeDescription="Create a new document." ma:contentTypeScope="" ma:versionID="b5c688089c707d02369fc8f5bcc4ca62">
  <xsd:schema xmlns:xsd="http://www.w3.org/2001/XMLSchema" xmlns:xs="http://www.w3.org/2001/XMLSchema" xmlns:p="http://schemas.microsoft.com/office/2006/metadata/properties" xmlns:ns3="6a536b18-4bfa-481e-9b41-a3b7269be5c5" xmlns:ns4="28c1399d-8ccf-4cba-90a5-8b7dfdda36f4" targetNamespace="http://schemas.microsoft.com/office/2006/metadata/properties" ma:root="true" ma:fieldsID="3108f5c1eaee828c3ca97d6f66c36e94" ns3:_="" ns4:_="">
    <xsd:import namespace="6a536b18-4bfa-481e-9b41-a3b7269be5c5"/>
    <xsd:import namespace="28c1399d-8ccf-4cba-90a5-8b7dfdda36f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536b18-4bfa-481e-9b41-a3b7269be5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c1399d-8ccf-4cba-90a5-8b7dfdda36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EE26CD-0140-443B-8325-4BD4FBB23373}">
  <ds:schemaRefs>
    <ds:schemaRef ds:uri="http://schemas.microsoft.com/sharepoint/v3/contenttype/forms"/>
  </ds:schemaRefs>
</ds:datastoreItem>
</file>

<file path=customXml/itemProps2.xml><?xml version="1.0" encoding="utf-8"?>
<ds:datastoreItem xmlns:ds="http://schemas.openxmlformats.org/officeDocument/2006/customXml" ds:itemID="{6AF56595-71BD-4F64-98E0-BFDB3F94B5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536b18-4bfa-481e-9b41-a3b7269be5c5"/>
    <ds:schemaRef ds:uri="28c1399d-8ccf-4cba-90a5-8b7dfdda36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756674-E69D-4C61-9545-A70BDC800C9A}">
  <ds:schemaRefs>
    <ds:schemaRef ds:uri="http://www.w3.org/XML/1998/namespace"/>
    <ds:schemaRef ds:uri="http://purl.org/dc/terms/"/>
    <ds:schemaRef ds:uri="http://schemas.microsoft.com/office/2006/documentManagement/types"/>
    <ds:schemaRef ds:uri="http://schemas.microsoft.com/office/2006/metadata/properties"/>
    <ds:schemaRef ds:uri="6a536b18-4bfa-481e-9b41-a3b7269be5c5"/>
    <ds:schemaRef ds:uri="http://purl.org/dc/elements/1.1/"/>
    <ds:schemaRef ds:uri="http://schemas.microsoft.com/office/infopath/2007/PartnerControls"/>
    <ds:schemaRef ds:uri="28c1399d-8ccf-4cba-90a5-8b7dfdda36f4"/>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70686</TotalTime>
  <Words>3990</Words>
  <Application>Microsoft Office PowerPoint</Application>
  <PresentationFormat>On-screen Show (16:9)</PresentationFormat>
  <Paragraphs>546</Paragraphs>
  <Slides>52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PowerPoint Presentation</vt:lpstr>
      <vt:lpstr>PowerPoint Presentation</vt:lpstr>
      <vt:lpstr>The Purpose of this Forum</vt:lpstr>
      <vt:lpstr>Restrictions</vt:lpstr>
      <vt:lpstr>PowerPoint Presentation</vt:lpstr>
      <vt:lpstr>PowerPoint Presentation</vt:lpstr>
      <vt:lpstr>Our Mission</vt:lpstr>
      <vt:lpstr>PowerPoint Presentation</vt:lpstr>
      <vt:lpstr> </vt:lpstr>
      <vt:lpstr>PowerPoint Presentation</vt:lpstr>
      <vt:lpstr>PowerPoint Presentation</vt:lpstr>
      <vt:lpstr>PowerPoint Presentation</vt:lpstr>
      <vt:lpstr>PowerPoint Presentation</vt:lpstr>
      <vt:lpstr>A Team Approach</vt:lpstr>
      <vt:lpstr>A Team Approach</vt:lpstr>
      <vt:lpstr>PowerPoint Presentation</vt:lpstr>
      <vt:lpstr>PowerPoint Presentation</vt:lpstr>
      <vt:lpstr>PowerPoint Presentation</vt:lpstr>
      <vt:lpstr>Stage 1: The Behaviour Pathway</vt:lpstr>
      <vt:lpstr>Stage 1: The Behaviour Pathway</vt:lpstr>
      <vt:lpstr>Moving beyond Yellow Warning</vt:lpstr>
      <vt:lpstr>Verbal Warning</vt:lpstr>
      <vt:lpstr>De-escalate WHENEVER possible</vt:lpstr>
      <vt:lpstr>PowerPoint Presentation</vt:lpstr>
      <vt:lpstr>PowerPoint Presentation</vt:lpstr>
      <vt:lpstr>Multiple Yellow Warnings in Same Faculty</vt:lpstr>
      <vt:lpstr>PowerPoint Presentation</vt:lpstr>
      <vt:lpstr>Stage 2: Multiple Yellow and / or Amber Warnings across a range of subject areas.</vt:lpstr>
      <vt:lpstr>Red Warning</vt:lpstr>
      <vt:lpstr>Stage 3: Persistent Disruptive Behaviour DESPITE support from Pastoral Team </vt:lpstr>
      <vt:lpstr>Stage 4: Permanent Exclusion</vt:lpstr>
      <vt:lpstr>Achievement for all.</vt:lpstr>
      <vt:lpstr>PowerPoint Presentation</vt:lpstr>
      <vt:lpstr>PowerPoint Presentation</vt:lpstr>
      <vt:lpstr>PowerPoint Presentation</vt:lpstr>
      <vt:lpstr>PowerPoint Presentation</vt:lpstr>
      <vt:lpstr>Consistently High Standards in Every Subject.  </vt:lpstr>
      <vt:lpstr>PowerPoint Presentation</vt:lpstr>
      <vt:lpstr>PowerPoint Presentation</vt:lpstr>
      <vt:lpstr>PowerPoint Presentation</vt:lpstr>
      <vt:lpstr>PowerPoint Presentation</vt:lpstr>
      <vt:lpstr>Careers Advice &amp; Guidance that opens Doors </vt:lpstr>
      <vt:lpstr>PowerPoint Presentation</vt:lpstr>
      <vt:lpstr>Our Opportunities Charter. </vt:lpstr>
      <vt:lpstr>PowerPoint Presentation</vt:lpstr>
      <vt:lpstr>PowerPoint Presentation</vt:lpstr>
      <vt:lpstr>PowerPoint Presentation</vt:lpstr>
      <vt:lpstr>PowerPoint Presentation</vt:lpstr>
      <vt:lpstr>PowerPoint Presentation</vt:lpstr>
      <vt:lpstr>Nottingham Academy in Partnership </vt:lpstr>
      <vt:lpstr>Questions / Discussion</vt:lpstr>
      <vt:lpstr>Principal Drop 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French</dc:creator>
  <cp:lastModifiedBy>H French</cp:lastModifiedBy>
  <cp:revision>505</cp:revision>
  <cp:lastPrinted>2019-08-18T19:27:24Z</cp:lastPrinted>
  <dcterms:created xsi:type="dcterms:W3CDTF">2016-08-21T12:41:06Z</dcterms:created>
  <dcterms:modified xsi:type="dcterms:W3CDTF">2020-11-24T10:34:39Z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0x01010080C8A286ADE4E3499A4E94761BC425FC</vt:lpwstr>
  </property>
  <property fmtid="{D5CDD505-2E9C-101B-9397-08002B2CF9AE}" pid="3" name="MSIP_Label_71dda7c5-96ca-48e3-9e3a-5c391aea2853_Enabled">
    <vt:lpwstr>True</vt:lpwstr>
  </property>
  <property fmtid="{D5CDD505-2E9C-101B-9397-08002B2CF9AE}" pid="4" name="MSIP_Label_71dda7c5-96ca-48e3-9e3a-5c391aea2853_SiteId">
    <vt:lpwstr>a091745a-b7d8-4d7a-b2a6-1359053d4510</vt:lpwstr>
  </property>
  <property fmtid="{D5CDD505-2E9C-101B-9397-08002B2CF9AE}" pid="5" name="MSIP_Label_71dda7c5-96ca-48e3-9e3a-5c391aea2853_Ref">
    <vt:lpwstr>https://api.informationprotection.azure.com/api/a091745a-b7d8-4d7a-b2a6-1359053d4510</vt:lpwstr>
  </property>
  <property fmtid="{D5CDD505-2E9C-101B-9397-08002B2CF9AE}" pid="6" name="MSIP_Label_71dda7c5-96ca-48e3-9e3a-5c391aea2853_SetBy">
    <vt:lpwstr>hfrench@nottinghamacademy.org</vt:lpwstr>
  </property>
  <property fmtid="{D5CDD505-2E9C-101B-9397-08002B2CF9AE}" pid="7" name="MSIP_Label_71dda7c5-96ca-48e3-9e3a-5c391aea2853_SetDate">
    <vt:lpwstr>2020-11-15T17:02:21.7328213+00:00</vt:lpwstr>
  </property>
  <property fmtid="{D5CDD505-2E9C-101B-9397-08002B2CF9AE}" pid="8" name="MSIP_Label_71dda7c5-96ca-48e3-9e3a-5c391aea2853_Name">
    <vt:lpwstr>General</vt:lpwstr>
  </property>
  <property fmtid="{D5CDD505-2E9C-101B-9397-08002B2CF9AE}" pid="9" name="MSIP_Label_71dda7c5-96ca-48e3-9e3a-5c391aea2853_Application">
    <vt:lpwstr>Microsoft Azure Information Protection</vt:lpwstr>
  </property>
  <property fmtid="{D5CDD505-2E9C-101B-9397-08002B2CF9AE}" pid="10" name="MSIP_Label_71dda7c5-96ca-48e3-9e3a-5c391aea2853_Extended_MSFT_Method">
    <vt:lpwstr>Automatic</vt:lpwstr>
  </property>
  <property fmtid="{D5CDD505-2E9C-101B-9397-08002B2CF9AE}" pid="11" name="Sensitivity">
    <vt:lpwstr>General</vt:lpwstr>
  </property>
</Properties>
</file>