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8"/>
  </p:notesMasterIdLst>
  <p:sldIdLst>
    <p:sldId id="256" r:id="rId6"/>
    <p:sldId id="271" r:id="rId7"/>
    <p:sldId id="285" r:id="rId8"/>
    <p:sldId id="290" r:id="rId9"/>
    <p:sldId id="286" r:id="rId10"/>
    <p:sldId id="289" r:id="rId11"/>
    <p:sldId id="257" r:id="rId12"/>
    <p:sldId id="259" r:id="rId13"/>
    <p:sldId id="291" r:id="rId14"/>
    <p:sldId id="278" r:id="rId15"/>
    <p:sldId id="279" r:id="rId16"/>
    <p:sldId id="280" r:id="rId17"/>
    <p:sldId id="281" r:id="rId18"/>
    <p:sldId id="292" r:id="rId19"/>
    <p:sldId id="283" r:id="rId20"/>
    <p:sldId id="260" r:id="rId21"/>
    <p:sldId id="261" r:id="rId22"/>
    <p:sldId id="263" r:id="rId23"/>
    <p:sldId id="262" r:id="rId24"/>
    <p:sldId id="266" r:id="rId25"/>
    <p:sldId id="269" r:id="rId26"/>
    <p:sldId id="26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5F2C64-BE2E-4983-A4F5-756A3EC344F5}" v="6" dt="2020-03-19T19:49:45.931"/>
    <p1510:client id="{47310B24-1BBB-4722-84BD-0E64F72038AB}" v="7" dt="2020-03-19T19:58:13.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94660"/>
  </p:normalViewPr>
  <p:slideViewPr>
    <p:cSldViewPr snapToGrid="0">
      <p:cViewPr>
        <p:scale>
          <a:sx n="83" d="100"/>
          <a:sy n="83" d="100"/>
        </p:scale>
        <p:origin x="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Balfe" userId="e2fb93f4-4a1a-45c8-bbf7-562ec92442a4" providerId="ADAL" clId="{47310B24-1BBB-4722-84BD-0E64F72038AB}"/>
    <pc:docChg chg="undo addSld delSld modSld sldOrd">
      <pc:chgData name="D Balfe" userId="e2fb93f4-4a1a-45c8-bbf7-562ec92442a4" providerId="ADAL" clId="{47310B24-1BBB-4722-84BD-0E64F72038AB}" dt="2020-03-19T20:00:30.586" v="131" actId="20577"/>
      <pc:docMkLst>
        <pc:docMk/>
      </pc:docMkLst>
      <pc:sldChg chg="add del ord">
        <pc:chgData name="D Balfe" userId="e2fb93f4-4a1a-45c8-bbf7-562ec92442a4" providerId="ADAL" clId="{47310B24-1BBB-4722-84BD-0E64F72038AB}" dt="2020-03-19T19:58:13.799" v="127"/>
        <pc:sldMkLst>
          <pc:docMk/>
          <pc:sldMk cId="3129225054" sldId="263"/>
        </pc:sldMkLst>
      </pc:sldChg>
      <pc:sldChg chg="add del">
        <pc:chgData name="D Balfe" userId="e2fb93f4-4a1a-45c8-bbf7-562ec92442a4" providerId="ADAL" clId="{47310B24-1BBB-4722-84BD-0E64F72038AB}" dt="2020-03-19T19:57:59.272" v="125" actId="2696"/>
        <pc:sldMkLst>
          <pc:docMk/>
          <pc:sldMk cId="1584829564" sldId="267"/>
        </pc:sldMkLst>
      </pc:sldChg>
      <pc:sldChg chg="del">
        <pc:chgData name="D Balfe" userId="e2fb93f4-4a1a-45c8-bbf7-562ec92442a4" providerId="ADAL" clId="{47310B24-1BBB-4722-84BD-0E64F72038AB}" dt="2020-03-19T19:57:23.019" v="117" actId="2696"/>
        <pc:sldMkLst>
          <pc:docMk/>
          <pc:sldMk cId="4131861713" sldId="268"/>
        </pc:sldMkLst>
      </pc:sldChg>
      <pc:sldChg chg="modSp">
        <pc:chgData name="D Balfe" userId="e2fb93f4-4a1a-45c8-bbf7-562ec92442a4" providerId="ADAL" clId="{47310B24-1BBB-4722-84BD-0E64F72038AB}" dt="2020-03-19T20:00:17.694" v="129" actId="20577"/>
        <pc:sldMkLst>
          <pc:docMk/>
          <pc:sldMk cId="715749197" sldId="271"/>
        </pc:sldMkLst>
        <pc:graphicFrameChg chg="modGraphic">
          <ac:chgData name="D Balfe" userId="e2fb93f4-4a1a-45c8-bbf7-562ec92442a4" providerId="ADAL" clId="{47310B24-1BBB-4722-84BD-0E64F72038AB}" dt="2020-03-19T20:00:17.694" v="129" actId="20577"/>
          <ac:graphicFrameMkLst>
            <pc:docMk/>
            <pc:sldMk cId="715749197" sldId="271"/>
            <ac:graphicFrameMk id="4" creationId="{00000000-0000-0000-0000-000000000000}"/>
          </ac:graphicFrameMkLst>
        </pc:graphicFrameChg>
      </pc:sldChg>
      <pc:sldChg chg="del">
        <pc:chgData name="D Balfe" userId="e2fb93f4-4a1a-45c8-bbf7-562ec92442a4" providerId="ADAL" clId="{47310B24-1BBB-4722-84BD-0E64F72038AB}" dt="2020-03-19T19:53:54.958" v="0" actId="2696"/>
        <pc:sldMkLst>
          <pc:docMk/>
          <pc:sldMk cId="4063778776" sldId="274"/>
        </pc:sldMkLst>
      </pc:sldChg>
      <pc:sldChg chg="del">
        <pc:chgData name="D Balfe" userId="e2fb93f4-4a1a-45c8-bbf7-562ec92442a4" providerId="ADAL" clId="{47310B24-1BBB-4722-84BD-0E64F72038AB}" dt="2020-03-19T19:55:33.595" v="17" actId="2696"/>
        <pc:sldMkLst>
          <pc:docMk/>
          <pc:sldMk cId="1457779672" sldId="277"/>
        </pc:sldMkLst>
      </pc:sldChg>
      <pc:sldChg chg="del">
        <pc:chgData name="D Balfe" userId="e2fb93f4-4a1a-45c8-bbf7-562ec92442a4" providerId="ADAL" clId="{47310B24-1BBB-4722-84BD-0E64F72038AB}" dt="2020-03-19T19:56:12.238" v="78" actId="2696"/>
        <pc:sldMkLst>
          <pc:docMk/>
          <pc:sldMk cId="2850939150" sldId="282"/>
        </pc:sldMkLst>
      </pc:sldChg>
      <pc:sldChg chg="add del">
        <pc:chgData name="D Balfe" userId="e2fb93f4-4a1a-45c8-bbf7-562ec92442a4" providerId="ADAL" clId="{47310B24-1BBB-4722-84BD-0E64F72038AB}" dt="2020-03-19T19:58:01.657" v="126" actId="2696"/>
        <pc:sldMkLst>
          <pc:docMk/>
          <pc:sldMk cId="3474734689" sldId="284"/>
        </pc:sldMkLst>
      </pc:sldChg>
      <pc:sldChg chg="modSp">
        <pc:chgData name="D Balfe" userId="e2fb93f4-4a1a-45c8-bbf7-562ec92442a4" providerId="ADAL" clId="{47310B24-1BBB-4722-84BD-0E64F72038AB}" dt="2020-03-19T20:00:30.586" v="131" actId="20577"/>
        <pc:sldMkLst>
          <pc:docMk/>
          <pc:sldMk cId="3654951683" sldId="285"/>
        </pc:sldMkLst>
        <pc:graphicFrameChg chg="modGraphic">
          <ac:chgData name="D Balfe" userId="e2fb93f4-4a1a-45c8-bbf7-562ec92442a4" providerId="ADAL" clId="{47310B24-1BBB-4722-84BD-0E64F72038AB}" dt="2020-03-19T20:00:30.586" v="131" actId="20577"/>
          <ac:graphicFrameMkLst>
            <pc:docMk/>
            <pc:sldMk cId="3654951683" sldId="285"/>
            <ac:graphicFrameMk id="4" creationId="{00000000-0000-0000-0000-000000000000}"/>
          </ac:graphicFrameMkLst>
        </pc:graphicFrameChg>
      </pc:sldChg>
      <pc:sldChg chg="modSp">
        <pc:chgData name="D Balfe" userId="e2fb93f4-4a1a-45c8-bbf7-562ec92442a4" providerId="ADAL" clId="{47310B24-1BBB-4722-84BD-0E64F72038AB}" dt="2020-03-19T19:55:20.023" v="16" actId="1076"/>
        <pc:sldMkLst>
          <pc:docMk/>
          <pc:sldMk cId="322332245" sldId="290"/>
        </pc:sldMkLst>
        <pc:spChg chg="mod">
          <ac:chgData name="D Balfe" userId="e2fb93f4-4a1a-45c8-bbf7-562ec92442a4" providerId="ADAL" clId="{47310B24-1BBB-4722-84BD-0E64F72038AB}" dt="2020-03-19T19:55:14.952" v="15" actId="120"/>
          <ac:spMkLst>
            <pc:docMk/>
            <pc:sldMk cId="322332245" sldId="290"/>
            <ac:spMk id="9" creationId="{00000000-0000-0000-0000-000000000000}"/>
          </ac:spMkLst>
        </pc:spChg>
        <pc:picChg chg="mod">
          <ac:chgData name="D Balfe" userId="e2fb93f4-4a1a-45c8-bbf7-562ec92442a4" providerId="ADAL" clId="{47310B24-1BBB-4722-84BD-0E64F72038AB}" dt="2020-03-19T19:55:20.023" v="16" actId="1076"/>
          <ac:picMkLst>
            <pc:docMk/>
            <pc:sldMk cId="322332245" sldId="290"/>
            <ac:picMk id="5" creationId="{00000000-0000-0000-0000-000000000000}"/>
          </ac:picMkLst>
        </pc:picChg>
      </pc:sldChg>
      <pc:sldChg chg="modSp">
        <pc:chgData name="D Balfe" userId="e2fb93f4-4a1a-45c8-bbf7-562ec92442a4" providerId="ADAL" clId="{47310B24-1BBB-4722-84BD-0E64F72038AB}" dt="2020-03-19T19:55:59.092" v="77" actId="1076"/>
        <pc:sldMkLst>
          <pc:docMk/>
          <pc:sldMk cId="5887039" sldId="291"/>
        </pc:sldMkLst>
        <pc:spChg chg="mod">
          <ac:chgData name="D Balfe" userId="e2fb93f4-4a1a-45c8-bbf7-562ec92442a4" providerId="ADAL" clId="{47310B24-1BBB-4722-84BD-0E64F72038AB}" dt="2020-03-19T19:55:55.147" v="76" actId="122"/>
          <ac:spMkLst>
            <pc:docMk/>
            <pc:sldMk cId="5887039" sldId="291"/>
            <ac:spMk id="9" creationId="{00000000-0000-0000-0000-000000000000}"/>
          </ac:spMkLst>
        </pc:spChg>
        <pc:picChg chg="mod">
          <ac:chgData name="D Balfe" userId="e2fb93f4-4a1a-45c8-bbf7-562ec92442a4" providerId="ADAL" clId="{47310B24-1BBB-4722-84BD-0E64F72038AB}" dt="2020-03-19T19:55:59.092" v="77" actId="1076"/>
          <ac:picMkLst>
            <pc:docMk/>
            <pc:sldMk cId="5887039" sldId="291"/>
            <ac:picMk id="5" creationId="{00000000-0000-0000-0000-000000000000}"/>
          </ac:picMkLst>
        </pc:picChg>
      </pc:sldChg>
      <pc:sldChg chg="modSp">
        <pc:chgData name="D Balfe" userId="e2fb93f4-4a1a-45c8-bbf7-562ec92442a4" providerId="ADAL" clId="{47310B24-1BBB-4722-84BD-0E64F72038AB}" dt="2020-03-19T19:56:57.248" v="116" actId="1076"/>
        <pc:sldMkLst>
          <pc:docMk/>
          <pc:sldMk cId="3401849890" sldId="292"/>
        </pc:sldMkLst>
        <pc:spChg chg="mod">
          <ac:chgData name="D Balfe" userId="e2fb93f4-4a1a-45c8-bbf7-562ec92442a4" providerId="ADAL" clId="{47310B24-1BBB-4722-84BD-0E64F72038AB}" dt="2020-03-19T19:56:51.597" v="114" actId="20577"/>
          <ac:spMkLst>
            <pc:docMk/>
            <pc:sldMk cId="3401849890" sldId="292"/>
            <ac:spMk id="9" creationId="{00000000-0000-0000-0000-000000000000}"/>
          </ac:spMkLst>
        </pc:spChg>
        <pc:picChg chg="mod">
          <ac:chgData name="D Balfe" userId="e2fb93f4-4a1a-45c8-bbf7-562ec92442a4" providerId="ADAL" clId="{47310B24-1BBB-4722-84BD-0E64F72038AB}" dt="2020-03-19T19:56:57.248" v="116" actId="1076"/>
          <ac:picMkLst>
            <pc:docMk/>
            <pc:sldMk cId="3401849890" sldId="292"/>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942B4-0269-4790-8E06-A607C4595F6A}" type="datetimeFigureOut">
              <a:rPr lang="en-GB" smtClean="0"/>
              <a:t>19/03/2020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3679C-96B8-4780-B409-0E345E4D093D}" type="slidenum">
              <a:rPr lang="en-GB" smtClean="0"/>
              <a:t>‹#›</a:t>
            </a:fld>
            <a:endParaRPr lang="en-GB"/>
          </a:p>
        </p:txBody>
      </p:sp>
    </p:spTree>
    <p:extLst>
      <p:ext uri="{BB962C8B-B14F-4D97-AF65-F5344CB8AC3E}">
        <p14:creationId xmlns:p14="http://schemas.microsoft.com/office/powerpoint/2010/main" val="171802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8439061-CC90-C74B-9BF5-9DB8E39B8A2B}" type="datetimeFigureOut">
              <a:rPr lang="en-US" smtClean="0">
                <a:solidFill>
                  <a:prstClr val="black">
                    <a:tint val="75000"/>
                  </a:prstClr>
                </a:solidFill>
                <a:latin typeface="Calibri"/>
              </a:rPr>
              <a:pPr/>
              <a:t>3/19/2020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A3C46E-E1DA-7345-99DE-A97A97ABB1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3054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8439061-CC90-C74B-9BF5-9DB8E39B8A2B}" type="datetimeFigureOut">
              <a:rPr lang="en-US" smtClean="0">
                <a:solidFill>
                  <a:prstClr val="black">
                    <a:tint val="75000"/>
                  </a:prstClr>
                </a:solidFill>
                <a:latin typeface="Calibri"/>
              </a:rPr>
              <a:pPr/>
              <a:t>3/19/2020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A3C46E-E1DA-7345-99DE-A97A97ABB1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747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8439061-CC90-C74B-9BF5-9DB8E39B8A2B}" type="datetimeFigureOut">
              <a:rPr lang="en-US" smtClean="0">
                <a:solidFill>
                  <a:prstClr val="black">
                    <a:tint val="75000"/>
                  </a:prstClr>
                </a:solidFill>
                <a:latin typeface="Calibri"/>
              </a:rPr>
              <a:pPr/>
              <a:t>3/19/2020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A3C46E-E1DA-7345-99DE-A97A97ABB1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57032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4BAF4C6-B21D-C043-8F39-A7BE14083F5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78E28-7E27-5A45-B9C8-489ED4F83919}" type="slidenum">
              <a:rPr lang="en-US" smtClean="0"/>
              <a:t>‹#›</a:t>
            </a:fld>
            <a:endParaRPr lang="en-US"/>
          </a:p>
        </p:txBody>
      </p:sp>
    </p:spTree>
    <p:extLst>
      <p:ext uri="{BB962C8B-B14F-4D97-AF65-F5344CB8AC3E}">
        <p14:creationId xmlns:p14="http://schemas.microsoft.com/office/powerpoint/2010/main" val="1317989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4BAF4C6-B21D-C043-8F39-A7BE14083F5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78E28-7E27-5A45-B9C8-489ED4F83919}" type="slidenum">
              <a:rPr lang="en-US" smtClean="0"/>
              <a:t>‹#›</a:t>
            </a:fld>
            <a:endParaRPr lang="en-US"/>
          </a:p>
        </p:txBody>
      </p:sp>
    </p:spTree>
    <p:extLst>
      <p:ext uri="{BB962C8B-B14F-4D97-AF65-F5344CB8AC3E}">
        <p14:creationId xmlns:p14="http://schemas.microsoft.com/office/powerpoint/2010/main" val="3293458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4BAF4C6-B21D-C043-8F39-A7BE14083F5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78E28-7E27-5A45-B9C8-489ED4F83919}" type="slidenum">
              <a:rPr lang="en-US" smtClean="0"/>
              <a:t>‹#›</a:t>
            </a:fld>
            <a:endParaRPr lang="en-US"/>
          </a:p>
        </p:txBody>
      </p:sp>
    </p:spTree>
    <p:extLst>
      <p:ext uri="{BB962C8B-B14F-4D97-AF65-F5344CB8AC3E}">
        <p14:creationId xmlns:p14="http://schemas.microsoft.com/office/powerpoint/2010/main" val="3707206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4BAF4C6-B21D-C043-8F39-A7BE14083F51}"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78E28-7E27-5A45-B9C8-489ED4F83919}" type="slidenum">
              <a:rPr lang="en-US" smtClean="0"/>
              <a:t>‹#›</a:t>
            </a:fld>
            <a:endParaRPr lang="en-US"/>
          </a:p>
        </p:txBody>
      </p:sp>
    </p:spTree>
    <p:extLst>
      <p:ext uri="{BB962C8B-B14F-4D97-AF65-F5344CB8AC3E}">
        <p14:creationId xmlns:p14="http://schemas.microsoft.com/office/powerpoint/2010/main" val="1016693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4BAF4C6-B21D-C043-8F39-A7BE14083F51}"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78E28-7E27-5A45-B9C8-489ED4F83919}" type="slidenum">
              <a:rPr lang="en-US" smtClean="0"/>
              <a:t>‹#›</a:t>
            </a:fld>
            <a:endParaRPr lang="en-US"/>
          </a:p>
        </p:txBody>
      </p:sp>
    </p:spTree>
    <p:extLst>
      <p:ext uri="{BB962C8B-B14F-4D97-AF65-F5344CB8AC3E}">
        <p14:creationId xmlns:p14="http://schemas.microsoft.com/office/powerpoint/2010/main" val="1492489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4BAF4C6-B21D-C043-8F39-A7BE14083F51}"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78E28-7E27-5A45-B9C8-489ED4F83919}" type="slidenum">
              <a:rPr lang="en-US" smtClean="0"/>
              <a:t>‹#›</a:t>
            </a:fld>
            <a:endParaRPr lang="en-US"/>
          </a:p>
        </p:txBody>
      </p:sp>
    </p:spTree>
    <p:extLst>
      <p:ext uri="{BB962C8B-B14F-4D97-AF65-F5344CB8AC3E}">
        <p14:creationId xmlns:p14="http://schemas.microsoft.com/office/powerpoint/2010/main" val="3952914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AF4C6-B21D-C043-8F39-A7BE14083F51}" type="datetimeFigureOut">
              <a:rPr lang="en-US" smtClean="0"/>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778E28-7E27-5A45-B9C8-489ED4F83919}" type="slidenum">
              <a:rPr lang="en-US" smtClean="0"/>
              <a:t>‹#›</a:t>
            </a:fld>
            <a:endParaRPr lang="en-US"/>
          </a:p>
        </p:txBody>
      </p:sp>
    </p:spTree>
    <p:extLst>
      <p:ext uri="{BB962C8B-B14F-4D97-AF65-F5344CB8AC3E}">
        <p14:creationId xmlns:p14="http://schemas.microsoft.com/office/powerpoint/2010/main" val="2853398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4BAF4C6-B21D-C043-8F39-A7BE14083F51}"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78E28-7E27-5A45-B9C8-489ED4F83919}" type="slidenum">
              <a:rPr lang="en-US" smtClean="0"/>
              <a:t>‹#›</a:t>
            </a:fld>
            <a:endParaRPr lang="en-US"/>
          </a:p>
        </p:txBody>
      </p:sp>
    </p:spTree>
    <p:extLst>
      <p:ext uri="{BB962C8B-B14F-4D97-AF65-F5344CB8AC3E}">
        <p14:creationId xmlns:p14="http://schemas.microsoft.com/office/powerpoint/2010/main" val="12067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8439061-CC90-C74B-9BF5-9DB8E39B8A2B}" type="datetimeFigureOut">
              <a:rPr lang="en-US" smtClean="0">
                <a:solidFill>
                  <a:prstClr val="black">
                    <a:tint val="75000"/>
                  </a:prstClr>
                </a:solidFill>
                <a:latin typeface="Calibri"/>
              </a:rPr>
              <a:pPr/>
              <a:t>3/19/2020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A3C46E-E1DA-7345-99DE-A97A97ABB1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80628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4BAF4C6-B21D-C043-8F39-A7BE14083F51}"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78E28-7E27-5A45-B9C8-489ED4F83919}" type="slidenum">
              <a:rPr lang="en-US" smtClean="0"/>
              <a:t>‹#›</a:t>
            </a:fld>
            <a:endParaRPr lang="en-US"/>
          </a:p>
        </p:txBody>
      </p:sp>
    </p:spTree>
    <p:extLst>
      <p:ext uri="{BB962C8B-B14F-4D97-AF65-F5344CB8AC3E}">
        <p14:creationId xmlns:p14="http://schemas.microsoft.com/office/powerpoint/2010/main" val="3060403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4BAF4C6-B21D-C043-8F39-A7BE14083F5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78E28-7E27-5A45-B9C8-489ED4F83919}" type="slidenum">
              <a:rPr lang="en-US" smtClean="0"/>
              <a:t>‹#›</a:t>
            </a:fld>
            <a:endParaRPr lang="en-US"/>
          </a:p>
        </p:txBody>
      </p:sp>
    </p:spTree>
    <p:extLst>
      <p:ext uri="{BB962C8B-B14F-4D97-AF65-F5344CB8AC3E}">
        <p14:creationId xmlns:p14="http://schemas.microsoft.com/office/powerpoint/2010/main" val="1842886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4BAF4C6-B21D-C043-8F39-A7BE14083F5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78E28-7E27-5A45-B9C8-489ED4F83919}" type="slidenum">
              <a:rPr lang="en-US" smtClean="0"/>
              <a:t>‹#›</a:t>
            </a:fld>
            <a:endParaRPr lang="en-US"/>
          </a:p>
        </p:txBody>
      </p:sp>
    </p:spTree>
    <p:extLst>
      <p:ext uri="{BB962C8B-B14F-4D97-AF65-F5344CB8AC3E}">
        <p14:creationId xmlns:p14="http://schemas.microsoft.com/office/powerpoint/2010/main" val="265956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8439061-CC90-C74B-9BF5-9DB8E39B8A2B}" type="datetimeFigureOut">
              <a:rPr lang="en-US" smtClean="0">
                <a:solidFill>
                  <a:prstClr val="black">
                    <a:tint val="75000"/>
                  </a:prstClr>
                </a:solidFill>
                <a:latin typeface="Calibri"/>
              </a:rPr>
              <a:pPr/>
              <a:t>3/19/2020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A3C46E-E1DA-7345-99DE-A97A97ABB1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7544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8439061-CC90-C74B-9BF5-9DB8E39B8A2B}" type="datetimeFigureOut">
              <a:rPr lang="en-US" smtClean="0">
                <a:solidFill>
                  <a:prstClr val="black">
                    <a:tint val="75000"/>
                  </a:prstClr>
                </a:solidFill>
                <a:latin typeface="Calibri"/>
              </a:rPr>
              <a:pPr/>
              <a:t>3/19/2020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A3C46E-E1DA-7345-99DE-A97A97ABB1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884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8439061-CC90-C74B-9BF5-9DB8E39B8A2B}" type="datetimeFigureOut">
              <a:rPr lang="en-US" smtClean="0">
                <a:solidFill>
                  <a:prstClr val="black">
                    <a:tint val="75000"/>
                  </a:prstClr>
                </a:solidFill>
                <a:latin typeface="Calibri"/>
              </a:rPr>
              <a:pPr/>
              <a:t>3/19/2020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A3C46E-E1DA-7345-99DE-A97A97ABB1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4443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8439061-CC90-C74B-9BF5-9DB8E39B8A2B}" type="datetimeFigureOut">
              <a:rPr lang="en-US" smtClean="0">
                <a:solidFill>
                  <a:prstClr val="black">
                    <a:tint val="75000"/>
                  </a:prstClr>
                </a:solidFill>
                <a:latin typeface="Calibri"/>
              </a:rPr>
              <a:pPr/>
              <a:t>3/19/2020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A3C46E-E1DA-7345-99DE-A97A97ABB1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6789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39061-CC90-C74B-9BF5-9DB8E39B8A2B}" type="datetimeFigureOut">
              <a:rPr lang="en-US" smtClean="0">
                <a:solidFill>
                  <a:prstClr val="black">
                    <a:tint val="75000"/>
                  </a:prstClr>
                </a:solidFill>
                <a:latin typeface="Calibri"/>
              </a:rPr>
              <a:pPr/>
              <a:t>3/19/2020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A3C46E-E1DA-7345-99DE-A97A97ABB1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177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8439061-CC90-C74B-9BF5-9DB8E39B8A2B}" type="datetimeFigureOut">
              <a:rPr lang="en-US" smtClean="0">
                <a:solidFill>
                  <a:prstClr val="black">
                    <a:tint val="75000"/>
                  </a:prstClr>
                </a:solidFill>
                <a:latin typeface="Calibri"/>
              </a:rPr>
              <a:pPr/>
              <a:t>3/19/2020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A3C46E-E1DA-7345-99DE-A97A97ABB1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43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8439061-CC90-C74B-9BF5-9DB8E39B8A2B}" type="datetimeFigureOut">
              <a:rPr lang="en-US" smtClean="0">
                <a:solidFill>
                  <a:prstClr val="black">
                    <a:tint val="75000"/>
                  </a:prstClr>
                </a:solidFill>
                <a:latin typeface="Calibri"/>
              </a:rPr>
              <a:pPr/>
              <a:t>3/19/2020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A3C46E-E1DA-7345-99DE-A97A97ABB1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76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39061-CC90-C74B-9BF5-9DB8E39B8A2B}" type="datetimeFigureOut">
              <a:rPr lang="en-US" smtClean="0">
                <a:solidFill>
                  <a:prstClr val="black">
                    <a:tint val="75000"/>
                  </a:prstClr>
                </a:solidFill>
                <a:latin typeface="Calibri"/>
              </a:rPr>
              <a:pPr/>
              <a:t>3/19/2020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C46E-E1DA-7345-99DE-A97A97ABB1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56214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AF4C6-B21D-C043-8F39-A7BE14083F51}" type="datetimeFigureOut">
              <a:rPr lang="en-US" smtClean="0"/>
              <a:t>3/19/2020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78E28-7E27-5A45-B9C8-489ED4F83919}" type="slidenum">
              <a:rPr lang="en-US" smtClean="0"/>
              <a:t>‹#›</a:t>
            </a:fld>
            <a:endParaRPr lang="en-US"/>
          </a:p>
        </p:txBody>
      </p:sp>
    </p:spTree>
    <p:extLst>
      <p:ext uri="{BB962C8B-B14F-4D97-AF65-F5344CB8AC3E}">
        <p14:creationId xmlns:p14="http://schemas.microsoft.com/office/powerpoint/2010/main" val="36030524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CS0GkCfljqk"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CS0GkCfljqk"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CS0GkCfljqk"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CS0GkCfljqk"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23498" y="1130921"/>
            <a:ext cx="5021171" cy="4093428"/>
          </a:xfrm>
          <a:prstGeom prst="rect">
            <a:avLst/>
          </a:prstGeom>
          <a:noFill/>
          <a:ln w="57150" cmpd="sng">
            <a:solidFill>
              <a:schemeClr val="tx1">
                <a:lumMod val="65000"/>
                <a:lumOff val="35000"/>
              </a:schemeClr>
            </a:solidFill>
            <a:miter lim="800000"/>
          </a:ln>
        </p:spPr>
        <p:txBody>
          <a:bodyPr wrap="square" rtlCol="0">
            <a:spAutoFit/>
          </a:bodyPr>
          <a:lstStyle/>
          <a:p>
            <a:pPr algn="ctr" defTabSz="457200"/>
            <a:r>
              <a:rPr lang="en-US" sz="1600" b="1" spc="300">
                <a:solidFill>
                  <a:prstClr val="black"/>
                </a:solidFill>
                <a:effectLst>
                  <a:outerShdw blurRad="50800" dist="38100" dir="5400000" algn="t" rotWithShape="0">
                    <a:prstClr val="black">
                      <a:alpha val="40000"/>
                    </a:prstClr>
                  </a:outerShdw>
                </a:effectLst>
                <a:latin typeface="Helvetica"/>
                <a:cs typeface="Helvetica"/>
              </a:rPr>
              <a:t>R045</a:t>
            </a:r>
          </a:p>
          <a:p>
            <a:pPr algn="ctr" defTabSz="457200"/>
            <a:r>
              <a:rPr lang="en-US" sz="2800" b="1" i="1" spc="600">
                <a:solidFill>
                  <a:srgbClr val="800000"/>
                </a:solidFill>
                <a:effectLst>
                  <a:outerShdw blurRad="50800" dist="38100" dir="5400000" algn="t" rotWithShape="0">
                    <a:prstClr val="black">
                      <a:alpha val="40000"/>
                    </a:prstClr>
                  </a:outerShdw>
                </a:effectLst>
                <a:latin typeface="Helvetica"/>
                <a:cs typeface="Helvetica"/>
              </a:rPr>
              <a:t>SPORTS </a:t>
            </a:r>
            <a:r>
              <a:rPr lang="en-US" sz="2800" i="1" spc="600">
                <a:solidFill>
                  <a:srgbClr val="FF0000"/>
                </a:solidFill>
                <a:effectLst>
                  <a:outerShdw blurRad="50800" dist="38100" dir="5400000" algn="t" rotWithShape="0">
                    <a:prstClr val="black">
                      <a:alpha val="40000"/>
                    </a:prstClr>
                  </a:outerShdw>
                </a:effectLst>
                <a:latin typeface="Helvetica"/>
                <a:cs typeface="Helvetica"/>
              </a:rPr>
              <a:t>NUTRITION</a:t>
            </a:r>
          </a:p>
          <a:p>
            <a:pPr algn="ctr" defTabSz="457200"/>
            <a:r>
              <a:rPr lang="en-US" sz="16600" b="1">
                <a:solidFill>
                  <a:prstClr val="black"/>
                </a:solidFill>
                <a:effectLst>
                  <a:outerShdw blurRad="50800" dist="38100" dir="2700000" algn="tl" rotWithShape="0">
                    <a:prstClr val="black">
                      <a:alpha val="40000"/>
                    </a:prstClr>
                  </a:outerShdw>
                </a:effectLst>
                <a:latin typeface="Helvetica"/>
                <a:cs typeface="Helvetica"/>
              </a:rPr>
              <a:t>LO</a:t>
            </a:r>
            <a:r>
              <a:rPr lang="en-US" sz="16600" b="1" baseline="30000">
                <a:solidFill>
                  <a:srgbClr val="0000FF"/>
                </a:solidFill>
                <a:effectLst>
                  <a:outerShdw blurRad="50800" dist="38100" dir="2700000" algn="tl" rotWithShape="0">
                    <a:prstClr val="black">
                      <a:alpha val="40000"/>
                    </a:prstClr>
                  </a:outerShdw>
                </a:effectLst>
                <a:latin typeface="Helvetica"/>
                <a:cs typeface="Helvetica"/>
              </a:rPr>
              <a:t>1</a:t>
            </a:r>
          </a:p>
          <a:p>
            <a:pPr algn="ctr" defTabSz="457200"/>
            <a:r>
              <a:rPr lang="en-US" sz="2500">
                <a:solidFill>
                  <a:prstClr val="black"/>
                </a:solidFill>
                <a:latin typeface="Helvetica"/>
                <a:cs typeface="Helvetica"/>
              </a:rPr>
              <a:t>Know about the nutrients needed for a healthy, balanced diet </a:t>
            </a:r>
          </a:p>
        </p:txBody>
      </p:sp>
      <p:pic>
        <p:nvPicPr>
          <p:cNvPr id="5" name="Picture 4"/>
          <p:cNvPicPr>
            <a:picLocks noChangeAspect="1"/>
          </p:cNvPicPr>
          <p:nvPr/>
        </p:nvPicPr>
        <p:blipFill>
          <a:blip r:embed="rId2">
            <a:alphaModFix amt="34000"/>
            <a:extLst>
              <a:ext uri="{BEBA8EAE-BF5A-486C-A8C5-ECC9F3942E4B}">
                <a14:imgProps xmlns:a14="http://schemas.microsoft.com/office/drawing/2010/main">
                  <a14:imgLayer r:embed="rId3">
                    <a14:imgEffect>
                      <a14:artisticBlur/>
                    </a14:imgEffect>
                  </a14:imgLayer>
                </a14:imgProps>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2273" b="99545" l="1747" r="100000">
                        <a14:foregroundMark x1="13100" y1="62273" x2="85153" y2="61364"/>
                        <a14:foregroundMark x1="13537" y1="58636" x2="16157" y2="55455"/>
                        <a14:foregroundMark x1="12664" y1="82273" x2="85590" y2="83636"/>
                      </a14:backgroundRemoval>
                    </a14:imgEffect>
                  </a14:imgLayer>
                </a14:imgProps>
              </a:ext>
            </a:extLst>
          </a:blip>
          <a:stretch>
            <a:fillRect/>
          </a:stretch>
        </p:blipFill>
        <p:spPr>
          <a:xfrm>
            <a:off x="10977867" y="5650811"/>
            <a:ext cx="1099614" cy="1056396"/>
          </a:xfrm>
          <a:prstGeom prst="rect">
            <a:avLst/>
          </a:prstGeom>
        </p:spPr>
      </p:pic>
      <p:pic>
        <p:nvPicPr>
          <p:cNvPr id="11" name="Picture 10"/>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832" l="0" r="100000">
                        <a14:foregroundMark x1="9813" y1="34622" x2="3894" y2="47059"/>
                        <a14:foregroundMark x1="4907" y1="47899" x2="7087" y2="68403"/>
                        <a14:foregroundMark x1="8178" y1="68067" x2="18224" y2="73277"/>
                        <a14:foregroundMark x1="25156" y1="45378" x2="22741" y2="65882"/>
                        <a14:foregroundMark x1="10826" y1="34286" x2="20639" y2="35126"/>
                        <a14:foregroundMark x1="45794" y1="32269" x2="33022" y2="43025"/>
                        <a14:foregroundMark x1="33645" y1="45210" x2="35280" y2="69244"/>
                        <a14:foregroundMark x1="36760" y1="68403" x2="49377" y2="71933"/>
                        <a14:foregroundMark x1="58956" y1="33277" x2="58489" y2="70420"/>
                        <a14:foregroundMark x1="60981" y1="54118" x2="73754" y2="50084"/>
                        <a14:foregroundMark x1="65576" y1="58151" x2="72274" y2="71765"/>
                        <a14:foregroundMark x1="66978" y1="56807" x2="74766" y2="71933"/>
                        <a14:foregroundMark x1="72352" y1="37311" x2="72819" y2="49748"/>
                        <a14:foregroundMark x1="46417" y1="32605" x2="50779" y2="35798"/>
                      </a14:backgroundRemoval>
                    </a14:imgEffect>
                  </a14:imgLayer>
                </a14:imgProps>
              </a:ext>
            </a:extLst>
          </a:blip>
          <a:srcRect b="19618"/>
          <a:stretch/>
        </p:blipFill>
        <p:spPr>
          <a:xfrm>
            <a:off x="315314" y="6386286"/>
            <a:ext cx="861567" cy="320921"/>
          </a:xfrm>
          <a:prstGeom prst="rect">
            <a:avLst/>
          </a:prstGeom>
        </p:spPr>
      </p:pic>
      <p:pic>
        <p:nvPicPr>
          <p:cNvPr id="12" name="Picture 11" descr="sprinter.png"/>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156067" y="5685378"/>
            <a:ext cx="760468" cy="1162034"/>
          </a:xfrm>
          <a:prstGeom prst="rect">
            <a:avLst/>
          </a:prstGeom>
          <a:effectLst>
            <a:outerShdw blurRad="50800" dist="38100" dir="2700000" algn="tl" rotWithShape="0">
              <a:prstClr val="black">
                <a:alpha val="40000"/>
              </a:prstClr>
            </a:outerShdw>
          </a:effectLst>
        </p:spPr>
      </p:pic>
      <p:pic>
        <p:nvPicPr>
          <p:cNvPr id="13" name="Picture 12" descr="black-33591_640.png"/>
          <p:cNvPicPr>
            <a:picLocks noChangeAspect="1"/>
          </p:cNvPicPr>
          <p:nvPr/>
        </p:nvPicPr>
        <p:blipFill>
          <a:blip r:embed="rId9">
            <a:duotone>
              <a:schemeClr val="accent5">
                <a:shade val="45000"/>
                <a:satMod val="135000"/>
              </a:schemeClr>
              <a:prstClr val="white"/>
            </a:duotone>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712926" y="5883226"/>
            <a:ext cx="1016663" cy="986480"/>
          </a:xfrm>
          <a:prstGeom prst="rect">
            <a:avLst/>
          </a:prstGeom>
          <a:noFill/>
          <a:ln>
            <a:noFill/>
          </a:ln>
          <a:effectLst>
            <a:outerShdw blurRad="50800" dist="38100" dir="2700000" algn="tl" rotWithShape="0">
              <a:prstClr val="black">
                <a:alpha val="40000"/>
              </a:prstClr>
            </a:outerShdw>
          </a:effectLst>
        </p:spPr>
      </p:pic>
      <p:pic>
        <p:nvPicPr>
          <p:cNvPr id="14" name="Picture 13" descr="swimm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90779" y="5822396"/>
            <a:ext cx="604242" cy="1042227"/>
          </a:xfrm>
          <a:prstGeom prst="rect">
            <a:avLst/>
          </a:prstGeom>
          <a:effectLst>
            <a:outerShdw blurRad="50800" dist="38100" dir="2700000" algn="tl" rotWithShape="0">
              <a:prstClr val="black">
                <a:alpha val="40000"/>
              </a:prstClr>
            </a:outerShdw>
          </a:effectLst>
        </p:spPr>
      </p:pic>
      <p:pic>
        <p:nvPicPr>
          <p:cNvPr id="15" name="Picture 14" descr="marathoner.png"/>
          <p:cNvPicPr>
            <a:picLocks noChangeAspect="1"/>
          </p:cNvPicPr>
          <p:nvPr/>
        </p:nvPicPr>
        <p:blipFill>
          <a:blip r:embed="rId1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5113696" y="5690475"/>
            <a:ext cx="701052" cy="11697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087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762" y="1"/>
            <a:ext cx="9139238" cy="1124744"/>
          </a:xfrm>
        </p:spPr>
        <p:style>
          <a:lnRef idx="2">
            <a:schemeClr val="dk1">
              <a:shade val="50000"/>
            </a:schemeClr>
          </a:lnRef>
          <a:fillRef idx="1">
            <a:schemeClr val="dk1"/>
          </a:fillRef>
          <a:effectRef idx="0">
            <a:schemeClr val="dk1"/>
          </a:effectRef>
          <a:fontRef idx="minor">
            <a:schemeClr val="lt1"/>
          </a:fontRef>
        </p:style>
        <p:txBody>
          <a:bodyPr/>
          <a:lstStyle/>
          <a:p>
            <a:r>
              <a:rPr lang="en-GB" b="1" dirty="0"/>
              <a:t>Title: Malnutrition </a:t>
            </a:r>
            <a:endParaRPr lang="en-GB" b="1" dirty="0">
              <a:hlinkClick r:id="rId2"/>
            </a:endParaRPr>
          </a:p>
        </p:txBody>
      </p:sp>
      <p:sp>
        <p:nvSpPr>
          <p:cNvPr id="3" name="Subtitle 2"/>
          <p:cNvSpPr>
            <a:spLocks noGrp="1"/>
          </p:cNvSpPr>
          <p:nvPr>
            <p:ph type="subTitle" idx="1"/>
          </p:nvPr>
        </p:nvSpPr>
        <p:spPr>
          <a:xfrm>
            <a:off x="1529720" y="1484784"/>
            <a:ext cx="9138280" cy="5373216"/>
          </a:xfrm>
        </p:spPr>
        <p:txBody>
          <a:bodyPr>
            <a:normAutofit/>
          </a:bodyPr>
          <a:lstStyle/>
          <a:p>
            <a:pPr algn="l"/>
            <a:endParaRPr lang="en-GB" dirty="0">
              <a:solidFill>
                <a:schemeClr val="tx1"/>
              </a:solidFill>
            </a:endParaRPr>
          </a:p>
          <a:p>
            <a:pPr algn="l"/>
            <a:endParaRPr lang="en-GB" dirty="0">
              <a:solidFill>
                <a:schemeClr val="tx1"/>
              </a:solidFill>
            </a:endParaRPr>
          </a:p>
        </p:txBody>
      </p:sp>
      <p:graphicFrame>
        <p:nvGraphicFramePr>
          <p:cNvPr id="6" name="Table 5"/>
          <p:cNvGraphicFramePr>
            <a:graphicFrameLocks noGrp="1"/>
          </p:cNvGraphicFramePr>
          <p:nvPr>
            <p:extLst/>
          </p:nvPr>
        </p:nvGraphicFramePr>
        <p:xfrm>
          <a:off x="1631504" y="1268760"/>
          <a:ext cx="8832984" cy="1577340"/>
        </p:xfrm>
        <a:graphic>
          <a:graphicData uri="http://schemas.openxmlformats.org/drawingml/2006/table">
            <a:tbl>
              <a:tblPr firstRow="1" bandRow="1">
                <a:tableStyleId>{5C22544A-7EE6-4342-B048-85BDC9FD1C3A}</a:tableStyleId>
              </a:tblPr>
              <a:tblGrid>
                <a:gridCol w="2944328">
                  <a:extLst>
                    <a:ext uri="{9D8B030D-6E8A-4147-A177-3AD203B41FA5}">
                      <a16:colId xmlns:a16="http://schemas.microsoft.com/office/drawing/2014/main" val="20000"/>
                    </a:ext>
                  </a:extLst>
                </a:gridCol>
                <a:gridCol w="2944328">
                  <a:extLst>
                    <a:ext uri="{9D8B030D-6E8A-4147-A177-3AD203B41FA5}">
                      <a16:colId xmlns:a16="http://schemas.microsoft.com/office/drawing/2014/main" val="20001"/>
                    </a:ext>
                  </a:extLst>
                </a:gridCol>
                <a:gridCol w="2944328">
                  <a:extLst>
                    <a:ext uri="{9D8B030D-6E8A-4147-A177-3AD203B41FA5}">
                      <a16:colId xmlns:a16="http://schemas.microsoft.com/office/drawing/2014/main" val="20002"/>
                    </a:ext>
                  </a:extLst>
                </a:gridCol>
              </a:tblGrid>
              <a:tr h="202366">
                <a:tc gridSpan="3">
                  <a:txBody>
                    <a:bodyPr/>
                    <a:lstStyle/>
                    <a:p>
                      <a:pPr marL="171450" indent="-171450" algn="ctr">
                        <a:buFont typeface="Wingdings" charset="2"/>
                        <a:buChar char="§"/>
                      </a:pPr>
                      <a:r>
                        <a:rPr lang="en-GB" sz="1200" dirty="0"/>
                        <a:t>Learning Outcome 3: Know about the effects of a poor diet on sports performance and participation</a:t>
                      </a:r>
                      <a:endParaRPr lang="en-US" sz="1200" dirty="0"/>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02366">
                <a:tc>
                  <a:txBody>
                    <a:bodyPr/>
                    <a:lstStyle/>
                    <a:p>
                      <a:pPr marL="0" indent="0" algn="ctr">
                        <a:buFont typeface="Wingdings" charset="2"/>
                        <a:buNone/>
                      </a:pPr>
                      <a:r>
                        <a:rPr lang="en-US" sz="1200" b="1" dirty="0"/>
                        <a:t>P</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50000"/>
                      </a:schemeClr>
                    </a:solidFill>
                  </a:tcPr>
                </a:tc>
                <a:tc>
                  <a:txBody>
                    <a:bodyPr/>
                    <a:lstStyle/>
                    <a:p>
                      <a:pPr algn="ctr"/>
                      <a:r>
                        <a:rPr lang="en-US" sz="1200" b="1" dirty="0"/>
                        <a:t>M</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50000"/>
                      </a:schemeClr>
                    </a:solidFill>
                  </a:tcPr>
                </a:tc>
                <a:tc>
                  <a:txBody>
                    <a:bodyPr/>
                    <a:lstStyle/>
                    <a:p>
                      <a:pPr algn="ctr"/>
                      <a:r>
                        <a:rPr lang="en-US" sz="1200" b="1" dirty="0"/>
                        <a:t>D/D*</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791068">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GB" sz="1800" b="0" i="0" u="none" strike="noStrike" kern="1200" baseline="0" dirty="0">
                          <a:solidFill>
                            <a:schemeClr val="dk1"/>
                          </a:solidFill>
                          <a:latin typeface="+mn-lt"/>
                          <a:ea typeface="+mn-ea"/>
                          <a:cs typeface="+mn-cs"/>
                        </a:rPr>
                        <a:t>Definition of malnutrition is </a:t>
                      </a:r>
                      <a:r>
                        <a:rPr lang="en-GB" sz="1800" b="1" i="0" u="none" strike="noStrike" kern="1200" baseline="0" dirty="0">
                          <a:solidFill>
                            <a:schemeClr val="dk1"/>
                          </a:solidFill>
                          <a:latin typeface="+mn-lt"/>
                          <a:ea typeface="+mn-ea"/>
                          <a:cs typeface="+mn-cs"/>
                        </a:rPr>
                        <a:t>limited (1 mark).</a:t>
                      </a:r>
                      <a:r>
                        <a:rPr lang="en-GB" sz="1800" b="0" i="0" u="none" strike="noStrike" kern="1200" baseline="0" dirty="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Wingdings" charset="2"/>
                        <a:buNone/>
                        <a:tabLst/>
                        <a:defRPr/>
                      </a:pPr>
                      <a:endParaRPr lang="en-US" sz="1200" dirty="0">
                        <a:solidFill>
                          <a:schemeClr val="tx1"/>
                        </a:solidFill>
                      </a:endParaRP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GB" sz="1800" b="0" i="0" u="none" strike="noStrike" kern="1200" baseline="0" dirty="0">
                          <a:solidFill>
                            <a:schemeClr val="dk1"/>
                          </a:solidFill>
                          <a:latin typeface="+mn-lt"/>
                          <a:ea typeface="+mn-ea"/>
                          <a:cs typeface="+mn-cs"/>
                        </a:rPr>
                        <a:t>Definition of malnutrition is </a:t>
                      </a:r>
                      <a:r>
                        <a:rPr lang="en-GB" sz="1800" b="1" i="0" u="none" strike="noStrike" kern="1200" baseline="0" dirty="0">
                          <a:solidFill>
                            <a:schemeClr val="dk1"/>
                          </a:solidFill>
                          <a:latin typeface="+mn-lt"/>
                          <a:ea typeface="+mn-ea"/>
                          <a:cs typeface="+mn-cs"/>
                        </a:rPr>
                        <a:t>accurate with some detail (2 marks).</a:t>
                      </a:r>
                      <a:r>
                        <a:rPr lang="en-GB" sz="1800" b="0" i="0" u="none" strike="noStrike" kern="1200" baseline="0" dirty="0">
                          <a:solidFill>
                            <a:schemeClr val="dk1"/>
                          </a:solidFill>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endParaRPr lang="en-US" sz="1200" dirty="0">
                        <a:solidFill>
                          <a:srgbClr val="000000"/>
                        </a:solidFill>
                      </a:endParaRP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sz="1800" b="0" i="0" u="none" strike="noStrike" kern="1200" baseline="0" dirty="0">
                          <a:solidFill>
                            <a:schemeClr val="dk1"/>
                          </a:solidFill>
                          <a:latin typeface="+mn-lt"/>
                          <a:ea typeface="+mn-ea"/>
                          <a:cs typeface="+mn-cs"/>
                        </a:rPr>
                        <a:t>Definition of malnutrition is </a:t>
                      </a:r>
                      <a:r>
                        <a:rPr lang="en-GB" sz="1800" b="1" i="0" u="none" strike="noStrike" kern="1200" baseline="0" dirty="0">
                          <a:solidFill>
                            <a:schemeClr val="dk1"/>
                          </a:solidFill>
                          <a:latin typeface="+mn-lt"/>
                          <a:ea typeface="+mn-ea"/>
                          <a:cs typeface="+mn-cs"/>
                        </a:rPr>
                        <a:t>accurate </a:t>
                      </a:r>
                      <a:r>
                        <a:rPr lang="en-GB" sz="1800" b="0" i="0" u="none" strike="noStrike" kern="1200" baseline="0" dirty="0">
                          <a:solidFill>
                            <a:schemeClr val="dk1"/>
                          </a:solidFill>
                          <a:latin typeface="+mn-lt"/>
                          <a:ea typeface="+mn-ea"/>
                          <a:cs typeface="+mn-cs"/>
                        </a:rPr>
                        <a:t>and </a:t>
                      </a:r>
                      <a:r>
                        <a:rPr lang="en-GB" sz="1800" b="1" i="0" u="none" strike="noStrike" kern="1200" baseline="0" dirty="0">
                          <a:solidFill>
                            <a:schemeClr val="dk1"/>
                          </a:solidFill>
                          <a:latin typeface="+mn-lt"/>
                          <a:ea typeface="+mn-ea"/>
                          <a:cs typeface="+mn-cs"/>
                        </a:rPr>
                        <a:t>detailed   (3 marks).</a:t>
                      </a:r>
                      <a:r>
                        <a:rPr lang="en-GB" sz="1800" b="0" i="0" u="none" strike="noStrike" kern="1200" baseline="0" dirty="0">
                          <a:solidFill>
                            <a:schemeClr val="dk1"/>
                          </a:solidFill>
                          <a:latin typeface="+mn-lt"/>
                          <a:ea typeface="+mn-ea"/>
                          <a:cs typeface="+mn-cs"/>
                        </a:rPr>
                        <a:t>	</a:t>
                      </a:r>
                    </a:p>
                    <a:p>
                      <a:pPr marL="171450" indent="-171450">
                        <a:buFont typeface="Arial"/>
                        <a:buChar char="•"/>
                      </a:pPr>
                      <a:endParaRPr lang="en-US" sz="1200" dirty="0">
                        <a:solidFill>
                          <a:schemeClr val="tx1"/>
                        </a:solidFill>
                      </a:endParaRP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nvPr>
        </p:nvGraphicFramePr>
        <p:xfrm>
          <a:off x="1631504" y="2930609"/>
          <a:ext cx="8856984" cy="3892223"/>
        </p:xfrm>
        <a:graphic>
          <a:graphicData uri="http://schemas.openxmlformats.org/drawingml/2006/table">
            <a:tbl>
              <a:tblPr firstRow="1" bandRow="1">
                <a:tableStyleId>{2D5ABB26-0587-4C30-8999-92F81FD0307C}</a:tableStyleId>
              </a:tblPr>
              <a:tblGrid>
                <a:gridCol w="763911">
                  <a:extLst>
                    <a:ext uri="{9D8B030D-6E8A-4147-A177-3AD203B41FA5}">
                      <a16:colId xmlns:a16="http://schemas.microsoft.com/office/drawing/2014/main" val="20000"/>
                    </a:ext>
                  </a:extLst>
                </a:gridCol>
                <a:gridCol w="8093073">
                  <a:extLst>
                    <a:ext uri="{9D8B030D-6E8A-4147-A177-3AD203B41FA5}">
                      <a16:colId xmlns:a16="http://schemas.microsoft.com/office/drawing/2014/main" val="20001"/>
                    </a:ext>
                  </a:extLst>
                </a:gridCol>
              </a:tblGrid>
              <a:tr h="394643">
                <a:tc>
                  <a:txBody>
                    <a:bodyPr/>
                    <a:lstStyle/>
                    <a:p>
                      <a:pPr algn="ctr"/>
                      <a:r>
                        <a:rPr lang="en-US" sz="900" dirty="0">
                          <a:solidFill>
                            <a:schemeClr val="bg1"/>
                          </a:solidFill>
                        </a:rPr>
                        <a:t>No.</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Task</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0"/>
                  </a:ext>
                </a:extLst>
              </a:tr>
              <a:tr h="1108319">
                <a:tc>
                  <a:txBody>
                    <a:bodyPr/>
                    <a:lstStyle/>
                    <a:p>
                      <a:pPr algn="ctr"/>
                      <a:r>
                        <a:rPr lang="en-US" sz="1200" b="1" dirty="0"/>
                        <a:t>1</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l"/>
                      <a:r>
                        <a:rPr lang="en-US" sz="1200" b="1" u="none" dirty="0"/>
                        <a:t>Subheading:</a:t>
                      </a:r>
                      <a:r>
                        <a:rPr lang="en-US" sz="1200" b="1" u="none" baseline="0" dirty="0"/>
                        <a:t> </a:t>
                      </a:r>
                      <a:r>
                        <a:rPr lang="en-US" sz="1200" b="1" u="sng" baseline="0" dirty="0"/>
                        <a:t>Malnutrition</a:t>
                      </a:r>
                      <a:endParaRPr lang="en-US" sz="1200" b="1" u="sng" dirty="0"/>
                    </a:p>
                    <a:p>
                      <a:pPr algn="l"/>
                      <a:endParaRPr lang="en-US" sz="1200" b="1" u="none" dirty="0"/>
                    </a:p>
                    <a:p>
                      <a:pPr algn="l"/>
                      <a:r>
                        <a:rPr lang="en-US" sz="1200" b="1" u="none" dirty="0"/>
                        <a:t>Define the term malnutrition?</a:t>
                      </a:r>
                      <a:r>
                        <a:rPr lang="en-US" sz="1200" b="1" u="none" baseline="0" dirty="0"/>
                        <a:t>  X 2 internet definitions &amp; one of your own</a:t>
                      </a:r>
                    </a:p>
                    <a:p>
                      <a:pPr algn="l"/>
                      <a:r>
                        <a:rPr lang="en-US" sz="1200" b="1" u="none" baseline="0" dirty="0"/>
                        <a:t>(</a:t>
                      </a:r>
                      <a:r>
                        <a:rPr lang="en-US" sz="1200" b="0" u="none" baseline="0" dirty="0"/>
                        <a:t>For example, a </a:t>
                      </a:r>
                      <a:r>
                        <a:rPr lang="en-GB" sz="1200" b="0" u="none" baseline="0" dirty="0"/>
                        <a:t>condition that results from an unbalanced diet in which some nutrients are lacking/missing).</a:t>
                      </a:r>
                    </a:p>
                    <a:p>
                      <a:pPr algn="l"/>
                      <a:endParaRPr lang="en-GB" sz="1200" b="0" u="none" baseline="0" dirty="0"/>
                    </a:p>
                    <a:p>
                      <a:pPr algn="l"/>
                      <a:r>
                        <a:rPr lang="en-GB" sz="1200" b="1" u="none" baseline="0" dirty="0"/>
                        <a:t>Give two definitions: </a:t>
                      </a:r>
                      <a:r>
                        <a:rPr lang="en-GB" sz="1200" b="0" u="none" baseline="0" dirty="0"/>
                        <a:t>One referenced from the internet/one definition from your own understanding.</a:t>
                      </a:r>
                      <a:endParaRPr lang="en-US" sz="1200" b="0" u="none"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614848">
                <a:tc>
                  <a:txBody>
                    <a:bodyPr/>
                    <a:lstStyle/>
                    <a:p>
                      <a:pPr algn="ctr"/>
                      <a:r>
                        <a:rPr lang="en-US" sz="1100" b="1" dirty="0"/>
                        <a:t>2</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l"/>
                      <a:r>
                        <a:rPr lang="en-US" sz="1200" b="1" dirty="0"/>
                        <a:t>Subheading</a:t>
                      </a:r>
                      <a:r>
                        <a:rPr lang="en-US" sz="1200" b="1" baseline="0" dirty="0"/>
                        <a:t>: </a:t>
                      </a:r>
                      <a:r>
                        <a:rPr lang="en-US" sz="1200" b="1" u="sng" baseline="0" dirty="0"/>
                        <a:t>Effects and consequences of malnutrition</a:t>
                      </a:r>
                    </a:p>
                    <a:p>
                      <a:pPr algn="l"/>
                      <a:endParaRPr lang="en-US" sz="1200" b="1" u="sng" dirty="0"/>
                    </a:p>
                    <a:p>
                      <a:pPr algn="l"/>
                      <a:r>
                        <a:rPr lang="en-US" sz="1200" b="1" dirty="0"/>
                        <a:t>Describe </a:t>
                      </a:r>
                      <a:r>
                        <a:rPr lang="en-US" sz="1200" dirty="0"/>
                        <a:t>the effects or</a:t>
                      </a:r>
                      <a:r>
                        <a:rPr lang="en-US" sz="1200" baseline="0" dirty="0"/>
                        <a:t> consequences of malnutrition?</a:t>
                      </a:r>
                      <a:endParaRPr lang="en-US" sz="12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626605">
                <a:tc>
                  <a:txBody>
                    <a:bodyPr/>
                    <a:lstStyle/>
                    <a:p>
                      <a:pPr algn="ctr"/>
                      <a:r>
                        <a:rPr lang="en-US" sz="1100" b="1" dirty="0"/>
                        <a:t>3</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Subheading:</a:t>
                      </a:r>
                      <a:r>
                        <a:rPr lang="en-US" sz="1200" b="1" baseline="0" dirty="0"/>
                        <a:t> </a:t>
                      </a:r>
                      <a:r>
                        <a:rPr lang="en-US" sz="1200" b="1" u="sng" baseline="0" dirty="0"/>
                        <a:t>Effects of malnutrition on sports performance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baseline="0" dirty="0"/>
                        <a:t>Choose a sport/sporting athlete </a:t>
                      </a:r>
                      <a:r>
                        <a:rPr lang="en-US" sz="1200" b="0" u="none" baseline="0" dirty="0"/>
                        <a:t>and consider how malnutrition </a:t>
                      </a:r>
                      <a:r>
                        <a:rPr lang="en-US" sz="1200" b="1" u="none" baseline="0" dirty="0"/>
                        <a:t>can cause  </a:t>
                      </a:r>
                      <a:r>
                        <a:rPr lang="en-US" sz="1200" b="0" u="none" baseline="0" dirty="0"/>
                        <a:t>some of the following: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t>Stress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t>Fatigue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t>Poor performance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t>Longer recovery times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t>Weight changes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27780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762" y="1"/>
            <a:ext cx="9139238" cy="1124744"/>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GB" sz="3600" b="1" dirty="0"/>
              <a:t>Title: The effects of over-eating on sports performance and participation </a:t>
            </a:r>
            <a:endParaRPr lang="en-GB" sz="3600" b="1" dirty="0">
              <a:hlinkClick r:id="rId2"/>
            </a:endParaRPr>
          </a:p>
        </p:txBody>
      </p:sp>
      <p:sp>
        <p:nvSpPr>
          <p:cNvPr id="3" name="Subtitle 2"/>
          <p:cNvSpPr>
            <a:spLocks noGrp="1"/>
          </p:cNvSpPr>
          <p:nvPr>
            <p:ph type="subTitle" idx="1"/>
          </p:nvPr>
        </p:nvSpPr>
        <p:spPr>
          <a:xfrm>
            <a:off x="1529720" y="1484784"/>
            <a:ext cx="9138280" cy="5373216"/>
          </a:xfrm>
        </p:spPr>
        <p:txBody>
          <a:bodyPr>
            <a:normAutofit/>
          </a:bodyPr>
          <a:lstStyle/>
          <a:p>
            <a:pPr algn="l"/>
            <a:endParaRPr lang="en-GB" dirty="0">
              <a:solidFill>
                <a:schemeClr val="tx1"/>
              </a:solidFill>
            </a:endParaRPr>
          </a:p>
          <a:p>
            <a:pPr algn="l"/>
            <a:endParaRPr lang="en-GB" dirty="0">
              <a:solidFill>
                <a:schemeClr val="tx1"/>
              </a:solidFill>
            </a:endParaRPr>
          </a:p>
        </p:txBody>
      </p:sp>
      <p:graphicFrame>
        <p:nvGraphicFramePr>
          <p:cNvPr id="6" name="Table 5"/>
          <p:cNvGraphicFramePr>
            <a:graphicFrameLocks noGrp="1"/>
          </p:cNvGraphicFramePr>
          <p:nvPr>
            <p:extLst/>
          </p:nvPr>
        </p:nvGraphicFramePr>
        <p:xfrm>
          <a:off x="1631504" y="1196752"/>
          <a:ext cx="8832984" cy="2088232"/>
        </p:xfrm>
        <a:graphic>
          <a:graphicData uri="http://schemas.openxmlformats.org/drawingml/2006/table">
            <a:tbl>
              <a:tblPr firstRow="1" bandRow="1">
                <a:tableStyleId>{5C22544A-7EE6-4342-B048-85BDC9FD1C3A}</a:tableStyleId>
              </a:tblPr>
              <a:tblGrid>
                <a:gridCol w="2944328">
                  <a:extLst>
                    <a:ext uri="{9D8B030D-6E8A-4147-A177-3AD203B41FA5}">
                      <a16:colId xmlns:a16="http://schemas.microsoft.com/office/drawing/2014/main" val="20000"/>
                    </a:ext>
                  </a:extLst>
                </a:gridCol>
                <a:gridCol w="2944328">
                  <a:extLst>
                    <a:ext uri="{9D8B030D-6E8A-4147-A177-3AD203B41FA5}">
                      <a16:colId xmlns:a16="http://schemas.microsoft.com/office/drawing/2014/main" val="20001"/>
                    </a:ext>
                  </a:extLst>
                </a:gridCol>
                <a:gridCol w="2944328">
                  <a:extLst>
                    <a:ext uri="{9D8B030D-6E8A-4147-A177-3AD203B41FA5}">
                      <a16:colId xmlns:a16="http://schemas.microsoft.com/office/drawing/2014/main" val="20002"/>
                    </a:ext>
                  </a:extLst>
                </a:gridCol>
              </a:tblGrid>
              <a:tr h="283587">
                <a:tc gridSpan="3">
                  <a:txBody>
                    <a:bodyPr/>
                    <a:lstStyle/>
                    <a:p>
                      <a:pPr marL="171450" indent="-171450" algn="ctr">
                        <a:buFont typeface="Wingdings" charset="2"/>
                        <a:buChar char="§"/>
                      </a:pPr>
                      <a:r>
                        <a:rPr lang="en-GB" sz="1200" dirty="0"/>
                        <a:t>Learning Outcome 3: Know about the effects of a poor diet on sports performance and participation</a:t>
                      </a:r>
                      <a:endParaRPr lang="en-US" sz="1200" dirty="0"/>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83587">
                <a:tc>
                  <a:txBody>
                    <a:bodyPr/>
                    <a:lstStyle/>
                    <a:p>
                      <a:pPr marL="0" indent="0" algn="ctr">
                        <a:buFont typeface="Wingdings" charset="2"/>
                        <a:buNone/>
                      </a:pPr>
                      <a:r>
                        <a:rPr lang="en-US" sz="1200" b="1" dirty="0"/>
                        <a:t>P</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50000"/>
                      </a:schemeClr>
                    </a:solidFill>
                  </a:tcPr>
                </a:tc>
                <a:tc>
                  <a:txBody>
                    <a:bodyPr/>
                    <a:lstStyle/>
                    <a:p>
                      <a:pPr algn="ctr"/>
                      <a:r>
                        <a:rPr lang="en-US" sz="1200" b="1" dirty="0"/>
                        <a:t>M</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50000"/>
                      </a:schemeClr>
                    </a:solidFill>
                  </a:tcPr>
                </a:tc>
                <a:tc>
                  <a:txBody>
                    <a:bodyPr/>
                    <a:lstStyle/>
                    <a:p>
                      <a:pPr algn="ctr"/>
                      <a:r>
                        <a:rPr lang="en-US" sz="1200" b="1" dirty="0"/>
                        <a:t>D/D*</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521058">
                <a:tc>
                  <a:txBody>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GB" sz="1200" dirty="0">
                          <a:solidFill>
                            <a:schemeClr val="tx1"/>
                          </a:solidFill>
                        </a:rPr>
                        <a:t>Outlines the effects of over-eating, under-eating and dehydration using limited reference to sports performance and participation.</a:t>
                      </a:r>
                    </a:p>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GB" sz="1200" dirty="0">
                          <a:solidFill>
                            <a:schemeClr val="tx1"/>
                          </a:solidFill>
                        </a:rPr>
                        <a:t>Draws upon limited skills/knowledge/understanding from other units in the specification</a:t>
                      </a:r>
                      <a:r>
                        <a:rPr lang="en-GB" sz="1200" baseline="0" dirty="0">
                          <a:solidFill>
                            <a:schemeClr val="tx1"/>
                          </a:solidFill>
                        </a:rPr>
                        <a:t> </a:t>
                      </a:r>
                      <a:r>
                        <a:rPr lang="en-GB" sz="1400" b="1" baseline="0" dirty="0">
                          <a:solidFill>
                            <a:schemeClr val="tx1"/>
                          </a:solidFill>
                        </a:rPr>
                        <a:t>(1-4 marks).</a:t>
                      </a:r>
                      <a:endParaRPr lang="en-US" sz="1400" b="1" dirty="0">
                        <a:solidFill>
                          <a:schemeClr val="tx1"/>
                        </a:solidFill>
                      </a:endParaRP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GB" sz="1200" dirty="0">
                          <a:solidFill>
                            <a:srgbClr val="000000"/>
                          </a:solidFill>
                        </a:rPr>
                        <a:t>Describes the effects of over-eating, under-eating and dehydration using some clear reference to sports performance and participation.</a:t>
                      </a:r>
                    </a:p>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GB" sz="1200" dirty="0">
                          <a:solidFill>
                            <a:srgbClr val="000000"/>
                          </a:solidFill>
                        </a:rPr>
                        <a:t>Draws upon some relevant skills/knowledge/understanding from other units in the specification</a:t>
                      </a:r>
                      <a:r>
                        <a:rPr lang="en-GB" sz="1200" baseline="0" dirty="0">
                          <a:solidFill>
                            <a:srgbClr val="000000"/>
                          </a:solidFill>
                        </a:rPr>
                        <a:t> </a:t>
                      </a:r>
                      <a:r>
                        <a:rPr lang="en-GB" sz="1400" b="1" baseline="0" dirty="0">
                          <a:solidFill>
                            <a:srgbClr val="000000"/>
                          </a:solidFill>
                        </a:rPr>
                        <a:t>(5-8 marks).</a:t>
                      </a:r>
                      <a:endParaRPr lang="en-US" sz="1400" b="1" dirty="0">
                        <a:solidFill>
                          <a:srgbClr val="000000"/>
                        </a:solidFill>
                      </a:endParaRP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0" indent="0">
                        <a:buFont typeface="Arial"/>
                        <a:buNone/>
                      </a:pPr>
                      <a:r>
                        <a:rPr lang="en-GB" sz="1200" dirty="0">
                          <a:solidFill>
                            <a:schemeClr val="tx1"/>
                          </a:solidFill>
                        </a:rPr>
                        <a:t>Explains in detail the effects of over-eating, under-eating and dehydration with clear and specific reference to sports performance and participation.</a:t>
                      </a:r>
                    </a:p>
                    <a:p>
                      <a:pPr marL="0" indent="0">
                        <a:buFont typeface="Arial"/>
                        <a:buNone/>
                      </a:pPr>
                      <a:r>
                        <a:rPr lang="en-GB" sz="1200" dirty="0">
                          <a:solidFill>
                            <a:schemeClr val="tx1"/>
                          </a:solidFill>
                        </a:rPr>
                        <a:t>Clearly draws upon relevant skills/knowledge/understanding from other units in the specification</a:t>
                      </a:r>
                      <a:r>
                        <a:rPr lang="en-GB" sz="1200" baseline="0" dirty="0">
                          <a:solidFill>
                            <a:schemeClr val="tx1"/>
                          </a:solidFill>
                        </a:rPr>
                        <a:t> </a:t>
                      </a:r>
                      <a:r>
                        <a:rPr lang="en-GB" sz="1400" b="1" baseline="0" dirty="0">
                          <a:solidFill>
                            <a:schemeClr val="tx1"/>
                          </a:solidFill>
                        </a:rPr>
                        <a:t>(9-12 marks).</a:t>
                      </a:r>
                      <a:endParaRPr lang="en-US" sz="1400" b="1" dirty="0">
                        <a:solidFill>
                          <a:schemeClr val="tx1"/>
                        </a:solidFill>
                      </a:endParaRP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nvPr>
        </p:nvGraphicFramePr>
        <p:xfrm>
          <a:off x="1544499" y="3356993"/>
          <a:ext cx="8943989" cy="3394317"/>
        </p:xfrm>
        <a:graphic>
          <a:graphicData uri="http://schemas.openxmlformats.org/drawingml/2006/table">
            <a:tbl>
              <a:tblPr firstRow="1" bandRow="1">
                <a:tableStyleId>{2D5ABB26-0587-4C30-8999-92F81FD0307C}</a:tableStyleId>
              </a:tblPr>
              <a:tblGrid>
                <a:gridCol w="771415">
                  <a:extLst>
                    <a:ext uri="{9D8B030D-6E8A-4147-A177-3AD203B41FA5}">
                      <a16:colId xmlns:a16="http://schemas.microsoft.com/office/drawing/2014/main" val="20000"/>
                    </a:ext>
                  </a:extLst>
                </a:gridCol>
                <a:gridCol w="8172574">
                  <a:extLst>
                    <a:ext uri="{9D8B030D-6E8A-4147-A177-3AD203B41FA5}">
                      <a16:colId xmlns:a16="http://schemas.microsoft.com/office/drawing/2014/main" val="20001"/>
                    </a:ext>
                  </a:extLst>
                </a:gridCol>
              </a:tblGrid>
              <a:tr h="394643">
                <a:tc>
                  <a:txBody>
                    <a:bodyPr/>
                    <a:lstStyle/>
                    <a:p>
                      <a:pPr algn="ctr"/>
                      <a:r>
                        <a:rPr lang="en-US" sz="900" dirty="0">
                          <a:solidFill>
                            <a:schemeClr val="bg1"/>
                          </a:solidFill>
                        </a:rPr>
                        <a:t>No.</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Task</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0"/>
                  </a:ext>
                </a:extLst>
              </a:tr>
              <a:tr h="757485">
                <a:tc>
                  <a:txBody>
                    <a:bodyPr/>
                    <a:lstStyle/>
                    <a:p>
                      <a:pPr algn="ctr"/>
                      <a:r>
                        <a:rPr lang="en-US" sz="1200" b="1" dirty="0"/>
                        <a:t>1</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l"/>
                      <a:r>
                        <a:rPr lang="en-US" sz="1200" b="1" u="none" dirty="0"/>
                        <a:t>Subheading:</a:t>
                      </a:r>
                      <a:r>
                        <a:rPr lang="en-US" sz="1200" b="1" u="none" baseline="0" dirty="0"/>
                        <a:t> </a:t>
                      </a:r>
                      <a:r>
                        <a:rPr lang="en-US" sz="1200" b="1" u="sng" baseline="0" dirty="0"/>
                        <a:t>Overeating </a:t>
                      </a:r>
                      <a:endParaRPr lang="en-US" sz="1200" b="1" u="sng" dirty="0"/>
                    </a:p>
                    <a:p>
                      <a:pPr algn="l"/>
                      <a:endParaRPr lang="en-US" sz="1200" b="1" u="none" dirty="0"/>
                    </a:p>
                    <a:p>
                      <a:pPr algn="l"/>
                      <a:r>
                        <a:rPr lang="en-US" sz="1200" b="1" u="none" dirty="0"/>
                        <a:t>Define the term Overeating?</a:t>
                      </a:r>
                      <a:r>
                        <a:rPr lang="en-US" sz="1200" b="1" u="none" baseline="0" dirty="0"/>
                        <a:t> </a:t>
                      </a:r>
                      <a:endParaRPr lang="en-GB" sz="1200" b="0" u="none" baseline="0" dirty="0"/>
                    </a:p>
                    <a:p>
                      <a:pPr algn="l"/>
                      <a:r>
                        <a:rPr lang="en-GB" sz="1200" b="1" u="none" baseline="0" dirty="0"/>
                        <a:t>Give two definitions: </a:t>
                      </a:r>
                      <a:r>
                        <a:rPr lang="en-GB" sz="1200" b="0" u="none" baseline="0" dirty="0"/>
                        <a:t>One referenced from the internet/one definition from your own understanding.</a:t>
                      </a:r>
                      <a:endParaRPr lang="en-US" sz="1200" b="0" u="none"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541561">
                <a:tc>
                  <a:txBody>
                    <a:bodyPr/>
                    <a:lstStyle/>
                    <a:p>
                      <a:pPr algn="ctr"/>
                      <a:r>
                        <a:rPr lang="en-US" sz="1100" b="1" dirty="0"/>
                        <a:t>2</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Subheading:</a:t>
                      </a:r>
                      <a:r>
                        <a:rPr lang="en-US" sz="1200" b="1" baseline="0" dirty="0"/>
                        <a:t> </a:t>
                      </a:r>
                      <a:r>
                        <a:rPr lang="en-US" sz="1200" b="1" u="sng" baseline="0" dirty="0"/>
                        <a:t>Effects of overeating on sports performance and participation (Consider the following)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baseline="0" dirty="0"/>
                        <a:t>If you are overweight your fitness will deteriorate (e.g. your flexibility, agility and stamina will decrease)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baseline="0" dirty="0"/>
                        <a:t>You lose confidence and become anxious about participating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baseline="0" dirty="0"/>
                        <a:t>You can develop a range of illnesses (e.g. high blood pressure, arthritis, diabetes) which prevent you from participating in certain activities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baseline="0" dirty="0"/>
                        <a:t>Eating large amounts immediately before participating in a sports activity can make you feel sick during participation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baseline="0" dirty="0"/>
                        <a:t>Can lead to obesity </a:t>
                      </a:r>
                      <a:endParaRPr lang="en-US" sz="1200" b="0" u="none" baseline="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58013">
                <a:tc>
                  <a:txBody>
                    <a:bodyPr/>
                    <a:lstStyle/>
                    <a:p>
                      <a:pPr algn="ctr"/>
                      <a:r>
                        <a:rPr lang="en-US" sz="1100" b="1" dirty="0"/>
                        <a:t>3</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baseline="0" dirty="0"/>
                        <a:t>Choose a sport/sporting athlete </a:t>
                      </a:r>
                      <a:r>
                        <a:rPr lang="en-US" sz="1200" b="0" u="none" baseline="0" dirty="0"/>
                        <a:t>and consider how overeating has impacted their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t>E.G Andy Reid, Tyson Fury, Lee Westwood.</a:t>
                      </a:r>
                      <a:endParaRPr lang="en-US" sz="1200" b="1" u="sng" baseline="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bl>
          </a:graphicData>
        </a:graphic>
      </p:graphicFrame>
      <p:sp>
        <p:nvSpPr>
          <p:cNvPr id="8" name="Rectangle 7"/>
          <p:cNvSpPr/>
          <p:nvPr/>
        </p:nvSpPr>
        <p:spPr>
          <a:xfrm>
            <a:off x="9048328" y="4437112"/>
            <a:ext cx="144016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Relate each of these to a sporting situation</a:t>
            </a:r>
          </a:p>
        </p:txBody>
      </p:sp>
    </p:spTree>
    <p:extLst>
      <p:ext uri="{BB962C8B-B14F-4D97-AF65-F5344CB8AC3E}">
        <p14:creationId xmlns:p14="http://schemas.microsoft.com/office/powerpoint/2010/main" val="286500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762" y="1"/>
            <a:ext cx="9139238" cy="1124744"/>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GB" sz="3600" b="1" dirty="0"/>
              <a:t>Title: The effects of under-eating on sports performance and participation </a:t>
            </a:r>
            <a:endParaRPr lang="en-GB" sz="3600" b="1" dirty="0">
              <a:hlinkClick r:id="rId2"/>
            </a:endParaRPr>
          </a:p>
        </p:txBody>
      </p:sp>
      <p:sp>
        <p:nvSpPr>
          <p:cNvPr id="3" name="Subtitle 2"/>
          <p:cNvSpPr>
            <a:spLocks noGrp="1"/>
          </p:cNvSpPr>
          <p:nvPr>
            <p:ph type="subTitle" idx="1"/>
          </p:nvPr>
        </p:nvSpPr>
        <p:spPr>
          <a:xfrm>
            <a:off x="1529720" y="1484784"/>
            <a:ext cx="9138280" cy="5373216"/>
          </a:xfrm>
        </p:spPr>
        <p:txBody>
          <a:bodyPr>
            <a:normAutofit/>
          </a:bodyPr>
          <a:lstStyle/>
          <a:p>
            <a:pPr algn="l"/>
            <a:endParaRPr lang="en-GB" dirty="0">
              <a:solidFill>
                <a:schemeClr val="tx1"/>
              </a:solidFill>
            </a:endParaRPr>
          </a:p>
          <a:p>
            <a:pPr algn="l"/>
            <a:endParaRPr lang="en-GB" dirty="0">
              <a:solidFill>
                <a:schemeClr val="tx1"/>
              </a:solidFill>
            </a:endParaRPr>
          </a:p>
        </p:txBody>
      </p:sp>
      <p:graphicFrame>
        <p:nvGraphicFramePr>
          <p:cNvPr id="6" name="Table 5"/>
          <p:cNvGraphicFramePr>
            <a:graphicFrameLocks noGrp="1"/>
          </p:cNvGraphicFramePr>
          <p:nvPr>
            <p:extLst/>
          </p:nvPr>
        </p:nvGraphicFramePr>
        <p:xfrm>
          <a:off x="1631504" y="1196752"/>
          <a:ext cx="8832984" cy="2088232"/>
        </p:xfrm>
        <a:graphic>
          <a:graphicData uri="http://schemas.openxmlformats.org/drawingml/2006/table">
            <a:tbl>
              <a:tblPr firstRow="1" bandRow="1">
                <a:tableStyleId>{5C22544A-7EE6-4342-B048-85BDC9FD1C3A}</a:tableStyleId>
              </a:tblPr>
              <a:tblGrid>
                <a:gridCol w="2944328">
                  <a:extLst>
                    <a:ext uri="{9D8B030D-6E8A-4147-A177-3AD203B41FA5}">
                      <a16:colId xmlns:a16="http://schemas.microsoft.com/office/drawing/2014/main" val="20000"/>
                    </a:ext>
                  </a:extLst>
                </a:gridCol>
                <a:gridCol w="2944328">
                  <a:extLst>
                    <a:ext uri="{9D8B030D-6E8A-4147-A177-3AD203B41FA5}">
                      <a16:colId xmlns:a16="http://schemas.microsoft.com/office/drawing/2014/main" val="20001"/>
                    </a:ext>
                  </a:extLst>
                </a:gridCol>
                <a:gridCol w="2944328">
                  <a:extLst>
                    <a:ext uri="{9D8B030D-6E8A-4147-A177-3AD203B41FA5}">
                      <a16:colId xmlns:a16="http://schemas.microsoft.com/office/drawing/2014/main" val="20002"/>
                    </a:ext>
                  </a:extLst>
                </a:gridCol>
              </a:tblGrid>
              <a:tr h="283587">
                <a:tc gridSpan="3">
                  <a:txBody>
                    <a:bodyPr/>
                    <a:lstStyle/>
                    <a:p>
                      <a:pPr marL="171450" indent="-171450" algn="ctr">
                        <a:buFont typeface="Wingdings" charset="2"/>
                        <a:buChar char="§"/>
                      </a:pPr>
                      <a:r>
                        <a:rPr lang="en-GB" sz="1200" dirty="0"/>
                        <a:t>Learning Outcome 3: Know about the effects of a poor diet on sports performance and participation</a:t>
                      </a:r>
                      <a:endParaRPr lang="en-US" sz="1200" dirty="0"/>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83587">
                <a:tc>
                  <a:txBody>
                    <a:bodyPr/>
                    <a:lstStyle/>
                    <a:p>
                      <a:pPr marL="0" indent="0" algn="ctr">
                        <a:buFont typeface="Wingdings" charset="2"/>
                        <a:buNone/>
                      </a:pPr>
                      <a:r>
                        <a:rPr lang="en-US" sz="1200" b="1" dirty="0"/>
                        <a:t>P</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50000"/>
                      </a:schemeClr>
                    </a:solidFill>
                  </a:tcPr>
                </a:tc>
                <a:tc>
                  <a:txBody>
                    <a:bodyPr/>
                    <a:lstStyle/>
                    <a:p>
                      <a:pPr algn="ctr"/>
                      <a:r>
                        <a:rPr lang="en-US" sz="1200" b="1" dirty="0"/>
                        <a:t>M</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50000"/>
                      </a:schemeClr>
                    </a:solidFill>
                  </a:tcPr>
                </a:tc>
                <a:tc>
                  <a:txBody>
                    <a:bodyPr/>
                    <a:lstStyle/>
                    <a:p>
                      <a:pPr algn="ctr"/>
                      <a:r>
                        <a:rPr lang="en-US" sz="1200" b="1" dirty="0"/>
                        <a:t>D/D*</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521058">
                <a:tc>
                  <a:txBody>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GB" sz="1200" dirty="0">
                          <a:solidFill>
                            <a:schemeClr val="tx1"/>
                          </a:solidFill>
                        </a:rPr>
                        <a:t>Outlines the effects of over-eating, under-eating and dehydration using limited reference to sports performance and participation.</a:t>
                      </a:r>
                    </a:p>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GB" sz="1200" dirty="0">
                          <a:solidFill>
                            <a:schemeClr val="tx1"/>
                          </a:solidFill>
                        </a:rPr>
                        <a:t>Draws upon limited skills/knowledge/understanding from other units in the specification</a:t>
                      </a:r>
                      <a:r>
                        <a:rPr lang="en-GB" sz="1200" baseline="0" dirty="0">
                          <a:solidFill>
                            <a:schemeClr val="tx1"/>
                          </a:solidFill>
                        </a:rPr>
                        <a:t> </a:t>
                      </a:r>
                      <a:r>
                        <a:rPr lang="en-GB" sz="1400" b="1" baseline="0" dirty="0">
                          <a:solidFill>
                            <a:schemeClr val="tx1"/>
                          </a:solidFill>
                        </a:rPr>
                        <a:t>(1-4 marks).</a:t>
                      </a:r>
                      <a:endParaRPr lang="en-US" sz="1400" b="1" dirty="0">
                        <a:solidFill>
                          <a:schemeClr val="tx1"/>
                        </a:solidFill>
                      </a:endParaRP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GB" sz="1200" dirty="0">
                          <a:solidFill>
                            <a:srgbClr val="000000"/>
                          </a:solidFill>
                        </a:rPr>
                        <a:t>Describes the effects of over-eating, under-eating and dehydration using some clear reference to sports performance and participation.</a:t>
                      </a:r>
                    </a:p>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GB" sz="1200" dirty="0">
                          <a:solidFill>
                            <a:srgbClr val="000000"/>
                          </a:solidFill>
                        </a:rPr>
                        <a:t>Draws upon some relevant skills/knowledge/understanding from other units in the specification</a:t>
                      </a:r>
                      <a:r>
                        <a:rPr lang="en-GB" sz="1200" baseline="0" dirty="0">
                          <a:solidFill>
                            <a:srgbClr val="000000"/>
                          </a:solidFill>
                        </a:rPr>
                        <a:t> </a:t>
                      </a:r>
                      <a:r>
                        <a:rPr lang="en-GB" sz="1400" b="1" baseline="0" dirty="0">
                          <a:solidFill>
                            <a:srgbClr val="000000"/>
                          </a:solidFill>
                        </a:rPr>
                        <a:t>(5-8 marks).</a:t>
                      </a:r>
                      <a:endParaRPr lang="en-US" sz="1400" b="1" dirty="0">
                        <a:solidFill>
                          <a:srgbClr val="000000"/>
                        </a:solidFill>
                      </a:endParaRP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0" indent="0">
                        <a:buFont typeface="Arial"/>
                        <a:buNone/>
                      </a:pPr>
                      <a:r>
                        <a:rPr lang="en-GB" sz="1200" dirty="0">
                          <a:solidFill>
                            <a:schemeClr val="tx1"/>
                          </a:solidFill>
                        </a:rPr>
                        <a:t>Explains in detail the effects of over-eating, under-eating and dehydration with clear and specific reference to sports performance and participation.</a:t>
                      </a:r>
                    </a:p>
                    <a:p>
                      <a:pPr marL="0" indent="0">
                        <a:buFont typeface="Arial"/>
                        <a:buNone/>
                      </a:pPr>
                      <a:r>
                        <a:rPr lang="en-GB" sz="1200" dirty="0">
                          <a:solidFill>
                            <a:schemeClr val="tx1"/>
                          </a:solidFill>
                        </a:rPr>
                        <a:t>Clearly draws upon relevant skills/knowledge/understanding from other units in the specification</a:t>
                      </a:r>
                      <a:r>
                        <a:rPr lang="en-GB" sz="1200" baseline="0" dirty="0">
                          <a:solidFill>
                            <a:schemeClr val="tx1"/>
                          </a:solidFill>
                        </a:rPr>
                        <a:t> </a:t>
                      </a:r>
                      <a:r>
                        <a:rPr lang="en-GB" sz="1400" b="1" baseline="0" dirty="0">
                          <a:solidFill>
                            <a:schemeClr val="tx1"/>
                          </a:solidFill>
                        </a:rPr>
                        <a:t>(9-12 marks).</a:t>
                      </a:r>
                      <a:endParaRPr lang="en-US" sz="1400" b="1" dirty="0">
                        <a:solidFill>
                          <a:schemeClr val="tx1"/>
                        </a:solidFill>
                      </a:endParaRP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nvPr>
        </p:nvGraphicFramePr>
        <p:xfrm>
          <a:off x="1544499" y="3356992"/>
          <a:ext cx="8943989" cy="3384376"/>
        </p:xfrm>
        <a:graphic>
          <a:graphicData uri="http://schemas.openxmlformats.org/drawingml/2006/table">
            <a:tbl>
              <a:tblPr firstRow="1" bandRow="1">
                <a:tableStyleId>{2D5ABB26-0587-4C30-8999-92F81FD0307C}</a:tableStyleId>
              </a:tblPr>
              <a:tblGrid>
                <a:gridCol w="771415">
                  <a:extLst>
                    <a:ext uri="{9D8B030D-6E8A-4147-A177-3AD203B41FA5}">
                      <a16:colId xmlns:a16="http://schemas.microsoft.com/office/drawing/2014/main" val="20000"/>
                    </a:ext>
                  </a:extLst>
                </a:gridCol>
                <a:gridCol w="8172574">
                  <a:extLst>
                    <a:ext uri="{9D8B030D-6E8A-4147-A177-3AD203B41FA5}">
                      <a16:colId xmlns:a16="http://schemas.microsoft.com/office/drawing/2014/main" val="20001"/>
                    </a:ext>
                  </a:extLst>
                </a:gridCol>
              </a:tblGrid>
              <a:tr h="394643">
                <a:tc>
                  <a:txBody>
                    <a:bodyPr/>
                    <a:lstStyle/>
                    <a:p>
                      <a:pPr algn="ctr"/>
                      <a:r>
                        <a:rPr lang="en-US" sz="900" dirty="0">
                          <a:solidFill>
                            <a:schemeClr val="bg1"/>
                          </a:solidFill>
                        </a:rPr>
                        <a:t>No.</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Task</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0"/>
                  </a:ext>
                </a:extLst>
              </a:tr>
              <a:tr h="829493">
                <a:tc>
                  <a:txBody>
                    <a:bodyPr/>
                    <a:lstStyle/>
                    <a:p>
                      <a:pPr algn="ctr"/>
                      <a:r>
                        <a:rPr lang="en-US" sz="1200" b="1" dirty="0"/>
                        <a:t>1</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l"/>
                      <a:r>
                        <a:rPr lang="en-US" sz="1200" b="1" u="none" dirty="0"/>
                        <a:t>Subheading:</a:t>
                      </a:r>
                      <a:r>
                        <a:rPr lang="en-US" sz="1200" b="1" u="none" baseline="0" dirty="0"/>
                        <a:t> </a:t>
                      </a:r>
                      <a:r>
                        <a:rPr lang="en-US" sz="1200" b="1" u="sng" baseline="0" dirty="0"/>
                        <a:t>Under-eating </a:t>
                      </a:r>
                      <a:endParaRPr lang="en-US" sz="1200" b="1" u="sng" dirty="0"/>
                    </a:p>
                    <a:p>
                      <a:pPr algn="l"/>
                      <a:endParaRPr lang="en-US" sz="1200" b="1" u="none" dirty="0"/>
                    </a:p>
                    <a:p>
                      <a:pPr algn="l"/>
                      <a:r>
                        <a:rPr lang="en-US" sz="1200" b="1" u="none" dirty="0"/>
                        <a:t>Define the </a:t>
                      </a:r>
                      <a:r>
                        <a:rPr lang="en-US" sz="1200" b="1" u="none"/>
                        <a:t>term Under-eating</a:t>
                      </a:r>
                      <a:r>
                        <a:rPr lang="en-US" sz="1200" b="1" u="none" dirty="0"/>
                        <a:t>?</a:t>
                      </a:r>
                      <a:r>
                        <a:rPr lang="en-US" sz="1200" b="1" u="none" baseline="0" dirty="0"/>
                        <a:t> </a:t>
                      </a:r>
                    </a:p>
                    <a:p>
                      <a:pPr algn="l"/>
                      <a:endParaRPr lang="en-GB" sz="1200" b="0" u="none" baseline="0" dirty="0"/>
                    </a:p>
                    <a:p>
                      <a:pPr algn="l"/>
                      <a:r>
                        <a:rPr lang="en-GB" sz="1200" b="1" u="none" baseline="0" dirty="0"/>
                        <a:t>Give two definitions: </a:t>
                      </a:r>
                      <a:r>
                        <a:rPr lang="en-GB" sz="1200" b="0" u="none" baseline="0" dirty="0"/>
                        <a:t>One referenced from the internet/one definition from your own understanding.</a:t>
                      </a:r>
                      <a:endParaRPr lang="en-US" sz="1200" b="0" u="none"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945310">
                <a:tc>
                  <a:txBody>
                    <a:bodyPr/>
                    <a:lstStyle/>
                    <a:p>
                      <a:pPr algn="ctr"/>
                      <a:r>
                        <a:rPr lang="en-US" sz="1100" b="1" dirty="0"/>
                        <a:t>2</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Subheading:</a:t>
                      </a:r>
                      <a:r>
                        <a:rPr lang="en-US" sz="1200" b="1" baseline="0" dirty="0"/>
                        <a:t> </a:t>
                      </a:r>
                      <a:r>
                        <a:rPr lang="en-US" sz="1200" b="1" u="sng" baseline="0" dirty="0"/>
                        <a:t>Effects of under-eating on sports performance and participation (Consider the following)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baseline="0" dirty="0"/>
                        <a:t>You will have less energy (e.g. not taking in enough carbohydrates) and tire quickly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baseline="0" dirty="0"/>
                        <a:t>Your muscles and bones weaken, increasing the risk of injury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baseline="0" dirty="0"/>
                        <a:t>Your concentration becomes impaired, lack of focus  in performance.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baseline="0" dirty="0"/>
                        <a:t>You may develop an eating disorder (e.g. anorexia) and train too hard leading to injury and/or illness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baseline="0" dirty="0"/>
                        <a:t>You may develop an illness which prevents you from participating (e.g. kidney infections)</a:t>
                      </a:r>
                      <a:endParaRPr lang="en-US" sz="1200" b="0" u="non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58013">
                <a:tc>
                  <a:txBody>
                    <a:bodyPr/>
                    <a:lstStyle/>
                    <a:p>
                      <a:pPr algn="ctr"/>
                      <a:r>
                        <a:rPr lang="en-US" sz="1100" b="1" dirty="0"/>
                        <a:t>3</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baseline="0" dirty="0"/>
                        <a:t>Choose a sport/sporting athlete </a:t>
                      </a:r>
                      <a:r>
                        <a:rPr lang="en-US" sz="1200" b="0" u="none" baseline="0" dirty="0"/>
                        <a:t>and consider how under-eating has impacted their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t>E.G Andy Foreman, </a:t>
                      </a:r>
                      <a:endParaRPr lang="en-US" sz="1200" b="1" u="sng" baseline="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bl>
          </a:graphicData>
        </a:graphic>
      </p:graphicFrame>
      <p:sp>
        <p:nvSpPr>
          <p:cNvPr id="8" name="Rectangle 7"/>
          <p:cNvSpPr/>
          <p:nvPr/>
        </p:nvSpPr>
        <p:spPr>
          <a:xfrm>
            <a:off x="8904312" y="5093985"/>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Relate each of these to a sporting situation</a:t>
            </a:r>
          </a:p>
        </p:txBody>
      </p:sp>
    </p:spTree>
    <p:extLst>
      <p:ext uri="{BB962C8B-B14F-4D97-AF65-F5344CB8AC3E}">
        <p14:creationId xmlns:p14="http://schemas.microsoft.com/office/powerpoint/2010/main" val="3007551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762" y="1"/>
            <a:ext cx="9139238" cy="1124744"/>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GB" sz="3600" b="1" dirty="0"/>
              <a:t>Title: The effects of dehydration on sports performance and participation </a:t>
            </a:r>
            <a:endParaRPr lang="en-GB" sz="3600" b="1" dirty="0">
              <a:hlinkClick r:id="rId2"/>
            </a:endParaRPr>
          </a:p>
        </p:txBody>
      </p:sp>
      <p:sp>
        <p:nvSpPr>
          <p:cNvPr id="3" name="Subtitle 2"/>
          <p:cNvSpPr>
            <a:spLocks noGrp="1"/>
          </p:cNvSpPr>
          <p:nvPr>
            <p:ph type="subTitle" idx="1"/>
          </p:nvPr>
        </p:nvSpPr>
        <p:spPr>
          <a:xfrm>
            <a:off x="1529720" y="1484784"/>
            <a:ext cx="9138280" cy="5373216"/>
          </a:xfrm>
        </p:spPr>
        <p:txBody>
          <a:bodyPr>
            <a:normAutofit/>
          </a:bodyPr>
          <a:lstStyle/>
          <a:p>
            <a:pPr algn="l"/>
            <a:endParaRPr lang="en-GB" dirty="0">
              <a:solidFill>
                <a:schemeClr val="tx1"/>
              </a:solidFill>
            </a:endParaRPr>
          </a:p>
          <a:p>
            <a:pPr algn="l"/>
            <a:endParaRPr lang="en-GB" dirty="0">
              <a:solidFill>
                <a:schemeClr val="tx1"/>
              </a:solidFill>
            </a:endParaRPr>
          </a:p>
        </p:txBody>
      </p:sp>
      <p:graphicFrame>
        <p:nvGraphicFramePr>
          <p:cNvPr id="6" name="Table 5"/>
          <p:cNvGraphicFramePr>
            <a:graphicFrameLocks noGrp="1"/>
          </p:cNvGraphicFramePr>
          <p:nvPr>
            <p:extLst/>
          </p:nvPr>
        </p:nvGraphicFramePr>
        <p:xfrm>
          <a:off x="1631504" y="1196752"/>
          <a:ext cx="8832984" cy="2088232"/>
        </p:xfrm>
        <a:graphic>
          <a:graphicData uri="http://schemas.openxmlformats.org/drawingml/2006/table">
            <a:tbl>
              <a:tblPr firstRow="1" bandRow="1">
                <a:tableStyleId>{5C22544A-7EE6-4342-B048-85BDC9FD1C3A}</a:tableStyleId>
              </a:tblPr>
              <a:tblGrid>
                <a:gridCol w="2944328">
                  <a:extLst>
                    <a:ext uri="{9D8B030D-6E8A-4147-A177-3AD203B41FA5}">
                      <a16:colId xmlns:a16="http://schemas.microsoft.com/office/drawing/2014/main" val="20000"/>
                    </a:ext>
                  </a:extLst>
                </a:gridCol>
                <a:gridCol w="2944328">
                  <a:extLst>
                    <a:ext uri="{9D8B030D-6E8A-4147-A177-3AD203B41FA5}">
                      <a16:colId xmlns:a16="http://schemas.microsoft.com/office/drawing/2014/main" val="20001"/>
                    </a:ext>
                  </a:extLst>
                </a:gridCol>
                <a:gridCol w="2944328">
                  <a:extLst>
                    <a:ext uri="{9D8B030D-6E8A-4147-A177-3AD203B41FA5}">
                      <a16:colId xmlns:a16="http://schemas.microsoft.com/office/drawing/2014/main" val="20002"/>
                    </a:ext>
                  </a:extLst>
                </a:gridCol>
              </a:tblGrid>
              <a:tr h="283587">
                <a:tc gridSpan="3">
                  <a:txBody>
                    <a:bodyPr/>
                    <a:lstStyle/>
                    <a:p>
                      <a:pPr marL="171450" indent="-171450" algn="ctr">
                        <a:buFont typeface="Wingdings" charset="2"/>
                        <a:buChar char="§"/>
                      </a:pPr>
                      <a:r>
                        <a:rPr lang="en-GB" sz="1200" dirty="0"/>
                        <a:t>Learning Outcome 3: Know about the effects of a poor diet on sports performance and participation</a:t>
                      </a:r>
                      <a:endParaRPr lang="en-US" sz="1200" dirty="0"/>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83587">
                <a:tc>
                  <a:txBody>
                    <a:bodyPr/>
                    <a:lstStyle/>
                    <a:p>
                      <a:pPr marL="0" indent="0" algn="ctr">
                        <a:buFont typeface="Wingdings" charset="2"/>
                        <a:buNone/>
                      </a:pPr>
                      <a:r>
                        <a:rPr lang="en-US" sz="1200" b="1" dirty="0"/>
                        <a:t>P</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50000"/>
                      </a:schemeClr>
                    </a:solidFill>
                  </a:tcPr>
                </a:tc>
                <a:tc>
                  <a:txBody>
                    <a:bodyPr/>
                    <a:lstStyle/>
                    <a:p>
                      <a:pPr algn="ctr"/>
                      <a:r>
                        <a:rPr lang="en-US" sz="1200" b="1" dirty="0"/>
                        <a:t>M</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50000"/>
                      </a:schemeClr>
                    </a:solidFill>
                  </a:tcPr>
                </a:tc>
                <a:tc>
                  <a:txBody>
                    <a:bodyPr/>
                    <a:lstStyle/>
                    <a:p>
                      <a:pPr algn="ctr"/>
                      <a:r>
                        <a:rPr lang="en-US" sz="1200" b="1" dirty="0"/>
                        <a:t>D/D*</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521058">
                <a:tc>
                  <a:txBody>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GB" sz="1200" dirty="0">
                          <a:solidFill>
                            <a:schemeClr val="tx1"/>
                          </a:solidFill>
                        </a:rPr>
                        <a:t>Outlines the effects of over-eating, under-eating and dehydration using limited reference to sports performance and participation.</a:t>
                      </a:r>
                    </a:p>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GB" sz="1200" dirty="0">
                          <a:solidFill>
                            <a:schemeClr val="tx1"/>
                          </a:solidFill>
                        </a:rPr>
                        <a:t>Draws upon limited skills/knowledge/understanding from other units in the specification</a:t>
                      </a:r>
                      <a:r>
                        <a:rPr lang="en-GB" sz="1200" baseline="0" dirty="0">
                          <a:solidFill>
                            <a:schemeClr val="tx1"/>
                          </a:solidFill>
                        </a:rPr>
                        <a:t> </a:t>
                      </a:r>
                      <a:r>
                        <a:rPr lang="en-GB" sz="1400" b="1" baseline="0" dirty="0">
                          <a:solidFill>
                            <a:schemeClr val="tx1"/>
                          </a:solidFill>
                        </a:rPr>
                        <a:t>(1-4 marks).</a:t>
                      </a:r>
                      <a:endParaRPr lang="en-US" sz="1400" b="1" dirty="0">
                        <a:solidFill>
                          <a:schemeClr val="tx1"/>
                        </a:solidFill>
                      </a:endParaRP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GB" sz="1200" dirty="0">
                          <a:solidFill>
                            <a:srgbClr val="000000"/>
                          </a:solidFill>
                        </a:rPr>
                        <a:t>Describes the effects of over-eating, under-eating and dehydration using some clear reference to sports performance and participation.</a:t>
                      </a:r>
                    </a:p>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GB" sz="1200" dirty="0">
                          <a:solidFill>
                            <a:srgbClr val="000000"/>
                          </a:solidFill>
                        </a:rPr>
                        <a:t>Draws upon some relevant skills/knowledge/understanding from other units in the specification</a:t>
                      </a:r>
                      <a:r>
                        <a:rPr lang="en-GB" sz="1200" baseline="0" dirty="0">
                          <a:solidFill>
                            <a:srgbClr val="000000"/>
                          </a:solidFill>
                        </a:rPr>
                        <a:t> </a:t>
                      </a:r>
                      <a:r>
                        <a:rPr lang="en-GB" sz="1400" b="1" baseline="0" dirty="0">
                          <a:solidFill>
                            <a:srgbClr val="000000"/>
                          </a:solidFill>
                        </a:rPr>
                        <a:t>(5-8 marks).</a:t>
                      </a:r>
                      <a:endParaRPr lang="en-US" sz="1400" b="1" dirty="0">
                        <a:solidFill>
                          <a:srgbClr val="000000"/>
                        </a:solidFill>
                      </a:endParaRP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0" indent="0">
                        <a:buFont typeface="Arial"/>
                        <a:buNone/>
                      </a:pPr>
                      <a:r>
                        <a:rPr lang="en-GB" sz="1200" dirty="0">
                          <a:solidFill>
                            <a:schemeClr val="tx1"/>
                          </a:solidFill>
                        </a:rPr>
                        <a:t>Explains in detail the effects of over-eating, under-eating and dehydration with clear and specific reference to sports performance and participation.</a:t>
                      </a:r>
                    </a:p>
                    <a:p>
                      <a:pPr marL="0" indent="0">
                        <a:buFont typeface="Arial"/>
                        <a:buNone/>
                      </a:pPr>
                      <a:r>
                        <a:rPr lang="en-GB" sz="1200" dirty="0">
                          <a:solidFill>
                            <a:schemeClr val="tx1"/>
                          </a:solidFill>
                        </a:rPr>
                        <a:t>Clearly draws upon relevant skills/knowledge/understanding from other units in the specification</a:t>
                      </a:r>
                      <a:r>
                        <a:rPr lang="en-GB" sz="1200" baseline="0" dirty="0">
                          <a:solidFill>
                            <a:schemeClr val="tx1"/>
                          </a:solidFill>
                        </a:rPr>
                        <a:t> </a:t>
                      </a:r>
                      <a:r>
                        <a:rPr lang="en-GB" sz="1400" b="1" baseline="0" dirty="0">
                          <a:solidFill>
                            <a:schemeClr val="tx1"/>
                          </a:solidFill>
                        </a:rPr>
                        <a:t>(9-12 marks).</a:t>
                      </a:r>
                      <a:endParaRPr lang="en-US" sz="1400" b="1" dirty="0">
                        <a:solidFill>
                          <a:schemeClr val="tx1"/>
                        </a:solidFill>
                      </a:endParaRP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nvPr>
        </p:nvGraphicFramePr>
        <p:xfrm>
          <a:off x="1544499" y="3356992"/>
          <a:ext cx="8943989" cy="3384376"/>
        </p:xfrm>
        <a:graphic>
          <a:graphicData uri="http://schemas.openxmlformats.org/drawingml/2006/table">
            <a:tbl>
              <a:tblPr firstRow="1" bandRow="1">
                <a:tableStyleId>{2D5ABB26-0587-4C30-8999-92F81FD0307C}</a:tableStyleId>
              </a:tblPr>
              <a:tblGrid>
                <a:gridCol w="771415">
                  <a:extLst>
                    <a:ext uri="{9D8B030D-6E8A-4147-A177-3AD203B41FA5}">
                      <a16:colId xmlns:a16="http://schemas.microsoft.com/office/drawing/2014/main" val="20000"/>
                    </a:ext>
                  </a:extLst>
                </a:gridCol>
                <a:gridCol w="8172574">
                  <a:extLst>
                    <a:ext uri="{9D8B030D-6E8A-4147-A177-3AD203B41FA5}">
                      <a16:colId xmlns:a16="http://schemas.microsoft.com/office/drawing/2014/main" val="20001"/>
                    </a:ext>
                  </a:extLst>
                </a:gridCol>
              </a:tblGrid>
              <a:tr h="394643">
                <a:tc>
                  <a:txBody>
                    <a:bodyPr/>
                    <a:lstStyle/>
                    <a:p>
                      <a:pPr algn="ctr"/>
                      <a:r>
                        <a:rPr lang="en-US" sz="900" dirty="0">
                          <a:solidFill>
                            <a:schemeClr val="bg1"/>
                          </a:solidFill>
                        </a:rPr>
                        <a:t>No.</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Task</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0"/>
                  </a:ext>
                </a:extLst>
              </a:tr>
              <a:tr h="829493">
                <a:tc>
                  <a:txBody>
                    <a:bodyPr/>
                    <a:lstStyle/>
                    <a:p>
                      <a:pPr algn="ctr"/>
                      <a:r>
                        <a:rPr lang="en-US" sz="1200" b="1" dirty="0"/>
                        <a:t>1</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l"/>
                      <a:r>
                        <a:rPr lang="en-US" sz="1200" b="1" u="none" dirty="0"/>
                        <a:t>Subheading:</a:t>
                      </a:r>
                      <a:r>
                        <a:rPr lang="en-US" sz="1200" b="1" u="none" baseline="0" dirty="0"/>
                        <a:t> </a:t>
                      </a:r>
                      <a:r>
                        <a:rPr lang="en-US" sz="1200" b="1" u="sng" baseline="0" dirty="0"/>
                        <a:t>Dehydration  </a:t>
                      </a:r>
                      <a:endParaRPr lang="en-US" sz="1200" b="1" u="sng" dirty="0"/>
                    </a:p>
                    <a:p>
                      <a:pPr algn="l"/>
                      <a:endParaRPr lang="en-US" sz="1200" b="1" u="none" dirty="0"/>
                    </a:p>
                    <a:p>
                      <a:pPr algn="l"/>
                      <a:r>
                        <a:rPr lang="en-US" sz="1200" b="1" u="none" dirty="0"/>
                        <a:t>Define the term dehydration?</a:t>
                      </a:r>
                      <a:r>
                        <a:rPr lang="en-US" sz="1200" b="1" u="none" baseline="0" dirty="0"/>
                        <a:t> </a:t>
                      </a:r>
                    </a:p>
                    <a:p>
                      <a:pPr algn="l"/>
                      <a:endParaRPr lang="en-GB" sz="1200" b="0" u="none" baseline="0" dirty="0"/>
                    </a:p>
                    <a:p>
                      <a:pPr algn="l"/>
                      <a:r>
                        <a:rPr lang="en-GB" sz="1200" b="1" u="none" baseline="0" dirty="0"/>
                        <a:t>Give two definitions: </a:t>
                      </a:r>
                      <a:r>
                        <a:rPr lang="en-GB" sz="1200" b="0" u="none" baseline="0" dirty="0"/>
                        <a:t>One referenced from the internet/one definition from your own understanding.</a:t>
                      </a:r>
                      <a:endParaRPr lang="en-US" sz="1200" b="0" u="none"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945310">
                <a:tc>
                  <a:txBody>
                    <a:bodyPr/>
                    <a:lstStyle/>
                    <a:p>
                      <a:pPr algn="ctr"/>
                      <a:r>
                        <a:rPr lang="en-US" sz="1100" b="1" dirty="0"/>
                        <a:t>2</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Subheading:</a:t>
                      </a:r>
                      <a:r>
                        <a:rPr lang="en-US" sz="1200" b="1" baseline="0" dirty="0"/>
                        <a:t> </a:t>
                      </a:r>
                      <a:r>
                        <a:rPr lang="en-US" sz="1200" b="1" u="sng" baseline="0" dirty="0"/>
                        <a:t>Effects of dehydration on sports performance and participation (Consider the following)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baseline="0" dirty="0"/>
                        <a:t>You can overheat leading to heat stroke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baseline="0" dirty="0"/>
                        <a:t>Your concentration becomes impaired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baseline="0" dirty="0"/>
                        <a:t>You will tire more quickly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baseline="0" dirty="0"/>
                        <a:t>You become ill during participation (e.g. vomiting)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baseline="0" dirty="0"/>
                        <a:t>Can cause cramp/lactic acid build up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baseline="0" dirty="0"/>
                        <a:t>Can affect endurance activities</a:t>
                      </a:r>
                      <a:endParaRPr lang="en-US" sz="1200" b="0" u="none" baseline="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58013">
                <a:tc>
                  <a:txBody>
                    <a:bodyPr/>
                    <a:lstStyle/>
                    <a:p>
                      <a:pPr algn="ctr"/>
                      <a:r>
                        <a:rPr lang="en-US" sz="1100" b="1" dirty="0"/>
                        <a:t>3</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baseline="0" dirty="0"/>
                        <a:t>Choose a sport/sporting athlete </a:t>
                      </a:r>
                      <a:r>
                        <a:rPr lang="en-US" sz="1200" b="0" u="none" baseline="0" dirty="0"/>
                        <a:t>and consider how dehydration has impacted their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t>E.G Alonso (F1 driver) Paula Radcliffe, Football players in World Cup (hot countries), tennis players </a:t>
                      </a:r>
                      <a:endParaRPr lang="en-US" sz="1200" b="1" u="sng" baseline="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bl>
          </a:graphicData>
        </a:graphic>
      </p:graphicFrame>
      <p:sp>
        <p:nvSpPr>
          <p:cNvPr id="4" name="Rectangle 3"/>
          <p:cNvSpPr/>
          <p:nvPr/>
        </p:nvSpPr>
        <p:spPr>
          <a:xfrm>
            <a:off x="7176120" y="5093985"/>
            <a:ext cx="28803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Relate each of these to a sporting situation</a:t>
            </a:r>
          </a:p>
        </p:txBody>
      </p:sp>
      <p:sp>
        <p:nvSpPr>
          <p:cNvPr id="5" name="Left Arrow 4"/>
          <p:cNvSpPr/>
          <p:nvPr/>
        </p:nvSpPr>
        <p:spPr>
          <a:xfrm>
            <a:off x="6023992" y="5312209"/>
            <a:ext cx="936104" cy="3556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1984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23498" y="1130921"/>
            <a:ext cx="5021171" cy="3939540"/>
          </a:xfrm>
          <a:prstGeom prst="rect">
            <a:avLst/>
          </a:prstGeom>
          <a:noFill/>
          <a:ln w="57150" cmpd="sng">
            <a:solidFill>
              <a:schemeClr val="tx1">
                <a:lumMod val="65000"/>
                <a:lumOff val="35000"/>
              </a:schemeClr>
            </a:solidFill>
            <a:miter lim="800000"/>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outerShdw blurRad="50800" dist="38100" dir="5400000" algn="t" rotWithShape="0">
                    <a:prstClr val="black">
                      <a:alpha val="40000"/>
                    </a:prstClr>
                  </a:outerShdw>
                </a:effectLst>
                <a:uLnTx/>
                <a:uFillTx/>
                <a:latin typeface="Helvetica"/>
                <a:ea typeface="+mn-ea"/>
                <a:cs typeface="Helvetica"/>
              </a:rPr>
              <a:t>R045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600" normalizeH="0" baseline="0" noProof="0" dirty="0">
                <a:ln>
                  <a:noFill/>
                </a:ln>
                <a:solidFill>
                  <a:srgbClr val="800000"/>
                </a:solidFill>
                <a:effectLst>
                  <a:outerShdw blurRad="50800" dist="38100" dir="5400000" algn="t" rotWithShape="0">
                    <a:prstClr val="black">
                      <a:alpha val="40000"/>
                    </a:prstClr>
                  </a:outerShdw>
                </a:effectLst>
                <a:uLnTx/>
                <a:uFillTx/>
                <a:latin typeface="Helvetica"/>
                <a:ea typeface="+mn-ea"/>
                <a:cs typeface="Helvetica"/>
              </a:rPr>
              <a:t>SPORTS </a:t>
            </a:r>
            <a:r>
              <a:rPr kumimoji="0" lang="en-US" sz="2800" b="0" i="1" u="none" strike="noStrike" kern="1200" cap="none" spc="600" normalizeH="0" baseline="0" noProof="0" dirty="0">
                <a:ln>
                  <a:noFill/>
                </a:ln>
                <a:solidFill>
                  <a:srgbClr val="FF0000"/>
                </a:solidFill>
                <a:effectLst>
                  <a:outerShdw blurRad="50800" dist="38100" dir="5400000" algn="t" rotWithShape="0">
                    <a:prstClr val="black">
                      <a:alpha val="40000"/>
                    </a:prstClr>
                  </a:outerShdw>
                </a:effectLst>
                <a:uLnTx/>
                <a:uFillTx/>
                <a:latin typeface="Helvetica"/>
                <a:ea typeface="+mn-ea"/>
                <a:cs typeface="Helvetica"/>
              </a:rPr>
              <a:t>NUTRITION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Helvetica"/>
                <a:ea typeface="+mn-ea"/>
                <a:cs typeface="Helvetica"/>
              </a:rPr>
              <a:t>LO</a:t>
            </a:r>
            <a:r>
              <a:rPr lang="en-US" sz="16600" b="1" baseline="30000" dirty="0">
                <a:solidFill>
                  <a:srgbClr val="0000FF"/>
                </a:solidFill>
                <a:effectLst>
                  <a:outerShdw blurRad="50800" dist="38100" dir="2700000" algn="tl" rotWithShape="0">
                    <a:prstClr val="black">
                      <a:alpha val="40000"/>
                    </a:prstClr>
                  </a:outerShdw>
                </a:effectLst>
                <a:latin typeface="Helvetica"/>
                <a:cs typeface="Helvetica"/>
              </a:rPr>
              <a:t>4</a:t>
            </a:r>
            <a:endParaRPr kumimoji="0" lang="en-US" sz="16600" b="1" i="0" u="none" strike="noStrike" kern="1200" cap="none" spc="0" normalizeH="0" baseline="30000" noProof="0" dirty="0">
              <a:ln>
                <a:noFill/>
              </a:ln>
              <a:solidFill>
                <a:srgbClr val="0000FF"/>
              </a:solidFill>
              <a:effectLst>
                <a:outerShdw blurRad="50800" dist="38100" dir="2700000" algn="tl" rotWithShape="0">
                  <a:prstClr val="black">
                    <a:alpha val="40000"/>
                  </a:prstClr>
                </a:outerShdw>
              </a:effectLst>
              <a:uLnTx/>
              <a:uFillTx/>
              <a:latin typeface="Helvetica"/>
              <a:ea typeface="+mn-ea"/>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Devising a diet plan</a:t>
            </a:r>
            <a:r>
              <a:rPr kumimoji="0" lang="en-US" sz="2000" b="1" i="0" u="none" strike="noStrike" kern="1200" cap="none" spc="0" normalizeH="0" baseline="0" noProof="0" dirty="0">
                <a:ln>
                  <a:noFill/>
                </a:ln>
                <a:solidFill>
                  <a:prstClr val="white"/>
                </a:solidFill>
                <a:effectLst/>
                <a:uLnTx/>
                <a:uFillTx/>
                <a:latin typeface="Calibri"/>
                <a:ea typeface="+mn-ea"/>
                <a:cs typeface="+mn-cs"/>
              </a:rPr>
              <a:t> sport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00FF"/>
              </a:solidFill>
              <a:effectLst>
                <a:outerShdw blurRad="50800" dist="38100" dir="2700000" algn="tl" rotWithShape="0">
                  <a:prstClr val="black">
                    <a:alpha val="40000"/>
                  </a:prstClr>
                </a:outerShdw>
              </a:effectLst>
              <a:uLnTx/>
              <a:uFillTx/>
              <a:latin typeface="Helvetica"/>
              <a:ea typeface="+mn-ea"/>
              <a:cs typeface="Helvetica"/>
            </a:endParaRPr>
          </a:p>
        </p:txBody>
      </p:sp>
      <p:pic>
        <p:nvPicPr>
          <p:cNvPr id="5" name="Picture 4"/>
          <p:cNvPicPr>
            <a:picLocks noChangeAspect="1"/>
          </p:cNvPicPr>
          <p:nvPr/>
        </p:nvPicPr>
        <p:blipFill>
          <a:blip r:embed="rId2">
            <a:alphaModFix amt="34000"/>
            <a:extLst>
              <a:ext uri="{BEBA8EAE-BF5A-486C-A8C5-ECC9F3942E4B}">
                <a14:imgProps xmlns:a14="http://schemas.microsoft.com/office/drawing/2010/main">
                  <a14:imgLayer r:embed="rId3">
                    <a14:imgEffect>
                      <a14:artisticBlur/>
                    </a14:imgEffect>
                  </a14:imgLayer>
                </a14:imgProps>
              </a:ext>
            </a:extLst>
          </a:blip>
          <a:stretch>
            <a:fillRect/>
          </a:stretch>
        </p:blipFill>
        <p:spPr>
          <a:xfrm>
            <a:off x="0" y="-10588"/>
            <a:ext cx="12192000" cy="68580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2273" b="99545" l="1747" r="100000">
                        <a14:foregroundMark x1="13100" y1="62273" x2="85153" y2="61364"/>
                        <a14:foregroundMark x1="13537" y1="58636" x2="16157" y2="55455"/>
                        <a14:foregroundMark x1="12664" y1="82273" x2="85590" y2="83636"/>
                      </a14:backgroundRemoval>
                    </a14:imgEffect>
                  </a14:imgLayer>
                </a14:imgProps>
              </a:ext>
            </a:extLst>
          </a:blip>
          <a:stretch>
            <a:fillRect/>
          </a:stretch>
        </p:blipFill>
        <p:spPr>
          <a:xfrm>
            <a:off x="10977867" y="5650811"/>
            <a:ext cx="1099614" cy="1056396"/>
          </a:xfrm>
          <a:prstGeom prst="rect">
            <a:avLst/>
          </a:prstGeom>
        </p:spPr>
      </p:pic>
      <p:pic>
        <p:nvPicPr>
          <p:cNvPr id="11" name="Picture 10"/>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832" l="0" r="100000">
                        <a14:foregroundMark x1="9813" y1="34622" x2="3894" y2="47059"/>
                        <a14:foregroundMark x1="4907" y1="47899" x2="7087" y2="68403"/>
                        <a14:foregroundMark x1="8178" y1="68067" x2="18224" y2="73277"/>
                        <a14:foregroundMark x1="25156" y1="45378" x2="22741" y2="65882"/>
                        <a14:foregroundMark x1="10826" y1="34286" x2="20639" y2="35126"/>
                        <a14:foregroundMark x1="45794" y1="32269" x2="33022" y2="43025"/>
                        <a14:foregroundMark x1="33645" y1="45210" x2="35280" y2="69244"/>
                        <a14:foregroundMark x1="36760" y1="68403" x2="49377" y2="71933"/>
                        <a14:foregroundMark x1="58956" y1="33277" x2="58489" y2="70420"/>
                        <a14:foregroundMark x1="60981" y1="54118" x2="73754" y2="50084"/>
                        <a14:foregroundMark x1="65576" y1="58151" x2="72274" y2="71765"/>
                        <a14:foregroundMark x1="66978" y1="56807" x2="74766" y2="71933"/>
                        <a14:foregroundMark x1="72352" y1="37311" x2="72819" y2="49748"/>
                        <a14:foregroundMark x1="46417" y1="32605" x2="50779" y2="35798"/>
                      </a14:backgroundRemoval>
                    </a14:imgEffect>
                  </a14:imgLayer>
                </a14:imgProps>
              </a:ext>
            </a:extLst>
          </a:blip>
          <a:srcRect b="19618"/>
          <a:stretch/>
        </p:blipFill>
        <p:spPr>
          <a:xfrm>
            <a:off x="315314" y="6386286"/>
            <a:ext cx="861567" cy="320921"/>
          </a:xfrm>
          <a:prstGeom prst="rect">
            <a:avLst/>
          </a:prstGeom>
        </p:spPr>
      </p:pic>
      <p:pic>
        <p:nvPicPr>
          <p:cNvPr id="12" name="Picture 11" descr="sprinter.png"/>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156067" y="5685378"/>
            <a:ext cx="760468" cy="1162034"/>
          </a:xfrm>
          <a:prstGeom prst="rect">
            <a:avLst/>
          </a:prstGeom>
          <a:effectLst>
            <a:outerShdw blurRad="50800" dist="38100" dir="2700000" algn="tl" rotWithShape="0">
              <a:prstClr val="black">
                <a:alpha val="40000"/>
              </a:prstClr>
            </a:outerShdw>
          </a:effectLst>
        </p:spPr>
      </p:pic>
      <p:pic>
        <p:nvPicPr>
          <p:cNvPr id="13" name="Picture 12" descr="black-33591_640.png"/>
          <p:cNvPicPr>
            <a:picLocks noChangeAspect="1"/>
          </p:cNvPicPr>
          <p:nvPr/>
        </p:nvPicPr>
        <p:blipFill>
          <a:blip r:embed="rId9">
            <a:duotone>
              <a:schemeClr val="accent5">
                <a:shade val="45000"/>
                <a:satMod val="135000"/>
              </a:schemeClr>
              <a:prstClr val="white"/>
            </a:duotone>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712926" y="5883226"/>
            <a:ext cx="1016663" cy="986480"/>
          </a:xfrm>
          <a:prstGeom prst="rect">
            <a:avLst/>
          </a:prstGeom>
          <a:noFill/>
          <a:ln>
            <a:noFill/>
          </a:ln>
          <a:effectLst>
            <a:outerShdw blurRad="50800" dist="38100" dir="2700000" algn="tl" rotWithShape="0">
              <a:prstClr val="black">
                <a:alpha val="40000"/>
              </a:prstClr>
            </a:outerShdw>
          </a:effectLst>
        </p:spPr>
      </p:pic>
      <p:pic>
        <p:nvPicPr>
          <p:cNvPr id="14" name="Picture 13" descr="swimm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90779" y="5822396"/>
            <a:ext cx="604242" cy="1042227"/>
          </a:xfrm>
          <a:prstGeom prst="rect">
            <a:avLst/>
          </a:prstGeom>
          <a:effectLst>
            <a:outerShdw blurRad="50800" dist="38100" dir="2700000" algn="tl" rotWithShape="0">
              <a:prstClr val="black">
                <a:alpha val="40000"/>
              </a:prstClr>
            </a:outerShdw>
          </a:effectLst>
        </p:spPr>
      </p:pic>
      <p:pic>
        <p:nvPicPr>
          <p:cNvPr id="15" name="Picture 14" descr="marathoner.png"/>
          <p:cNvPicPr>
            <a:picLocks noChangeAspect="1"/>
          </p:cNvPicPr>
          <p:nvPr/>
        </p:nvPicPr>
        <p:blipFill>
          <a:blip r:embed="rId1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5113696" y="5690475"/>
            <a:ext cx="701052" cy="11697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1849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384"/>
            <a:ext cx="9144000" cy="864096"/>
          </a:xfrm>
        </p:spPr>
        <p:style>
          <a:lnRef idx="2">
            <a:schemeClr val="dk1">
              <a:shade val="50000"/>
            </a:schemeClr>
          </a:lnRef>
          <a:fillRef idx="1">
            <a:schemeClr val="dk1"/>
          </a:fillRef>
          <a:effectRef idx="0">
            <a:schemeClr val="dk1"/>
          </a:effectRef>
          <a:fontRef idx="minor">
            <a:schemeClr val="lt1"/>
          </a:fontRef>
        </p:style>
        <p:txBody>
          <a:bodyPr/>
          <a:lstStyle/>
          <a:p>
            <a:r>
              <a:rPr lang="en-GB" b="1" dirty="0"/>
              <a:t>Subheading 1 : Profile</a:t>
            </a:r>
          </a:p>
        </p:txBody>
      </p:sp>
      <p:sp>
        <p:nvSpPr>
          <p:cNvPr id="3" name="Content Placeholder 2"/>
          <p:cNvSpPr>
            <a:spLocks noGrp="1"/>
          </p:cNvSpPr>
          <p:nvPr>
            <p:ph idx="1"/>
          </p:nvPr>
        </p:nvSpPr>
        <p:spPr>
          <a:xfrm>
            <a:off x="1524000" y="980728"/>
            <a:ext cx="9144000" cy="5877272"/>
          </a:xfr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noAutofit/>
          </a:bodyPr>
          <a:lstStyle/>
          <a:p>
            <a:pPr marL="0" indent="0">
              <a:lnSpc>
                <a:spcPct val="120000"/>
              </a:lnSpc>
              <a:buNone/>
            </a:pPr>
            <a:r>
              <a:rPr lang="en-GB" sz="2400" b="1" dirty="0">
                <a:solidFill>
                  <a:schemeClr val="tx1"/>
                </a:solidFill>
              </a:rPr>
              <a:t>Name: </a:t>
            </a:r>
            <a:r>
              <a:rPr lang="en-GB" sz="2400" dirty="0">
                <a:solidFill>
                  <a:schemeClr val="tx1"/>
                </a:solidFill>
              </a:rPr>
              <a:t>Mr L. Graham</a:t>
            </a:r>
          </a:p>
          <a:p>
            <a:pPr marL="0" indent="0">
              <a:lnSpc>
                <a:spcPct val="120000"/>
              </a:lnSpc>
              <a:buNone/>
            </a:pPr>
            <a:r>
              <a:rPr lang="en-GB" sz="2400" b="1" dirty="0">
                <a:solidFill>
                  <a:schemeClr val="tx1"/>
                </a:solidFill>
              </a:rPr>
              <a:t>Age: </a:t>
            </a:r>
            <a:r>
              <a:rPr lang="en-GB" sz="2400" dirty="0">
                <a:solidFill>
                  <a:schemeClr val="tx1"/>
                </a:solidFill>
              </a:rPr>
              <a:t>39</a:t>
            </a:r>
          </a:p>
          <a:p>
            <a:pPr marL="0" indent="0">
              <a:lnSpc>
                <a:spcPct val="120000"/>
              </a:lnSpc>
              <a:buNone/>
            </a:pPr>
            <a:r>
              <a:rPr lang="en-GB" sz="2400" b="1" dirty="0">
                <a:solidFill>
                  <a:schemeClr val="tx1"/>
                </a:solidFill>
              </a:rPr>
              <a:t>Gender: </a:t>
            </a:r>
            <a:r>
              <a:rPr lang="en-GB" sz="2400" dirty="0">
                <a:solidFill>
                  <a:schemeClr val="tx1"/>
                </a:solidFill>
              </a:rPr>
              <a:t>Male</a:t>
            </a:r>
          </a:p>
          <a:p>
            <a:pPr marL="0" indent="0">
              <a:lnSpc>
                <a:spcPct val="120000"/>
              </a:lnSpc>
              <a:buNone/>
            </a:pPr>
            <a:r>
              <a:rPr lang="en-GB" sz="2400" b="1" dirty="0">
                <a:solidFill>
                  <a:schemeClr val="tx1"/>
                </a:solidFill>
              </a:rPr>
              <a:t>Allergies: </a:t>
            </a:r>
            <a:r>
              <a:rPr lang="en-GB" sz="2400" dirty="0">
                <a:solidFill>
                  <a:schemeClr val="tx1"/>
                </a:solidFill>
              </a:rPr>
              <a:t>N/A</a:t>
            </a:r>
          </a:p>
          <a:p>
            <a:pPr marL="0" indent="0">
              <a:lnSpc>
                <a:spcPct val="120000"/>
              </a:lnSpc>
              <a:buNone/>
            </a:pPr>
            <a:r>
              <a:rPr lang="en-GB" sz="2400" b="1" dirty="0">
                <a:solidFill>
                  <a:schemeClr val="tx1"/>
                </a:solidFill>
              </a:rPr>
              <a:t>Religious beliefs: </a:t>
            </a:r>
            <a:r>
              <a:rPr lang="en-GB" sz="2400" dirty="0">
                <a:solidFill>
                  <a:schemeClr val="tx1"/>
                </a:solidFill>
              </a:rPr>
              <a:t>N/A</a:t>
            </a:r>
          </a:p>
          <a:p>
            <a:pPr marL="0" indent="0">
              <a:lnSpc>
                <a:spcPct val="120000"/>
              </a:lnSpc>
              <a:buNone/>
            </a:pPr>
            <a:r>
              <a:rPr lang="en-GB" sz="2400" b="1" dirty="0">
                <a:solidFill>
                  <a:schemeClr val="tx1"/>
                </a:solidFill>
              </a:rPr>
              <a:t>Food budget: </a:t>
            </a:r>
            <a:r>
              <a:rPr lang="en-GB" sz="2400" dirty="0">
                <a:solidFill>
                  <a:schemeClr val="tx1"/>
                </a:solidFill>
              </a:rPr>
              <a:t>£200 per month</a:t>
            </a:r>
          </a:p>
          <a:p>
            <a:pPr marL="0" indent="0">
              <a:lnSpc>
                <a:spcPct val="120000"/>
              </a:lnSpc>
              <a:buNone/>
            </a:pPr>
            <a:r>
              <a:rPr lang="en-GB" sz="2400" b="1" dirty="0">
                <a:solidFill>
                  <a:schemeClr val="tx1"/>
                </a:solidFill>
              </a:rPr>
              <a:t>Weight: </a:t>
            </a:r>
            <a:r>
              <a:rPr lang="en-GB" sz="2400" dirty="0">
                <a:solidFill>
                  <a:schemeClr val="tx1"/>
                </a:solidFill>
              </a:rPr>
              <a:t>75kg</a:t>
            </a:r>
          </a:p>
          <a:p>
            <a:pPr marL="0" indent="0">
              <a:lnSpc>
                <a:spcPct val="120000"/>
              </a:lnSpc>
              <a:buNone/>
            </a:pPr>
            <a:r>
              <a:rPr lang="en-GB" sz="2400" b="1" dirty="0">
                <a:solidFill>
                  <a:schemeClr val="tx1"/>
                </a:solidFill>
              </a:rPr>
              <a:t>Recommended kcal non exercise day: </a:t>
            </a:r>
            <a:r>
              <a:rPr lang="en-GB" sz="2400" dirty="0">
                <a:solidFill>
                  <a:schemeClr val="tx1"/>
                </a:solidFill>
              </a:rPr>
              <a:t>2500kcal</a:t>
            </a:r>
          </a:p>
          <a:p>
            <a:pPr marL="0" indent="0">
              <a:lnSpc>
                <a:spcPct val="120000"/>
              </a:lnSpc>
              <a:buNone/>
            </a:pPr>
            <a:r>
              <a:rPr lang="en-GB" sz="2400" b="1" dirty="0">
                <a:solidFill>
                  <a:schemeClr val="tx1"/>
                </a:solidFill>
              </a:rPr>
              <a:t>Recommended kcal exercise day: </a:t>
            </a:r>
            <a:r>
              <a:rPr lang="en-GB" sz="2400" dirty="0">
                <a:solidFill>
                  <a:schemeClr val="tx1"/>
                </a:solidFill>
              </a:rPr>
              <a:t>3500kcal</a:t>
            </a:r>
          </a:p>
          <a:p>
            <a:pPr marL="0" indent="0">
              <a:lnSpc>
                <a:spcPct val="120000"/>
              </a:lnSpc>
              <a:buNone/>
            </a:pPr>
            <a:r>
              <a:rPr lang="en-GB" sz="2400" b="1" dirty="0">
                <a:solidFill>
                  <a:schemeClr val="tx1"/>
                </a:solidFill>
              </a:rPr>
              <a:t>Cooking skill: </a:t>
            </a:r>
            <a:r>
              <a:rPr lang="en-GB" sz="2400" dirty="0">
                <a:solidFill>
                  <a:schemeClr val="tx1"/>
                </a:solidFill>
              </a:rPr>
              <a:t>Parents cook/I cook/No cooking skills</a:t>
            </a:r>
          </a:p>
          <a:p>
            <a:pPr marL="0" indent="0">
              <a:lnSpc>
                <a:spcPct val="120000"/>
              </a:lnSpc>
              <a:buNone/>
            </a:pPr>
            <a:r>
              <a:rPr lang="en-GB" sz="2400" b="1" dirty="0">
                <a:solidFill>
                  <a:schemeClr val="tx1"/>
                </a:solidFill>
              </a:rPr>
              <a:t>Type of activity: Football/Basketball/</a:t>
            </a:r>
            <a:r>
              <a:rPr lang="en-GB" sz="2400" b="1">
                <a:solidFill>
                  <a:schemeClr val="tx1"/>
                </a:solidFill>
              </a:rPr>
              <a:t>etc</a:t>
            </a:r>
            <a:endParaRPr lang="en-GB" sz="2400" dirty="0">
              <a:solidFill>
                <a:schemeClr val="tx1"/>
              </a:solidFill>
            </a:endParaRPr>
          </a:p>
        </p:txBody>
      </p:sp>
    </p:spTree>
    <p:extLst>
      <p:ext uri="{BB962C8B-B14F-4D97-AF65-F5344CB8AC3E}">
        <p14:creationId xmlns:p14="http://schemas.microsoft.com/office/powerpoint/2010/main" val="2261598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92"/>
            <a:ext cx="9144000" cy="1051544"/>
          </a:xfrm>
        </p:spPr>
        <p:style>
          <a:lnRef idx="2">
            <a:schemeClr val="dk1">
              <a:shade val="50000"/>
            </a:schemeClr>
          </a:lnRef>
          <a:fillRef idx="1">
            <a:schemeClr val="dk1"/>
          </a:fillRef>
          <a:effectRef idx="0">
            <a:schemeClr val="dk1"/>
          </a:effectRef>
          <a:fontRef idx="minor">
            <a:schemeClr val="lt1"/>
          </a:fontRef>
        </p:style>
        <p:txBody>
          <a:bodyPr/>
          <a:lstStyle/>
          <a:p>
            <a:r>
              <a:rPr lang="en-GB" b="1" dirty="0"/>
              <a:t>Subheading 2: Diet plan design</a:t>
            </a:r>
          </a:p>
        </p:txBody>
      </p:sp>
      <p:sp>
        <p:nvSpPr>
          <p:cNvPr id="3" name="Content Placeholder 2"/>
          <p:cNvSpPr>
            <a:spLocks noGrp="1"/>
          </p:cNvSpPr>
          <p:nvPr>
            <p:ph idx="1"/>
          </p:nvPr>
        </p:nvSpPr>
        <p:spPr>
          <a:xfrm>
            <a:off x="1524000" y="1124744"/>
            <a:ext cx="9144000" cy="5733256"/>
          </a:xfrm>
          <a:solidFill>
            <a:schemeClr val="bg1">
              <a:lumMod val="95000"/>
            </a:schemeClr>
          </a:solidFill>
        </p:spPr>
        <p:txBody>
          <a:bodyPr>
            <a:noAutofit/>
          </a:bodyPr>
          <a:lstStyle/>
          <a:p>
            <a:pPr>
              <a:buFont typeface="Wingdings" panose="05000000000000000000" pitchFamily="2" charset="2"/>
              <a:buChar char="§"/>
            </a:pPr>
            <a:r>
              <a:rPr lang="en-GB" sz="2000" b="1" dirty="0"/>
              <a:t>Aims of the diet plan: </a:t>
            </a:r>
            <a:r>
              <a:rPr lang="en-GB" sz="2000" i="1" dirty="0">
                <a:solidFill>
                  <a:srgbClr val="FF0000"/>
                </a:solidFill>
              </a:rPr>
              <a:t>What are your aims for the diet plan? Consider losing weight, gaining stamina, having more energy to play sport, increasing muscle mass.</a:t>
            </a:r>
          </a:p>
          <a:p>
            <a:pPr>
              <a:buFont typeface="Wingdings" panose="05000000000000000000" pitchFamily="2" charset="2"/>
              <a:buChar char="§"/>
            </a:pPr>
            <a:endParaRPr lang="en-GB" sz="2000" i="1" dirty="0">
              <a:solidFill>
                <a:srgbClr val="FF0000"/>
              </a:solidFill>
            </a:endParaRPr>
          </a:p>
          <a:p>
            <a:pPr>
              <a:buFont typeface="Wingdings" panose="05000000000000000000" pitchFamily="2" charset="2"/>
              <a:buChar char="§"/>
            </a:pPr>
            <a:r>
              <a:rPr lang="en-GB" sz="2000" b="1" dirty="0"/>
              <a:t>Set realistic goals that can be measured: </a:t>
            </a:r>
            <a:r>
              <a:rPr lang="en-GB" sz="2000" i="1" dirty="0">
                <a:solidFill>
                  <a:srgbClr val="FF0000"/>
                </a:solidFill>
              </a:rPr>
              <a:t>To play a game of football/sport without feeling tired/slow…recover quicker after football….to improve my overall 5k time….lose 2 pounds per week…improve my BMI…measure arms/thighs/waist</a:t>
            </a:r>
          </a:p>
          <a:p>
            <a:pPr>
              <a:buFont typeface="Wingdings" panose="05000000000000000000" pitchFamily="2" charset="2"/>
              <a:buChar char="§"/>
            </a:pPr>
            <a:endParaRPr lang="en-GB" sz="2000" i="1" dirty="0"/>
          </a:p>
          <a:p>
            <a:pPr>
              <a:buFont typeface="Wingdings" panose="05000000000000000000" pitchFamily="2" charset="2"/>
              <a:buChar char="§"/>
            </a:pPr>
            <a:r>
              <a:rPr lang="en-GB" sz="2000" b="1" dirty="0"/>
              <a:t>Time of year:  </a:t>
            </a:r>
            <a:r>
              <a:rPr lang="en-GB" sz="2000" i="1" dirty="0">
                <a:solidFill>
                  <a:srgbClr val="FF0000"/>
                </a:solidFill>
              </a:rPr>
              <a:t>Is the performer training for an event? Is it off season? What fruit and vegetables are available at that time of year?</a:t>
            </a:r>
          </a:p>
          <a:p>
            <a:pPr>
              <a:buFont typeface="Wingdings" panose="05000000000000000000" pitchFamily="2" charset="2"/>
              <a:buChar char="§"/>
            </a:pPr>
            <a:endParaRPr lang="en-GB" sz="2000" b="1" i="1" dirty="0">
              <a:solidFill>
                <a:srgbClr val="FF0000"/>
              </a:solidFill>
            </a:endParaRPr>
          </a:p>
          <a:p>
            <a:pPr>
              <a:buFont typeface="Wingdings" panose="05000000000000000000" pitchFamily="2" charset="2"/>
              <a:buChar char="§"/>
            </a:pPr>
            <a:r>
              <a:rPr lang="en-GB" sz="2000" b="1" dirty="0"/>
              <a:t>Duration of diet plan: </a:t>
            </a:r>
            <a:r>
              <a:rPr lang="en-GB" sz="2000" i="1" dirty="0">
                <a:solidFill>
                  <a:srgbClr val="FF0000"/>
                </a:solidFill>
              </a:rPr>
              <a:t>How long will the diet plan last for?</a:t>
            </a:r>
          </a:p>
          <a:p>
            <a:pPr>
              <a:buFont typeface="Wingdings" panose="05000000000000000000" pitchFamily="2" charset="2"/>
              <a:buChar char="§"/>
            </a:pPr>
            <a:endParaRPr lang="en-GB" sz="2000" b="1" i="1" dirty="0"/>
          </a:p>
          <a:p>
            <a:pPr>
              <a:buFont typeface="Wingdings" panose="05000000000000000000" pitchFamily="2" charset="2"/>
              <a:buChar char="§"/>
            </a:pPr>
            <a:r>
              <a:rPr lang="en-GB" sz="2000" b="1" dirty="0"/>
              <a:t>Organisation of diet plan:</a:t>
            </a:r>
            <a:r>
              <a:rPr lang="en-GB" sz="2000" b="1" i="1" dirty="0"/>
              <a:t> </a:t>
            </a:r>
            <a:r>
              <a:rPr lang="en-GB" sz="2000" i="1" dirty="0">
                <a:solidFill>
                  <a:srgbClr val="FF0000"/>
                </a:solidFill>
              </a:rPr>
              <a:t>What are the meals involved in a day? What is the break between your meals and why?  Will the diet plan organisation change, if so why? Will your diet plan include fluids if so why? Will any supplements be provided, if so why?</a:t>
            </a:r>
            <a:endParaRPr lang="en-GB" sz="2000" i="1" dirty="0"/>
          </a:p>
        </p:txBody>
      </p:sp>
    </p:spTree>
    <p:extLst>
      <p:ext uri="{BB962C8B-B14F-4D97-AF65-F5344CB8AC3E}">
        <p14:creationId xmlns:p14="http://schemas.microsoft.com/office/powerpoint/2010/main" val="3374641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15616"/>
          </a:xfrm>
          <a:ln>
            <a:noFill/>
          </a:ln>
        </p:spPr>
        <p:style>
          <a:lnRef idx="2">
            <a:schemeClr val="dk1">
              <a:shade val="50000"/>
            </a:schemeClr>
          </a:lnRef>
          <a:fillRef idx="1">
            <a:schemeClr val="dk1"/>
          </a:fillRef>
          <a:effectRef idx="0">
            <a:schemeClr val="dk1"/>
          </a:effectRef>
          <a:fontRef idx="minor">
            <a:schemeClr val="lt1"/>
          </a:fontRef>
        </p:style>
        <p:txBody>
          <a:bodyPr/>
          <a:lstStyle/>
          <a:p>
            <a:r>
              <a:rPr lang="en-GB" b="1" dirty="0"/>
              <a:t>Subheading 3: 2 week diet</a:t>
            </a:r>
          </a:p>
        </p:txBody>
      </p:sp>
      <p:sp>
        <p:nvSpPr>
          <p:cNvPr id="3" name="Content Placeholder 2"/>
          <p:cNvSpPr>
            <a:spLocks noGrp="1"/>
          </p:cNvSpPr>
          <p:nvPr>
            <p:ph idx="1"/>
          </p:nvPr>
        </p:nvSpPr>
        <p:spPr>
          <a:xfrm>
            <a:off x="1524000" y="1340768"/>
            <a:ext cx="9144000" cy="5256584"/>
          </a:xfrm>
          <a:solidFill>
            <a:schemeClr val="bg1">
              <a:lumMod val="95000"/>
            </a:schemeClr>
          </a:solidFill>
        </p:spPr>
        <p:txBody>
          <a:bodyPr>
            <a:normAutofit fontScale="92500" lnSpcReduction="10000"/>
          </a:bodyPr>
          <a:lstStyle/>
          <a:p>
            <a:pPr marL="0" indent="0">
              <a:buNone/>
            </a:pPr>
            <a:r>
              <a:rPr lang="en-GB" b="1" u="sng" dirty="0"/>
              <a:t>Create a 2 week diet plan which suits aims of client</a:t>
            </a:r>
          </a:p>
          <a:p>
            <a:r>
              <a:rPr lang="en-GB" dirty="0"/>
              <a:t>Range of micro and macro nutrients that are suited to client</a:t>
            </a:r>
          </a:p>
          <a:p>
            <a:r>
              <a:rPr lang="en-GB" dirty="0"/>
              <a:t>Breakfast, lunch, dinner, fluids, snacks am/pm, supplements</a:t>
            </a:r>
          </a:p>
          <a:p>
            <a:r>
              <a:rPr lang="en-GB" dirty="0"/>
              <a:t>Must include amounts</a:t>
            </a:r>
          </a:p>
          <a:p>
            <a:r>
              <a:rPr lang="en-GB" dirty="0"/>
              <a:t>Carefully consider amounts and types of food before, during and after exercise. This will help your justification.</a:t>
            </a:r>
          </a:p>
          <a:p>
            <a:r>
              <a:rPr lang="en-GB" dirty="0"/>
              <a:t>State next to day whether it is a game day/training day/rest day.</a:t>
            </a:r>
          </a:p>
        </p:txBody>
      </p:sp>
    </p:spTree>
    <p:extLst>
      <p:ext uri="{BB962C8B-B14F-4D97-AF65-F5344CB8AC3E}">
        <p14:creationId xmlns:p14="http://schemas.microsoft.com/office/powerpoint/2010/main" val="3957632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92"/>
            <a:ext cx="9144000" cy="792088"/>
          </a:xfrm>
          <a:ln>
            <a:noFill/>
          </a:ln>
        </p:spPr>
        <p:style>
          <a:lnRef idx="2">
            <a:schemeClr val="dk1">
              <a:shade val="50000"/>
            </a:schemeClr>
          </a:lnRef>
          <a:fillRef idx="1">
            <a:schemeClr val="dk1"/>
          </a:fillRef>
          <a:effectRef idx="0">
            <a:schemeClr val="dk1"/>
          </a:effectRef>
          <a:fontRef idx="minor">
            <a:schemeClr val="lt1"/>
          </a:fontRef>
        </p:style>
        <p:txBody>
          <a:bodyPr/>
          <a:lstStyle/>
          <a:p>
            <a:r>
              <a:rPr lang="en-GB" dirty="0"/>
              <a:t>Example week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937296"/>
            <a:ext cx="8136904" cy="571901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29225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GB" b="1" dirty="0"/>
              <a:t>Subheading 4: Suitability of the diet plan</a:t>
            </a:r>
          </a:p>
        </p:txBody>
      </p:sp>
      <p:sp>
        <p:nvSpPr>
          <p:cNvPr id="3" name="Content Placeholder 2"/>
          <p:cNvSpPr>
            <a:spLocks noGrp="1"/>
          </p:cNvSpPr>
          <p:nvPr>
            <p:ph idx="1"/>
          </p:nvPr>
        </p:nvSpPr>
        <p:spPr>
          <a:xfrm>
            <a:off x="1524000" y="1340768"/>
            <a:ext cx="9144000" cy="5517232"/>
          </a:xfrm>
          <a:solidFill>
            <a:schemeClr val="bg1">
              <a:lumMod val="95000"/>
            </a:schemeClr>
          </a:solidFill>
        </p:spPr>
        <p:txBody>
          <a:bodyPr>
            <a:normAutofit fontScale="92500" lnSpcReduction="10000"/>
          </a:bodyPr>
          <a:lstStyle/>
          <a:p>
            <a:pPr marL="0" indent="0" algn="ctr">
              <a:buNone/>
            </a:pPr>
            <a:r>
              <a:rPr lang="en-GB" sz="3000" b="1" i="1" dirty="0">
                <a:solidFill>
                  <a:srgbClr val="FF0000"/>
                </a:solidFill>
              </a:rPr>
              <a:t>Task: </a:t>
            </a:r>
            <a:r>
              <a:rPr lang="en-GB" sz="2600" b="1" i="1" dirty="0">
                <a:solidFill>
                  <a:srgbClr val="FF0000"/>
                </a:solidFill>
              </a:rPr>
              <a:t>Justify</a:t>
            </a:r>
            <a:r>
              <a:rPr lang="en-GB" sz="2600" i="1" dirty="0">
                <a:solidFill>
                  <a:srgbClr val="FF0000"/>
                </a:solidFill>
              </a:rPr>
              <a:t> the </a:t>
            </a:r>
            <a:r>
              <a:rPr lang="en-GB" sz="2600" b="1" i="1" dirty="0">
                <a:solidFill>
                  <a:srgbClr val="FF0000"/>
                </a:solidFill>
              </a:rPr>
              <a:t>type, timing and amount </a:t>
            </a:r>
            <a:r>
              <a:rPr lang="en-GB" sz="2600" i="1" dirty="0">
                <a:solidFill>
                  <a:srgbClr val="FF0000"/>
                </a:solidFill>
              </a:rPr>
              <a:t>of Carbohydrate, protein, fats and micro nutrients (vitamins and minerals and fibre) provided for each meal of the day and why?</a:t>
            </a:r>
          </a:p>
          <a:p>
            <a:pPr marL="0" indent="0" algn="ctr">
              <a:buNone/>
            </a:pPr>
            <a:r>
              <a:rPr lang="en-GB" sz="2600" b="1" i="1" dirty="0">
                <a:solidFill>
                  <a:srgbClr val="0070C0"/>
                </a:solidFill>
              </a:rPr>
              <a:t>Why have you chose those particular meals, for those days? Relate it to whether your client is resting, training or playing a game.</a:t>
            </a:r>
          </a:p>
          <a:p>
            <a:pPr marL="0" indent="0" algn="ctr">
              <a:buNone/>
            </a:pPr>
            <a:endParaRPr lang="en-GB" sz="2600" b="1" dirty="0">
              <a:solidFill>
                <a:srgbClr val="0070C0"/>
              </a:solidFill>
            </a:endParaRPr>
          </a:p>
          <a:p>
            <a:pPr>
              <a:buFont typeface="Wingdings" panose="05000000000000000000" pitchFamily="2" charset="2"/>
              <a:buChar char="§"/>
            </a:pPr>
            <a:r>
              <a:rPr lang="en-GB" sz="2400" dirty="0"/>
              <a:t>Breakfast:</a:t>
            </a:r>
          </a:p>
          <a:p>
            <a:pPr>
              <a:buFont typeface="Wingdings" panose="05000000000000000000" pitchFamily="2" charset="2"/>
              <a:buChar char="§"/>
            </a:pPr>
            <a:r>
              <a:rPr lang="en-GB" sz="2400" dirty="0"/>
              <a:t>Lunch:</a:t>
            </a:r>
          </a:p>
          <a:p>
            <a:pPr>
              <a:buFont typeface="Wingdings" panose="05000000000000000000" pitchFamily="2" charset="2"/>
              <a:buChar char="§"/>
            </a:pPr>
            <a:r>
              <a:rPr lang="en-GB" sz="2400" dirty="0"/>
              <a:t>Dinner:</a:t>
            </a:r>
          </a:p>
          <a:p>
            <a:pPr>
              <a:buFont typeface="Wingdings" panose="05000000000000000000" pitchFamily="2" charset="2"/>
              <a:buChar char="§"/>
            </a:pPr>
            <a:r>
              <a:rPr lang="en-GB" sz="2400" dirty="0"/>
              <a:t>Snacks (AM/PM)</a:t>
            </a:r>
          </a:p>
          <a:p>
            <a:pPr>
              <a:buFont typeface="Wingdings" panose="05000000000000000000" pitchFamily="2" charset="2"/>
              <a:buChar char="§"/>
            </a:pPr>
            <a:r>
              <a:rPr lang="en-GB" sz="2400" dirty="0"/>
              <a:t>Fluids:</a:t>
            </a:r>
          </a:p>
          <a:p>
            <a:pPr>
              <a:buFont typeface="Wingdings" panose="05000000000000000000" pitchFamily="2" charset="2"/>
              <a:buChar char="§"/>
            </a:pPr>
            <a:r>
              <a:rPr lang="en-GB" sz="2400" dirty="0"/>
              <a:t>Supplements (If you’ve included them in your diet):</a:t>
            </a:r>
          </a:p>
          <a:p>
            <a:pPr marL="0" indent="0">
              <a:buNone/>
            </a:pPr>
            <a:endParaRPr lang="en-GB" sz="2400" dirty="0"/>
          </a:p>
          <a:p>
            <a:pPr marL="0" indent="0">
              <a:buNone/>
            </a:pPr>
            <a:r>
              <a:rPr lang="en-GB" sz="2400" b="1" u="sng" dirty="0"/>
              <a:t>See example below:</a:t>
            </a:r>
          </a:p>
        </p:txBody>
      </p:sp>
    </p:spTree>
    <p:extLst>
      <p:ext uri="{BB962C8B-B14F-4D97-AF65-F5344CB8AC3E}">
        <p14:creationId xmlns:p14="http://schemas.microsoft.com/office/powerpoint/2010/main" val="5461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87440877"/>
              </p:ext>
            </p:extLst>
          </p:nvPr>
        </p:nvGraphicFramePr>
        <p:xfrm>
          <a:off x="1634465" y="574034"/>
          <a:ext cx="8832984" cy="1260075"/>
        </p:xfrm>
        <a:graphic>
          <a:graphicData uri="http://schemas.openxmlformats.org/drawingml/2006/table">
            <a:tbl>
              <a:tblPr firstRow="1" bandRow="1">
                <a:tableStyleId>{5C22544A-7EE6-4342-B048-85BDC9FD1C3A}</a:tableStyleId>
              </a:tblPr>
              <a:tblGrid>
                <a:gridCol w="2944328">
                  <a:extLst>
                    <a:ext uri="{9D8B030D-6E8A-4147-A177-3AD203B41FA5}">
                      <a16:colId xmlns:a16="http://schemas.microsoft.com/office/drawing/2014/main" val="20000"/>
                    </a:ext>
                  </a:extLst>
                </a:gridCol>
                <a:gridCol w="2944328">
                  <a:extLst>
                    <a:ext uri="{9D8B030D-6E8A-4147-A177-3AD203B41FA5}">
                      <a16:colId xmlns:a16="http://schemas.microsoft.com/office/drawing/2014/main" val="20001"/>
                    </a:ext>
                  </a:extLst>
                </a:gridCol>
                <a:gridCol w="2944328">
                  <a:extLst>
                    <a:ext uri="{9D8B030D-6E8A-4147-A177-3AD203B41FA5}">
                      <a16:colId xmlns:a16="http://schemas.microsoft.com/office/drawing/2014/main" val="20002"/>
                    </a:ext>
                  </a:extLst>
                </a:gridCol>
              </a:tblGrid>
              <a:tr h="217577">
                <a:tc gridSpan="3">
                  <a:txBody>
                    <a:bodyPr/>
                    <a:lstStyle/>
                    <a:p>
                      <a:pPr marL="171450" indent="-171450" algn="ctr">
                        <a:buFont typeface="Wingdings" charset="2"/>
                        <a:buChar char="§"/>
                      </a:pPr>
                      <a:r>
                        <a:rPr lang="en-US" sz="1100" dirty="0"/>
                        <a:t>Title</a:t>
                      </a:r>
                      <a:r>
                        <a:rPr lang="en-US" sz="1100" baseline="0" dirty="0"/>
                        <a:t> LO1: Know about the nutrients needed for a healthy, balanced diet </a:t>
                      </a:r>
                      <a:endParaRPr lang="en-US" sz="1100" dirty="0"/>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7577">
                <a:tc>
                  <a:txBody>
                    <a:bodyPr/>
                    <a:lstStyle/>
                    <a:p>
                      <a:pPr marL="0" indent="0" algn="ctr">
                        <a:buFont typeface="Wingdings" charset="2"/>
                        <a:buNone/>
                      </a:pPr>
                      <a:r>
                        <a:rPr lang="en-US" sz="800" b="1"/>
                        <a:t>P</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50000"/>
                      </a:schemeClr>
                    </a:solidFill>
                  </a:tcPr>
                </a:tc>
                <a:tc>
                  <a:txBody>
                    <a:bodyPr/>
                    <a:lstStyle/>
                    <a:p>
                      <a:pPr algn="ctr"/>
                      <a:r>
                        <a:rPr lang="en-US" sz="800" b="1"/>
                        <a:t>M</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50000"/>
                      </a:schemeClr>
                    </a:solidFill>
                  </a:tcPr>
                </a:tc>
                <a:tc>
                  <a:txBody>
                    <a:bodyPr/>
                    <a:lstStyle/>
                    <a:p>
                      <a:pPr algn="ctr"/>
                      <a:r>
                        <a:rPr lang="en-US" sz="800" b="1" dirty="0"/>
                        <a:t>D/D*</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806278">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800" b="1" kern="1200" dirty="0">
                          <a:solidFill>
                            <a:schemeClr val="dk1"/>
                          </a:solidFill>
                          <a:effectLst/>
                          <a:latin typeface="+mn-lt"/>
                          <a:ea typeface="+mn-ea"/>
                          <a:cs typeface="+mn-cs"/>
                        </a:rPr>
                        <a:t>Identifies some </a:t>
                      </a:r>
                      <a:r>
                        <a:rPr lang="en-US" sz="800" kern="1200" dirty="0">
                          <a:solidFill>
                            <a:schemeClr val="dk1"/>
                          </a:solidFill>
                          <a:effectLst/>
                          <a:latin typeface="+mn-lt"/>
                          <a:ea typeface="+mn-ea"/>
                          <a:cs typeface="+mn-cs"/>
                        </a:rPr>
                        <a:t>of foods</a:t>
                      </a:r>
                      <a:r>
                        <a:rPr lang="en-US" sz="800" kern="1200" baseline="0" dirty="0">
                          <a:solidFill>
                            <a:schemeClr val="dk1"/>
                          </a:solidFill>
                          <a:effectLst/>
                          <a:latin typeface="+mn-lt"/>
                          <a:ea typeface="+mn-ea"/>
                          <a:cs typeface="+mn-cs"/>
                        </a:rPr>
                        <a:t> that make a</a:t>
                      </a:r>
                      <a:r>
                        <a:rPr lang="en-US" sz="800" kern="1200" dirty="0">
                          <a:solidFill>
                            <a:schemeClr val="dk1"/>
                          </a:solidFill>
                          <a:effectLst/>
                          <a:latin typeface="+mn-lt"/>
                          <a:ea typeface="+mn-ea"/>
                          <a:cs typeface="+mn-cs"/>
                        </a:rPr>
                        <a:t> balanced diet. </a:t>
                      </a:r>
                    </a:p>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800" b="1" kern="1200" dirty="0">
                          <a:solidFill>
                            <a:schemeClr val="dk1"/>
                          </a:solidFill>
                          <a:effectLst/>
                          <a:latin typeface="+mn-lt"/>
                          <a:ea typeface="+mn-ea"/>
                          <a:cs typeface="+mn-cs"/>
                        </a:rPr>
                        <a:t>Descriptions are</a:t>
                      </a:r>
                      <a:r>
                        <a:rPr lang="en-US" sz="800" b="1" kern="1200" baseline="0" dirty="0">
                          <a:solidFill>
                            <a:schemeClr val="dk1"/>
                          </a:solidFill>
                          <a:effectLst/>
                          <a:latin typeface="+mn-lt"/>
                          <a:ea typeface="+mn-ea"/>
                          <a:cs typeface="+mn-cs"/>
                        </a:rPr>
                        <a:t> limited </a:t>
                      </a:r>
                      <a:r>
                        <a:rPr lang="en-US" sz="800" b="0" kern="1200" baseline="0" dirty="0">
                          <a:solidFill>
                            <a:schemeClr val="dk1"/>
                          </a:solidFill>
                          <a:effectLst/>
                          <a:latin typeface="+mn-lt"/>
                          <a:ea typeface="+mn-ea"/>
                          <a:cs typeface="+mn-cs"/>
                        </a:rPr>
                        <a:t>when describing </a:t>
                      </a:r>
                      <a:r>
                        <a:rPr lang="en-US" sz="800" kern="1200" dirty="0">
                          <a:solidFill>
                            <a:schemeClr val="dk1"/>
                          </a:solidFill>
                          <a:effectLst/>
                          <a:latin typeface="+mn-lt"/>
                          <a:ea typeface="+mn-ea"/>
                          <a:cs typeface="+mn-cs"/>
                        </a:rPr>
                        <a:t>what nutrients are and their role within a healthy balanced diet</a:t>
                      </a:r>
                      <a:r>
                        <a:rPr lang="en-US" sz="800" kern="1200" baseline="0" dirty="0">
                          <a:solidFill>
                            <a:schemeClr val="dk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800" b="1" kern="1200" dirty="0">
                          <a:solidFill>
                            <a:schemeClr val="dk1"/>
                          </a:solidFill>
                          <a:effectLst/>
                          <a:latin typeface="+mn-lt"/>
                          <a:ea typeface="+mn-ea"/>
                          <a:cs typeface="+mn-cs"/>
                        </a:rPr>
                        <a:t>A</a:t>
                      </a:r>
                      <a:r>
                        <a:rPr lang="en-US" sz="800" b="1" kern="1200" baseline="0" dirty="0">
                          <a:solidFill>
                            <a:schemeClr val="dk1"/>
                          </a:solidFill>
                          <a:effectLst/>
                          <a:latin typeface="+mn-lt"/>
                          <a:ea typeface="+mn-ea"/>
                          <a:cs typeface="+mn-cs"/>
                        </a:rPr>
                        <a:t> </a:t>
                      </a:r>
                      <a:r>
                        <a:rPr lang="en-US" sz="800" b="1" kern="1200" dirty="0">
                          <a:solidFill>
                            <a:schemeClr val="dk1"/>
                          </a:solidFill>
                          <a:effectLst/>
                          <a:latin typeface="+mn-lt"/>
                          <a:ea typeface="+mn-ea"/>
                          <a:cs typeface="+mn-cs"/>
                        </a:rPr>
                        <a:t>limited range </a:t>
                      </a:r>
                      <a:r>
                        <a:rPr lang="en-US" sz="800" kern="1200" dirty="0">
                          <a:solidFill>
                            <a:schemeClr val="dk1"/>
                          </a:solidFill>
                          <a:effectLst/>
                          <a:latin typeface="+mn-lt"/>
                          <a:ea typeface="+mn-ea"/>
                          <a:cs typeface="+mn-cs"/>
                        </a:rPr>
                        <a:t>of examples of</a:t>
                      </a:r>
                      <a:r>
                        <a:rPr lang="en-US" sz="800" kern="1200" baseline="0" dirty="0">
                          <a:solidFill>
                            <a:schemeClr val="dk1"/>
                          </a:solidFill>
                          <a:effectLst/>
                          <a:latin typeface="+mn-lt"/>
                          <a:ea typeface="+mn-ea"/>
                          <a:cs typeface="+mn-cs"/>
                        </a:rPr>
                        <a:t> food types are given</a:t>
                      </a:r>
                      <a:endParaRPr lang="en-US" sz="800" dirty="0"/>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800" b="1" kern="1200">
                          <a:solidFill>
                            <a:schemeClr val="dk1"/>
                          </a:solidFill>
                          <a:effectLst/>
                          <a:latin typeface="+mn-lt"/>
                          <a:ea typeface="+mn-ea"/>
                          <a:cs typeface="+mn-cs"/>
                        </a:rPr>
                        <a:t>Briefly describes most </a:t>
                      </a:r>
                      <a:r>
                        <a:rPr lang="en-US" sz="800" kern="1200">
                          <a:solidFill>
                            <a:schemeClr val="dk1"/>
                          </a:solidFill>
                          <a:effectLst/>
                          <a:latin typeface="+mn-lt"/>
                          <a:ea typeface="+mn-ea"/>
                          <a:cs typeface="+mn-cs"/>
                        </a:rPr>
                        <a:t>of the foods</a:t>
                      </a:r>
                      <a:r>
                        <a:rPr lang="en-US" sz="800" kern="1200" baseline="0">
                          <a:solidFill>
                            <a:schemeClr val="dk1"/>
                          </a:solidFill>
                          <a:effectLst/>
                          <a:latin typeface="+mn-lt"/>
                          <a:ea typeface="+mn-ea"/>
                          <a:cs typeface="+mn-cs"/>
                        </a:rPr>
                        <a:t> that make </a:t>
                      </a:r>
                      <a:r>
                        <a:rPr lang="en-US" sz="800" kern="1200">
                          <a:solidFill>
                            <a:schemeClr val="dk1"/>
                          </a:solidFill>
                          <a:effectLst/>
                          <a:latin typeface="+mn-lt"/>
                          <a:ea typeface="+mn-ea"/>
                          <a:cs typeface="+mn-cs"/>
                        </a:rPr>
                        <a:t>a balanced diet. </a:t>
                      </a:r>
                    </a:p>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800" b="1" kern="1200">
                          <a:solidFill>
                            <a:schemeClr val="dk1"/>
                          </a:solidFill>
                          <a:effectLst/>
                          <a:latin typeface="+mn-lt"/>
                          <a:ea typeface="+mn-ea"/>
                          <a:cs typeface="+mn-cs"/>
                        </a:rPr>
                        <a:t>Describes are</a:t>
                      </a:r>
                      <a:r>
                        <a:rPr lang="en-US" sz="800" b="1" kern="1200" baseline="0">
                          <a:solidFill>
                            <a:schemeClr val="dk1"/>
                          </a:solidFill>
                          <a:effectLst/>
                          <a:latin typeface="+mn-lt"/>
                          <a:ea typeface="+mn-ea"/>
                          <a:cs typeface="+mn-cs"/>
                        </a:rPr>
                        <a:t> </a:t>
                      </a:r>
                      <a:r>
                        <a:rPr lang="en-US" sz="800" b="1" kern="1200">
                          <a:solidFill>
                            <a:schemeClr val="dk1"/>
                          </a:solidFill>
                          <a:effectLst/>
                          <a:latin typeface="+mn-lt"/>
                          <a:ea typeface="+mn-ea"/>
                          <a:cs typeface="+mn-cs"/>
                        </a:rPr>
                        <a:t>detailed </a:t>
                      </a:r>
                      <a:r>
                        <a:rPr lang="en-US" sz="800" b="0" kern="1200">
                          <a:solidFill>
                            <a:schemeClr val="dk1"/>
                          </a:solidFill>
                          <a:effectLst/>
                          <a:latin typeface="+mn-lt"/>
                          <a:ea typeface="+mn-ea"/>
                          <a:cs typeface="+mn-cs"/>
                        </a:rPr>
                        <a:t>when</a:t>
                      </a:r>
                      <a:r>
                        <a:rPr lang="en-US" sz="800" b="0" kern="1200" baseline="0">
                          <a:solidFill>
                            <a:schemeClr val="dk1"/>
                          </a:solidFill>
                          <a:effectLst/>
                          <a:latin typeface="+mn-lt"/>
                          <a:ea typeface="+mn-ea"/>
                          <a:cs typeface="+mn-cs"/>
                        </a:rPr>
                        <a:t> describing what </a:t>
                      </a:r>
                      <a:r>
                        <a:rPr lang="en-US" sz="800" kern="1200">
                          <a:solidFill>
                            <a:schemeClr val="dk1"/>
                          </a:solidFill>
                          <a:effectLst/>
                          <a:latin typeface="+mn-lt"/>
                          <a:ea typeface="+mn-ea"/>
                          <a:cs typeface="+mn-cs"/>
                        </a:rPr>
                        <a:t>nutrients are and their role within a healthy balanced diet.</a:t>
                      </a:r>
                    </a:p>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800" kern="1200">
                          <a:solidFill>
                            <a:schemeClr val="dk1"/>
                          </a:solidFill>
                          <a:effectLst/>
                          <a:latin typeface="+mn-lt"/>
                          <a:ea typeface="+mn-ea"/>
                          <a:cs typeface="+mn-cs"/>
                        </a:rPr>
                        <a:t>A </a:t>
                      </a:r>
                      <a:r>
                        <a:rPr lang="en-US" sz="800" b="1" kern="1200">
                          <a:solidFill>
                            <a:schemeClr val="dk1"/>
                          </a:solidFill>
                          <a:effectLst/>
                          <a:latin typeface="+mn-lt"/>
                          <a:ea typeface="+mn-ea"/>
                          <a:cs typeface="+mn-cs"/>
                        </a:rPr>
                        <a:t>range </a:t>
                      </a:r>
                      <a:r>
                        <a:rPr lang="en-US" sz="800" kern="1200">
                          <a:solidFill>
                            <a:schemeClr val="dk1"/>
                          </a:solidFill>
                          <a:effectLst/>
                          <a:latin typeface="+mn-lt"/>
                          <a:ea typeface="+mn-ea"/>
                          <a:cs typeface="+mn-cs"/>
                        </a:rPr>
                        <a:t>of examples of food types</a:t>
                      </a:r>
                      <a:r>
                        <a:rPr lang="en-US" sz="800" kern="1200" baseline="0">
                          <a:solidFill>
                            <a:schemeClr val="dk1"/>
                          </a:solidFill>
                          <a:effectLst/>
                          <a:latin typeface="+mn-lt"/>
                          <a:ea typeface="+mn-ea"/>
                          <a:cs typeface="+mn-cs"/>
                        </a:rPr>
                        <a:t> are given.</a:t>
                      </a:r>
                      <a:endParaRPr lang="en-US" sz="800"/>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800" b="1" kern="1200" dirty="0">
                          <a:solidFill>
                            <a:schemeClr val="dk1"/>
                          </a:solidFill>
                          <a:effectLst/>
                          <a:latin typeface="+mn-lt"/>
                          <a:ea typeface="+mn-ea"/>
                          <a:cs typeface="+mn-cs"/>
                        </a:rPr>
                        <a:t>Describes in detail all </a:t>
                      </a:r>
                      <a:r>
                        <a:rPr lang="en-US" sz="800" kern="1200" dirty="0">
                          <a:solidFill>
                            <a:schemeClr val="dk1"/>
                          </a:solidFill>
                          <a:effectLst/>
                          <a:latin typeface="+mn-lt"/>
                          <a:ea typeface="+mn-ea"/>
                          <a:cs typeface="+mn-cs"/>
                        </a:rPr>
                        <a:t>of</a:t>
                      </a:r>
                      <a:r>
                        <a:rPr lang="en-US" sz="800" kern="1200" baseline="0" dirty="0">
                          <a:solidFill>
                            <a:schemeClr val="dk1"/>
                          </a:solidFill>
                          <a:effectLst/>
                          <a:latin typeface="+mn-lt"/>
                          <a:ea typeface="+mn-ea"/>
                          <a:cs typeface="+mn-cs"/>
                        </a:rPr>
                        <a:t> the foods that make</a:t>
                      </a:r>
                      <a:r>
                        <a:rPr lang="en-US" sz="800" kern="1200" dirty="0">
                          <a:solidFill>
                            <a:schemeClr val="dk1"/>
                          </a:solidFill>
                          <a:effectLst/>
                          <a:latin typeface="+mn-lt"/>
                          <a:ea typeface="+mn-ea"/>
                          <a:cs typeface="+mn-cs"/>
                        </a:rPr>
                        <a:t> a balanced diet. </a:t>
                      </a:r>
                      <a:r>
                        <a:rPr lang="en-US" sz="800" b="1" kern="1200" dirty="0">
                          <a:solidFill>
                            <a:schemeClr val="dk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800" b="1" kern="1200" dirty="0">
                          <a:solidFill>
                            <a:schemeClr val="dk1"/>
                          </a:solidFill>
                          <a:effectLst/>
                          <a:latin typeface="+mn-lt"/>
                          <a:ea typeface="+mn-ea"/>
                          <a:cs typeface="+mn-cs"/>
                        </a:rPr>
                        <a:t>Describes in full</a:t>
                      </a:r>
                      <a:r>
                        <a:rPr lang="en-US" sz="800" b="1" kern="1200" baseline="0" dirty="0">
                          <a:solidFill>
                            <a:schemeClr val="dk1"/>
                          </a:solidFill>
                          <a:effectLst/>
                          <a:latin typeface="+mn-lt"/>
                          <a:ea typeface="+mn-ea"/>
                          <a:cs typeface="+mn-cs"/>
                        </a:rPr>
                        <a:t> detail </a:t>
                      </a:r>
                      <a:r>
                        <a:rPr lang="en-US" sz="800" kern="1200" dirty="0">
                          <a:solidFill>
                            <a:schemeClr val="dk1"/>
                          </a:solidFill>
                          <a:effectLst/>
                          <a:latin typeface="+mn-lt"/>
                          <a:ea typeface="+mn-ea"/>
                          <a:cs typeface="+mn-cs"/>
                        </a:rPr>
                        <a:t>what nutrients are and their role within a healthy balanced diet.</a:t>
                      </a:r>
                      <a:r>
                        <a:rPr lang="en-US" sz="800" kern="1200" baseline="0" dirty="0">
                          <a:solidFill>
                            <a:schemeClr val="dk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800" kern="1200" dirty="0">
                          <a:solidFill>
                            <a:schemeClr val="dk1"/>
                          </a:solidFill>
                          <a:effectLst/>
                          <a:latin typeface="+mn-lt"/>
                          <a:ea typeface="+mn-ea"/>
                          <a:cs typeface="+mn-cs"/>
                        </a:rPr>
                        <a:t>A </a:t>
                      </a:r>
                      <a:r>
                        <a:rPr lang="en-US" sz="800" b="1" kern="1200" dirty="0">
                          <a:solidFill>
                            <a:schemeClr val="dk1"/>
                          </a:solidFill>
                          <a:effectLst/>
                          <a:latin typeface="+mn-lt"/>
                          <a:ea typeface="+mn-ea"/>
                          <a:cs typeface="+mn-cs"/>
                        </a:rPr>
                        <a:t>wide range </a:t>
                      </a:r>
                      <a:r>
                        <a:rPr lang="en-US" sz="800" kern="1200" dirty="0">
                          <a:solidFill>
                            <a:schemeClr val="dk1"/>
                          </a:solidFill>
                          <a:effectLst/>
                          <a:latin typeface="+mn-lt"/>
                          <a:ea typeface="+mn-ea"/>
                          <a:cs typeface="+mn-cs"/>
                        </a:rPr>
                        <a:t>of examples of food</a:t>
                      </a:r>
                      <a:r>
                        <a:rPr lang="en-US" sz="800" kern="1200" baseline="0" dirty="0">
                          <a:solidFill>
                            <a:schemeClr val="dk1"/>
                          </a:solidFill>
                          <a:effectLst/>
                          <a:latin typeface="+mn-lt"/>
                          <a:ea typeface="+mn-ea"/>
                          <a:cs typeface="+mn-cs"/>
                        </a:rPr>
                        <a:t> types are given</a:t>
                      </a:r>
                      <a:endParaRPr lang="en-US" sz="800" dirty="0"/>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nvPr>
        </p:nvGraphicFramePr>
        <p:xfrm>
          <a:off x="1679510" y="2661576"/>
          <a:ext cx="8832978" cy="3480964"/>
        </p:xfrm>
        <a:graphic>
          <a:graphicData uri="http://schemas.openxmlformats.org/drawingml/2006/table">
            <a:tbl>
              <a:tblPr firstRow="1" bandRow="1">
                <a:tableStyleId>{2D5ABB26-0587-4C30-8999-92F81FD0307C}</a:tableStyleId>
              </a:tblPr>
              <a:tblGrid>
                <a:gridCol w="576064">
                  <a:extLst>
                    <a:ext uri="{9D8B030D-6E8A-4147-A177-3AD203B41FA5}">
                      <a16:colId xmlns:a16="http://schemas.microsoft.com/office/drawing/2014/main" val="20000"/>
                    </a:ext>
                  </a:extLst>
                </a:gridCol>
                <a:gridCol w="6809285">
                  <a:extLst>
                    <a:ext uri="{9D8B030D-6E8A-4147-A177-3AD203B41FA5}">
                      <a16:colId xmlns:a16="http://schemas.microsoft.com/office/drawing/2014/main" val="20001"/>
                    </a:ext>
                  </a:extLst>
                </a:gridCol>
                <a:gridCol w="453585">
                  <a:extLst>
                    <a:ext uri="{9D8B030D-6E8A-4147-A177-3AD203B41FA5}">
                      <a16:colId xmlns:a16="http://schemas.microsoft.com/office/drawing/2014/main" val="20002"/>
                    </a:ext>
                  </a:extLst>
                </a:gridCol>
                <a:gridCol w="476265">
                  <a:extLst>
                    <a:ext uri="{9D8B030D-6E8A-4147-A177-3AD203B41FA5}">
                      <a16:colId xmlns:a16="http://schemas.microsoft.com/office/drawing/2014/main" val="20003"/>
                    </a:ext>
                  </a:extLst>
                </a:gridCol>
                <a:gridCol w="517779">
                  <a:extLst>
                    <a:ext uri="{9D8B030D-6E8A-4147-A177-3AD203B41FA5}">
                      <a16:colId xmlns:a16="http://schemas.microsoft.com/office/drawing/2014/main" val="20004"/>
                    </a:ext>
                  </a:extLst>
                </a:gridCol>
              </a:tblGrid>
              <a:tr h="396678">
                <a:tc>
                  <a:txBody>
                    <a:bodyPr/>
                    <a:lstStyle/>
                    <a:p>
                      <a:pPr algn="ctr"/>
                      <a:r>
                        <a:rPr lang="en-US" sz="1000">
                          <a:solidFill>
                            <a:schemeClr val="bg1"/>
                          </a:solidFill>
                        </a:rPr>
                        <a:t>No.</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bg1"/>
                          </a:solidFill>
                        </a:rPr>
                        <a:t>Task</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algn="ctr"/>
                      <a:r>
                        <a:rPr lang="en-US" sz="1000" b="1"/>
                        <a:t>P</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50000"/>
                      </a:schemeClr>
                    </a:solidFill>
                  </a:tcPr>
                </a:tc>
                <a:tc>
                  <a:txBody>
                    <a:bodyPr/>
                    <a:lstStyle/>
                    <a:p>
                      <a:pPr algn="ctr"/>
                      <a:r>
                        <a:rPr lang="en-US" sz="1000" b="1"/>
                        <a:t>M</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50000"/>
                      </a:schemeClr>
                    </a:solidFill>
                  </a:tcPr>
                </a:tc>
                <a:tc>
                  <a:txBody>
                    <a:bodyPr/>
                    <a:lstStyle/>
                    <a:p>
                      <a:pPr algn="ctr"/>
                      <a:r>
                        <a:rPr lang="en-US" sz="1000" b="1"/>
                        <a:t>D/D*</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96018">
                <a:tc>
                  <a:txBody>
                    <a:bodyPr/>
                    <a:lstStyle/>
                    <a:p>
                      <a:pPr algn="ctr"/>
                      <a:r>
                        <a:rPr lang="en-US" sz="800" b="1"/>
                        <a:t>1 </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l"/>
                      <a:r>
                        <a:rPr lang="en-US" sz="800" b="1"/>
                        <a:t>Subheading</a:t>
                      </a:r>
                      <a:r>
                        <a:rPr lang="en-US" sz="800" b="1" baseline="0"/>
                        <a:t>: </a:t>
                      </a:r>
                      <a:r>
                        <a:rPr lang="en-US" sz="800" b="1" u="sng" baseline="0"/>
                        <a:t>Definition of nutrients </a:t>
                      </a:r>
                      <a:r>
                        <a:rPr lang="en-US" sz="800" baseline="0"/>
                        <a:t>- </a:t>
                      </a:r>
                      <a:r>
                        <a:rPr lang="en-US" sz="800"/>
                        <a:t>Define nutrients</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1"/>
                  </a:ext>
                </a:extLst>
              </a:tr>
              <a:tr h="196018">
                <a:tc>
                  <a:txBody>
                    <a:bodyPr/>
                    <a:lstStyle/>
                    <a:p>
                      <a:pPr algn="ctr"/>
                      <a:r>
                        <a:rPr lang="en-US" sz="800" b="1"/>
                        <a:t>2</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l"/>
                      <a:r>
                        <a:rPr lang="en-US" sz="800" b="1"/>
                        <a:t>Subheading: </a:t>
                      </a:r>
                      <a:r>
                        <a:rPr lang="en-US" sz="800" b="1" u="sng"/>
                        <a:t>Balanced diet</a:t>
                      </a:r>
                      <a:r>
                        <a:rPr lang="en-US" sz="800" b="1" u="none" baseline="0"/>
                        <a:t> </a:t>
                      </a:r>
                      <a:r>
                        <a:rPr lang="en-US" sz="800" b="0" u="none" baseline="0"/>
                        <a:t>- </a:t>
                      </a:r>
                      <a:r>
                        <a:rPr lang="en-US" sz="800" u="none"/>
                        <a:t>Define</a:t>
                      </a:r>
                      <a:r>
                        <a:rPr lang="en-US" sz="800"/>
                        <a:t> balanced diet</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2"/>
                  </a:ext>
                </a:extLst>
              </a:tr>
              <a:tr h="196018">
                <a:tc>
                  <a:txBody>
                    <a:bodyPr/>
                    <a:lstStyle/>
                    <a:p>
                      <a:pPr algn="ctr"/>
                      <a:r>
                        <a:rPr lang="en-US" sz="800" b="1"/>
                        <a:t>3</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l"/>
                      <a:r>
                        <a:rPr lang="en-US" sz="800" b="1"/>
                        <a:t>Subtitle: </a:t>
                      </a:r>
                      <a:r>
                        <a:rPr lang="en-US" sz="800" b="1" u="sng"/>
                        <a:t>Types of nutrients</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pct50">
                      <a:fgClr>
                        <a:prstClr val="black"/>
                      </a:fgClr>
                      <a:bgClr>
                        <a:prstClr val="white"/>
                      </a:bgClr>
                    </a:patt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pct50">
                      <a:fgClr>
                        <a:prstClr val="black"/>
                      </a:fgClr>
                      <a:bgClr>
                        <a:prstClr val="white"/>
                      </a:bgClr>
                    </a:patt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pct50">
                      <a:fgClr>
                        <a:prstClr val="black"/>
                      </a:fgClr>
                      <a:bgClr>
                        <a:prstClr val="white"/>
                      </a:bgClr>
                    </a:pattFill>
                  </a:tcPr>
                </a:tc>
                <a:extLst>
                  <a:ext uri="{0D108BD9-81ED-4DB2-BD59-A6C34878D82A}">
                    <a16:rowId xmlns:a16="http://schemas.microsoft.com/office/drawing/2014/main" val="10003"/>
                  </a:ext>
                </a:extLst>
              </a:tr>
              <a:tr h="395533">
                <a:tc>
                  <a:txBody>
                    <a:bodyPr/>
                    <a:lstStyle/>
                    <a:p>
                      <a:pPr algn="ctr"/>
                      <a:r>
                        <a:rPr lang="en-US" sz="800" b="1"/>
                        <a:t>4</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l"/>
                      <a:r>
                        <a:rPr lang="en-US" sz="800" b="1"/>
                        <a:t>Subheading:</a:t>
                      </a:r>
                      <a:r>
                        <a:rPr lang="en-US" sz="800" b="1" baseline="0"/>
                        <a:t> </a:t>
                      </a:r>
                      <a:r>
                        <a:rPr lang="en-US" sz="800" b="1" u="sng" baseline="0"/>
                        <a:t>Carbohydrates</a:t>
                      </a:r>
                      <a:r>
                        <a:rPr lang="en-US" sz="800" baseline="0"/>
                        <a:t> - </a:t>
                      </a:r>
                      <a:r>
                        <a:rPr lang="en-US" sz="800"/>
                        <a:t>Explain the types (simple</a:t>
                      </a:r>
                      <a:r>
                        <a:rPr lang="en-US" sz="800" baseline="0"/>
                        <a:t> and complex) and</a:t>
                      </a:r>
                      <a:r>
                        <a:rPr lang="en-US" sz="800"/>
                        <a:t> role of carbohydrates. Provide</a:t>
                      </a:r>
                      <a:r>
                        <a:rPr lang="en-US" sz="800" baseline="0"/>
                        <a:t> a wide range of different examples (simple and complex). How much should be eaten per day? (g/kcal).</a:t>
                      </a: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4"/>
                  </a:ext>
                </a:extLst>
              </a:tr>
              <a:tr h="395533">
                <a:tc>
                  <a:txBody>
                    <a:bodyPr/>
                    <a:lstStyle/>
                    <a:p>
                      <a:pPr algn="ctr"/>
                      <a:r>
                        <a:rPr lang="en-US" sz="800" b="1"/>
                        <a:t>5</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a:t>Subheading:</a:t>
                      </a:r>
                      <a:r>
                        <a:rPr lang="en-US" sz="800" b="1" baseline="0"/>
                        <a:t> </a:t>
                      </a:r>
                      <a:r>
                        <a:rPr lang="en-US" sz="800" b="1" u="sng" baseline="0"/>
                        <a:t>Fats</a:t>
                      </a:r>
                      <a:r>
                        <a:rPr lang="en-US" sz="800" baseline="0"/>
                        <a:t> - </a:t>
                      </a:r>
                      <a:r>
                        <a:rPr lang="en-US" sz="800"/>
                        <a:t>Explain the types (saturated</a:t>
                      </a:r>
                      <a:r>
                        <a:rPr lang="en-US" sz="800" baseline="0"/>
                        <a:t> and unsaturated) and</a:t>
                      </a:r>
                      <a:r>
                        <a:rPr lang="en-US" sz="800"/>
                        <a:t> role of fats. Provide</a:t>
                      </a:r>
                      <a:r>
                        <a:rPr lang="en-US" sz="800" baseline="0"/>
                        <a:t> a wide range of different examples (saturated and unsaturated). How much should be eaten per day? (g/kcal).</a:t>
                      </a: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5"/>
                  </a:ext>
                </a:extLst>
              </a:tr>
              <a:tr h="288299">
                <a:tc>
                  <a:txBody>
                    <a:bodyPr/>
                    <a:lstStyle/>
                    <a:p>
                      <a:pPr algn="ctr"/>
                      <a:r>
                        <a:rPr lang="en-US" sz="800" b="1"/>
                        <a:t>6</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a:t>Subheading:</a:t>
                      </a:r>
                      <a:r>
                        <a:rPr lang="en-US" sz="800" b="1" baseline="0"/>
                        <a:t> </a:t>
                      </a:r>
                      <a:r>
                        <a:rPr lang="en-US" sz="800" b="1" u="sng" baseline="0"/>
                        <a:t>Protein</a:t>
                      </a:r>
                      <a:r>
                        <a:rPr lang="en-US" sz="800" baseline="0"/>
                        <a:t> - </a:t>
                      </a:r>
                      <a:r>
                        <a:rPr lang="en-US" sz="800"/>
                        <a:t>Explain the types </a:t>
                      </a:r>
                      <a:r>
                        <a:rPr lang="en-US" sz="800" baseline="0"/>
                        <a:t>and</a:t>
                      </a:r>
                      <a:r>
                        <a:rPr lang="en-US" sz="800"/>
                        <a:t> role of protein. Provide</a:t>
                      </a:r>
                      <a:r>
                        <a:rPr lang="en-US" sz="800" baseline="0"/>
                        <a:t> a wide range of different examples. How much should be eaten per day (g/kcal).</a:t>
                      </a: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6"/>
                  </a:ext>
                </a:extLst>
              </a:tr>
              <a:tr h="395533">
                <a:tc>
                  <a:txBody>
                    <a:bodyPr/>
                    <a:lstStyle/>
                    <a:p>
                      <a:pPr algn="ctr"/>
                      <a:r>
                        <a:rPr lang="en-US" sz="800" b="1"/>
                        <a:t>7</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a:t>Subheading:</a:t>
                      </a:r>
                      <a:r>
                        <a:rPr lang="en-US" sz="800" b="1" baseline="0"/>
                        <a:t> </a:t>
                      </a:r>
                      <a:r>
                        <a:rPr lang="en-US" sz="800" b="1" u="sng" baseline="0"/>
                        <a:t>Fibre</a:t>
                      </a:r>
                      <a:r>
                        <a:rPr lang="en-US" sz="800" b="1" baseline="0"/>
                        <a:t> </a:t>
                      </a:r>
                      <a:r>
                        <a:rPr lang="en-US" sz="800" baseline="0"/>
                        <a:t>- </a:t>
                      </a:r>
                      <a:r>
                        <a:rPr lang="en-US" sz="800"/>
                        <a:t>Explain the types (soluble and insoluble) </a:t>
                      </a:r>
                      <a:r>
                        <a:rPr lang="en-US" sz="800" baseline="0"/>
                        <a:t>and</a:t>
                      </a:r>
                      <a:r>
                        <a:rPr lang="en-US" sz="800"/>
                        <a:t> role of fibre. Provide</a:t>
                      </a:r>
                      <a:r>
                        <a:rPr lang="en-US" sz="800" baseline="0"/>
                        <a:t> a wide range of different examples (soluble and insoluble). How much should be eaten per day (g/kcal).</a:t>
                      </a: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7"/>
                  </a:ext>
                </a:extLst>
              </a:tr>
              <a:tr h="284783">
                <a:tc>
                  <a:txBody>
                    <a:bodyPr/>
                    <a:lstStyle/>
                    <a:p>
                      <a:pPr algn="ctr"/>
                      <a:r>
                        <a:rPr lang="en-US" sz="800" b="1"/>
                        <a:t>8</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a:t>Subheading:</a:t>
                      </a:r>
                      <a:r>
                        <a:rPr lang="en-US" sz="800" b="1" baseline="0"/>
                        <a:t> </a:t>
                      </a:r>
                      <a:r>
                        <a:rPr lang="en-US" sz="800" b="1" u="sng" baseline="0"/>
                        <a:t>Water</a:t>
                      </a:r>
                      <a:r>
                        <a:rPr lang="en-US" sz="800" b="1" baseline="0"/>
                        <a:t> </a:t>
                      </a:r>
                      <a:r>
                        <a:rPr lang="en-US" sz="800" baseline="0"/>
                        <a:t>- </a:t>
                      </a:r>
                      <a:r>
                        <a:rPr lang="en-US" sz="800"/>
                        <a:t>Explain the</a:t>
                      </a:r>
                      <a:r>
                        <a:rPr lang="en-US" sz="800" baseline="0"/>
                        <a:t> </a:t>
                      </a:r>
                      <a:r>
                        <a:rPr lang="en-US" sz="800"/>
                        <a:t>role of water. How</a:t>
                      </a:r>
                      <a:r>
                        <a:rPr lang="en-US" sz="800" baseline="0"/>
                        <a:t> much should be consumed per day (ml).</a:t>
                      </a: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8"/>
                  </a:ext>
                </a:extLst>
              </a:tr>
              <a:tr h="288299">
                <a:tc>
                  <a:txBody>
                    <a:bodyPr/>
                    <a:lstStyle/>
                    <a:p>
                      <a:pPr algn="ctr"/>
                      <a:r>
                        <a:rPr lang="en-US" sz="800" b="1"/>
                        <a:t>9</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r>
                        <a:rPr lang="en-US" sz="800" b="1"/>
                        <a:t>Subheading:</a:t>
                      </a:r>
                      <a:r>
                        <a:rPr lang="en-US" sz="800" b="1" baseline="0"/>
                        <a:t> </a:t>
                      </a:r>
                      <a:r>
                        <a:rPr lang="en-US" sz="800" b="1" u="sng" baseline="0"/>
                        <a:t>Vitamins</a:t>
                      </a:r>
                      <a:r>
                        <a:rPr lang="en-US" sz="800" b="1" baseline="0"/>
                        <a:t> </a:t>
                      </a:r>
                      <a:r>
                        <a:rPr lang="en-US" sz="800" baseline="0"/>
                        <a:t>- </a:t>
                      </a:r>
                      <a:r>
                        <a:rPr lang="en-US" sz="800"/>
                        <a:t>Explain the types </a:t>
                      </a:r>
                      <a:r>
                        <a:rPr lang="en-US" sz="800" baseline="0"/>
                        <a:t>and</a:t>
                      </a:r>
                      <a:r>
                        <a:rPr lang="en-US" sz="800"/>
                        <a:t> role of vitamins</a:t>
                      </a:r>
                      <a:r>
                        <a:rPr lang="en-US" sz="800" baseline="0"/>
                        <a:t>. Provide a wide range of examples. How much should be consumed per day (mg)?</a:t>
                      </a: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9"/>
                  </a:ext>
                </a:extLst>
              </a:tr>
              <a:tr h="448252">
                <a:tc>
                  <a:txBody>
                    <a:bodyPr/>
                    <a:lstStyle/>
                    <a:p>
                      <a:pPr algn="ctr"/>
                      <a:r>
                        <a:rPr lang="en-US" sz="800" b="1"/>
                        <a:t>10</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a:t>Subheading:</a:t>
                      </a:r>
                      <a:r>
                        <a:rPr lang="en-US" sz="800" b="1" baseline="0"/>
                        <a:t> </a:t>
                      </a:r>
                      <a:r>
                        <a:rPr lang="en-US" sz="800" b="1" u="sng" baseline="0"/>
                        <a:t>Minerals</a:t>
                      </a:r>
                      <a:r>
                        <a:rPr lang="en-US" sz="800" b="1" baseline="0"/>
                        <a:t> </a:t>
                      </a:r>
                      <a:r>
                        <a:rPr lang="mr-IN" sz="800" baseline="0"/>
                        <a:t>–</a:t>
                      </a:r>
                      <a:r>
                        <a:rPr lang="en-GB" sz="800" baseline="0"/>
                        <a:t> </a:t>
                      </a:r>
                      <a:r>
                        <a:rPr lang="en-US" sz="800"/>
                        <a:t>Explain the types </a:t>
                      </a:r>
                      <a:r>
                        <a:rPr lang="en-US" sz="800" baseline="0"/>
                        <a:t>and</a:t>
                      </a:r>
                      <a:r>
                        <a:rPr lang="en-US" sz="800"/>
                        <a:t> role of minerals</a:t>
                      </a:r>
                      <a:r>
                        <a:rPr lang="en-US" sz="800" baseline="0"/>
                        <a:t>. Provide a wide range of examples. How much should be consumed per day (mg)?</a:t>
                      </a:r>
                      <a:endParaRPr lang="en-US" sz="800"/>
                    </a:p>
                    <a:p>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8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10"/>
                  </a:ext>
                </a:extLst>
              </a:tr>
            </a:tbl>
          </a:graphicData>
        </a:graphic>
      </p:graphicFrame>
      <p:sp>
        <p:nvSpPr>
          <p:cNvPr id="9" name="Rectangle 8"/>
          <p:cNvSpPr/>
          <p:nvPr/>
        </p:nvSpPr>
        <p:spPr>
          <a:xfrm>
            <a:off x="1679510" y="1875542"/>
            <a:ext cx="3552395" cy="729335"/>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100" b="1">
                <a:solidFill>
                  <a:prstClr val="white"/>
                </a:solidFill>
                <a:latin typeface="Calibri"/>
              </a:rPr>
              <a:t>NACPE TIPS</a:t>
            </a:r>
          </a:p>
          <a:p>
            <a:pPr marL="285750" indent="-285750" defTabSz="457200">
              <a:buFont typeface="Wingdings" charset="2"/>
              <a:buChar char="§"/>
            </a:pPr>
            <a:r>
              <a:rPr lang="en-US" sz="1100">
                <a:solidFill>
                  <a:prstClr val="white"/>
                </a:solidFill>
                <a:latin typeface="Calibri"/>
              </a:rPr>
              <a:t>Reference work</a:t>
            </a:r>
          </a:p>
          <a:p>
            <a:pPr marL="285750" indent="-285750" defTabSz="457200">
              <a:buFont typeface="Wingdings" charset="2"/>
              <a:buChar char="§"/>
            </a:pPr>
            <a:r>
              <a:rPr lang="en-US" sz="1100">
                <a:solidFill>
                  <a:prstClr val="white"/>
                </a:solidFill>
                <a:latin typeface="Calibri"/>
              </a:rPr>
              <a:t>Where possible, </a:t>
            </a:r>
            <a:r>
              <a:rPr lang="en-US" sz="1100" u="sng">
                <a:solidFill>
                  <a:prstClr val="white"/>
                </a:solidFill>
                <a:latin typeface="Calibri"/>
              </a:rPr>
              <a:t>use your own words</a:t>
            </a:r>
          </a:p>
          <a:p>
            <a:pPr marL="285750" indent="-285750" defTabSz="457200">
              <a:buFont typeface="Wingdings" charset="2"/>
              <a:buChar char="§"/>
            </a:pPr>
            <a:r>
              <a:rPr lang="en-US" sz="1100">
                <a:solidFill>
                  <a:prstClr val="white"/>
                </a:solidFill>
                <a:latin typeface="Calibri"/>
              </a:rPr>
              <a:t>Present work clearly</a:t>
            </a:r>
          </a:p>
        </p:txBody>
      </p:sp>
      <p:sp>
        <p:nvSpPr>
          <p:cNvPr id="10" name="Rectangle 9"/>
          <p:cNvSpPr/>
          <p:nvPr/>
        </p:nvSpPr>
        <p:spPr>
          <a:xfrm>
            <a:off x="5327915" y="1875542"/>
            <a:ext cx="5184576" cy="729335"/>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a:solidFill>
                  <a:prstClr val="white"/>
                </a:solidFill>
                <a:latin typeface="Calibri"/>
              </a:rPr>
              <a:t>ASSESS YOUR WORK AS YOU COMPLETE IT</a:t>
            </a:r>
          </a:p>
        </p:txBody>
      </p:sp>
      <p:graphicFrame>
        <p:nvGraphicFramePr>
          <p:cNvPr id="11" name="Table 10"/>
          <p:cNvGraphicFramePr>
            <a:graphicFrameLocks noGrp="1"/>
          </p:cNvGraphicFramePr>
          <p:nvPr>
            <p:extLst/>
          </p:nvPr>
        </p:nvGraphicFramePr>
        <p:xfrm>
          <a:off x="1679511" y="6202618"/>
          <a:ext cx="8832981" cy="611745"/>
        </p:xfrm>
        <a:graphic>
          <a:graphicData uri="http://schemas.openxmlformats.org/drawingml/2006/table">
            <a:tbl>
              <a:tblPr firstRow="1" bandRow="1">
                <a:tableStyleId>{2D5ABB26-0587-4C30-8999-92F81FD0307C}</a:tableStyleId>
              </a:tblPr>
              <a:tblGrid>
                <a:gridCol w="2944327">
                  <a:extLst>
                    <a:ext uri="{9D8B030D-6E8A-4147-A177-3AD203B41FA5}">
                      <a16:colId xmlns:a16="http://schemas.microsoft.com/office/drawing/2014/main" val="20000"/>
                    </a:ext>
                  </a:extLst>
                </a:gridCol>
                <a:gridCol w="2944327">
                  <a:extLst>
                    <a:ext uri="{9D8B030D-6E8A-4147-A177-3AD203B41FA5}">
                      <a16:colId xmlns:a16="http://schemas.microsoft.com/office/drawing/2014/main" val="20001"/>
                    </a:ext>
                  </a:extLst>
                </a:gridCol>
                <a:gridCol w="2944327">
                  <a:extLst>
                    <a:ext uri="{9D8B030D-6E8A-4147-A177-3AD203B41FA5}">
                      <a16:colId xmlns:a16="http://schemas.microsoft.com/office/drawing/2014/main" val="20002"/>
                    </a:ext>
                  </a:extLst>
                </a:gridCol>
              </a:tblGrid>
              <a:tr h="261084">
                <a:tc>
                  <a:txBody>
                    <a:bodyPr/>
                    <a:lstStyle/>
                    <a:p>
                      <a:pPr algn="ctr"/>
                      <a:r>
                        <a:rPr lang="en-US" sz="900" b="1">
                          <a:solidFill>
                            <a:srgbClr val="FFFFFF"/>
                          </a:solidFill>
                        </a:rPr>
                        <a:t>WWW</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algn="ctr"/>
                      <a:r>
                        <a:rPr lang="en-US" sz="900" b="1">
                          <a:solidFill>
                            <a:srgbClr val="FFFFFF"/>
                          </a:solidFill>
                        </a:rPr>
                        <a:t>EBI</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algn="ctr"/>
                      <a:r>
                        <a:rPr lang="en-US" sz="900" b="1">
                          <a:solidFill>
                            <a:srgbClr val="FFFFFF"/>
                          </a:solidFill>
                        </a:rPr>
                        <a:t>DRT</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0"/>
                  </a:ext>
                </a:extLst>
              </a:tr>
              <a:tr h="350661">
                <a:tc>
                  <a:txBody>
                    <a:bodyPr/>
                    <a:lstStyle/>
                    <a:p>
                      <a:pPr algn="ctr"/>
                      <a:endParaRPr lang="en-US" sz="9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9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9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itle 1">
            <a:extLst>
              <a:ext uri="{FF2B5EF4-FFF2-40B4-BE49-F238E27FC236}">
                <a16:creationId xmlns:a16="http://schemas.microsoft.com/office/drawing/2014/main" id="{63B862BD-C3D5-489E-8A8E-F54DFEA28BC2}"/>
              </a:ext>
            </a:extLst>
          </p:cNvPr>
          <p:cNvSpPr txBox="1">
            <a:spLocks/>
          </p:cNvSpPr>
          <p:nvPr/>
        </p:nvSpPr>
        <p:spPr>
          <a:xfrm>
            <a:off x="1679511" y="61281"/>
            <a:ext cx="8832981" cy="456052"/>
          </a:xfrm>
          <a:prstGeom prst="rect">
            <a:avLst/>
          </a:prstGeom>
          <a:solidFill>
            <a:sysClr val="windowText" lastClr="000000"/>
          </a:solidFill>
          <a:ln>
            <a:solidFill>
              <a:sysClr val="windowText" lastClr="00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800" b="1" u="sng">
                <a:solidFill>
                  <a:sysClr val="window" lastClr="FFFFFF"/>
                </a:solidFill>
                <a:latin typeface="Calibri"/>
              </a:rPr>
              <a:t>Enquiry question</a:t>
            </a:r>
          </a:p>
          <a:p>
            <a:pPr>
              <a:defRPr/>
            </a:pPr>
            <a:r>
              <a:rPr lang="en-GB" sz="1800" b="1" u="sng">
                <a:solidFill>
                  <a:sysClr val="window" lastClr="FFFFFF"/>
                </a:solidFill>
                <a:latin typeface="Calibri"/>
              </a:rPr>
              <a:t>What nutrients do you think are important for a healthy, balanced diet?</a:t>
            </a:r>
            <a:r>
              <a:rPr lang="en-GB" sz="2000" b="1">
                <a:solidFill>
                  <a:sysClr val="window" lastClr="FFFFFF"/>
                </a:solidFill>
                <a:latin typeface="Calibri"/>
              </a:rPr>
              <a:t> </a:t>
            </a:r>
            <a:endParaRPr lang="en-US" sz="2400" b="1">
              <a:solidFill>
                <a:sysClr val="window" lastClr="FFFFFF"/>
              </a:solidFill>
              <a:latin typeface="Calibri"/>
            </a:endParaRPr>
          </a:p>
        </p:txBody>
      </p:sp>
    </p:spTree>
    <p:extLst>
      <p:ext uri="{BB962C8B-B14F-4D97-AF65-F5344CB8AC3E}">
        <p14:creationId xmlns:p14="http://schemas.microsoft.com/office/powerpoint/2010/main" val="715749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764704"/>
            <a:ext cx="9144000" cy="6093296"/>
          </a:xfrm>
          <a:solidFill>
            <a:schemeClr val="bg1">
              <a:lumMod val="95000"/>
            </a:schemeClr>
          </a:solidFill>
        </p:spPr>
        <p:txBody>
          <a:bodyPr>
            <a:normAutofit/>
          </a:bodyPr>
          <a:lstStyle/>
          <a:p>
            <a:pPr>
              <a:buFont typeface="Wingdings" panose="05000000000000000000" pitchFamily="2" charset="2"/>
              <a:buChar char="§"/>
            </a:pPr>
            <a:r>
              <a:rPr lang="en-GB" sz="2000" b="1" dirty="0"/>
              <a:t>Objective measures </a:t>
            </a:r>
            <a:r>
              <a:rPr lang="en-GB" sz="1400" b="1" dirty="0"/>
              <a:t>(Create a table)</a:t>
            </a:r>
          </a:p>
          <a:p>
            <a:pPr lvl="1">
              <a:buFont typeface="Wingdings" panose="05000000000000000000" pitchFamily="2" charset="2"/>
              <a:buChar char="§"/>
            </a:pPr>
            <a:r>
              <a:rPr lang="en-GB" sz="1600" dirty="0">
                <a:solidFill>
                  <a:srgbClr val="FF0000"/>
                </a:solidFill>
              </a:rPr>
              <a:t>Weight - Before and after</a:t>
            </a:r>
          </a:p>
          <a:p>
            <a:pPr lvl="1">
              <a:buFont typeface="Wingdings" panose="05000000000000000000" pitchFamily="2" charset="2"/>
              <a:buChar char="§"/>
            </a:pPr>
            <a:r>
              <a:rPr lang="en-GB" sz="1600" dirty="0">
                <a:solidFill>
                  <a:srgbClr val="FF0000"/>
                </a:solidFill>
              </a:rPr>
              <a:t>Speed - Before and after</a:t>
            </a:r>
          </a:p>
          <a:p>
            <a:pPr lvl="1">
              <a:buFont typeface="Wingdings" panose="05000000000000000000" pitchFamily="2" charset="2"/>
              <a:buChar char="§"/>
            </a:pPr>
            <a:r>
              <a:rPr lang="en-GB" sz="1600" dirty="0">
                <a:solidFill>
                  <a:srgbClr val="FF0000"/>
                </a:solidFill>
              </a:rPr>
              <a:t>Distance - Covered before and after</a:t>
            </a:r>
          </a:p>
          <a:p>
            <a:pPr marL="457200" lvl="1" indent="0">
              <a:buNone/>
            </a:pPr>
            <a:endParaRPr lang="en-GB" sz="1600" dirty="0">
              <a:solidFill>
                <a:srgbClr val="FF0000"/>
              </a:solidFill>
            </a:endParaRPr>
          </a:p>
          <a:p>
            <a:pPr>
              <a:buFont typeface="Wingdings" panose="05000000000000000000" pitchFamily="2" charset="2"/>
              <a:buChar char="§"/>
            </a:pPr>
            <a:r>
              <a:rPr lang="en-GB" sz="1800" b="1" u="sng" dirty="0"/>
              <a:t>Week 1 and 2 diary </a:t>
            </a:r>
          </a:p>
          <a:p>
            <a:pPr lvl="1">
              <a:buFont typeface="Wingdings" panose="05000000000000000000" pitchFamily="2" charset="2"/>
              <a:buChar char="§"/>
            </a:pPr>
            <a:r>
              <a:rPr lang="en-GB" sz="1600" dirty="0">
                <a:solidFill>
                  <a:srgbClr val="FF0000"/>
                </a:solidFill>
              </a:rPr>
              <a:t>Create a scoring scale (</a:t>
            </a:r>
            <a:r>
              <a:rPr lang="en-GB" sz="1600" i="1" dirty="0">
                <a:solidFill>
                  <a:srgbClr val="FF0000"/>
                </a:solidFill>
              </a:rPr>
              <a:t>i.e. </a:t>
            </a:r>
            <a:r>
              <a:rPr lang="en-GB" sz="1600" dirty="0">
                <a:solidFill>
                  <a:srgbClr val="FF0000"/>
                </a:solidFill>
              </a:rPr>
              <a:t>use </a:t>
            </a:r>
            <a:r>
              <a:rPr lang="en-GB" sz="1600" dirty="0" err="1">
                <a:solidFill>
                  <a:srgbClr val="FF0000"/>
                </a:solidFill>
              </a:rPr>
              <a:t>emoji</a:t>
            </a:r>
            <a:r>
              <a:rPr lang="en-GB" sz="1600" dirty="0">
                <a:solidFill>
                  <a:srgbClr val="FF0000"/>
                </a:solidFill>
              </a:rPr>
              <a:t> faces to show good/ok/poor)</a:t>
            </a:r>
          </a:p>
          <a:p>
            <a:pPr lvl="1">
              <a:buFont typeface="Wingdings" panose="05000000000000000000" pitchFamily="2" charset="2"/>
              <a:buChar char="§"/>
            </a:pPr>
            <a:r>
              <a:rPr lang="en-GB" sz="1600" dirty="0">
                <a:solidFill>
                  <a:srgbClr val="FF0000"/>
                </a:solidFill>
              </a:rPr>
              <a:t>Weekly journal (WWW/EBI in week 1/2). Consider food/fluid likes dislikes. How they felt after each day?</a:t>
            </a:r>
          </a:p>
          <a:p>
            <a:pPr marL="457200" lvl="1" indent="0">
              <a:buNone/>
            </a:pPr>
            <a:endParaRPr lang="en-GB" sz="1800" dirty="0">
              <a:solidFill>
                <a:srgbClr val="FF0000"/>
              </a:solidFill>
            </a:endParaRPr>
          </a:p>
          <a:p>
            <a:pPr marL="0" indent="0">
              <a:buNone/>
            </a:pPr>
            <a:endParaRPr lang="en-GB" sz="1800" dirty="0">
              <a:solidFill>
                <a:srgbClr val="FF0000"/>
              </a:solidFill>
            </a:endParaRPr>
          </a:p>
          <a:p>
            <a:pPr>
              <a:buFont typeface="Wingdings" panose="05000000000000000000" pitchFamily="2" charset="2"/>
              <a:buChar char="§"/>
            </a:pPr>
            <a:endParaRPr lang="en-GB" sz="2900" dirty="0">
              <a:solidFill>
                <a:srgbClr val="FF0000"/>
              </a:solidFill>
            </a:endParaRPr>
          </a:p>
          <a:p>
            <a:pPr marL="0" indent="0">
              <a:buNone/>
            </a:pPr>
            <a:endParaRPr lang="en-GB" sz="2900" dirty="0">
              <a:solidFill>
                <a:srgbClr val="FF0000"/>
              </a:solidFill>
            </a:endParaRPr>
          </a:p>
          <a:p>
            <a:pPr marL="0" indent="0">
              <a:buNone/>
            </a:pPr>
            <a:endParaRPr lang="en-GB" b="1" u="sng" dirty="0"/>
          </a:p>
          <a:p>
            <a:pPr marL="914400" lvl="1" indent="-457200"/>
            <a:endParaRPr lang="en-GB" dirty="0"/>
          </a:p>
          <a:p>
            <a:pPr marL="914400" lvl="1" indent="-457200"/>
            <a:endParaRPr lang="en-GB" dirty="0"/>
          </a:p>
        </p:txBody>
      </p:sp>
      <p:sp>
        <p:nvSpPr>
          <p:cNvPr id="5" name="Title 1"/>
          <p:cNvSpPr txBox="1">
            <a:spLocks/>
          </p:cNvSpPr>
          <p:nvPr/>
        </p:nvSpPr>
        <p:spPr>
          <a:xfrm>
            <a:off x="1524000" y="0"/>
            <a:ext cx="9144000" cy="76470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dirty="0"/>
              <a:t>Subheading 5: Objective evaluation of diet plan</a:t>
            </a:r>
          </a:p>
        </p:txBody>
      </p:sp>
      <p:graphicFrame>
        <p:nvGraphicFramePr>
          <p:cNvPr id="2" name="Table 1"/>
          <p:cNvGraphicFramePr>
            <a:graphicFrameLocks noGrp="1"/>
          </p:cNvGraphicFramePr>
          <p:nvPr>
            <p:extLst/>
          </p:nvPr>
        </p:nvGraphicFramePr>
        <p:xfrm>
          <a:off x="6384033" y="764704"/>
          <a:ext cx="4176465" cy="1794872"/>
        </p:xfrm>
        <a:graphic>
          <a:graphicData uri="http://schemas.openxmlformats.org/drawingml/2006/table">
            <a:tbl>
              <a:tblPr firstRow="1" bandRow="1">
                <a:tableStyleId>{5C22544A-7EE6-4342-B048-85BDC9FD1C3A}</a:tableStyleId>
              </a:tblPr>
              <a:tblGrid>
                <a:gridCol w="1392155">
                  <a:extLst>
                    <a:ext uri="{9D8B030D-6E8A-4147-A177-3AD203B41FA5}">
                      <a16:colId xmlns:a16="http://schemas.microsoft.com/office/drawing/2014/main" val="20000"/>
                    </a:ext>
                  </a:extLst>
                </a:gridCol>
                <a:gridCol w="1392155">
                  <a:extLst>
                    <a:ext uri="{9D8B030D-6E8A-4147-A177-3AD203B41FA5}">
                      <a16:colId xmlns:a16="http://schemas.microsoft.com/office/drawing/2014/main" val="20001"/>
                    </a:ext>
                  </a:extLst>
                </a:gridCol>
                <a:gridCol w="1392155">
                  <a:extLst>
                    <a:ext uri="{9D8B030D-6E8A-4147-A177-3AD203B41FA5}">
                      <a16:colId xmlns:a16="http://schemas.microsoft.com/office/drawing/2014/main" val="20002"/>
                    </a:ext>
                  </a:extLst>
                </a:gridCol>
              </a:tblGrid>
              <a:tr h="342038">
                <a:tc>
                  <a:txBody>
                    <a:bodyPr/>
                    <a:lstStyle/>
                    <a:p>
                      <a:endParaRPr lang="en-GB" sz="1200" dirty="0"/>
                    </a:p>
                  </a:txBody>
                  <a:tcPr/>
                </a:tc>
                <a:tc>
                  <a:txBody>
                    <a:bodyPr/>
                    <a:lstStyle/>
                    <a:p>
                      <a:r>
                        <a:rPr lang="en-GB" sz="1200" dirty="0"/>
                        <a:t>Before</a:t>
                      </a:r>
                      <a:r>
                        <a:rPr lang="en-GB" sz="1200" baseline="0" dirty="0"/>
                        <a:t> </a:t>
                      </a:r>
                      <a:endParaRPr lang="en-GB" sz="1200" dirty="0"/>
                    </a:p>
                  </a:txBody>
                  <a:tcPr/>
                </a:tc>
                <a:tc>
                  <a:txBody>
                    <a:bodyPr/>
                    <a:lstStyle/>
                    <a:p>
                      <a:r>
                        <a:rPr lang="en-GB" sz="1200" dirty="0"/>
                        <a:t>After</a:t>
                      </a:r>
                    </a:p>
                  </a:txBody>
                  <a:tcPr/>
                </a:tc>
                <a:extLst>
                  <a:ext uri="{0D108BD9-81ED-4DB2-BD59-A6C34878D82A}">
                    <a16:rowId xmlns:a16="http://schemas.microsoft.com/office/drawing/2014/main" val="10000"/>
                  </a:ext>
                </a:extLst>
              </a:tr>
              <a:tr h="342038">
                <a:tc>
                  <a:txBody>
                    <a:bodyPr/>
                    <a:lstStyle/>
                    <a:p>
                      <a:r>
                        <a:rPr lang="en-GB" sz="1100" dirty="0"/>
                        <a:t>Weight </a:t>
                      </a:r>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val="10001"/>
                  </a:ext>
                </a:extLst>
              </a:tr>
              <a:tr h="342038">
                <a:tc>
                  <a:txBody>
                    <a:bodyPr/>
                    <a:lstStyle/>
                    <a:p>
                      <a:r>
                        <a:rPr lang="en-GB" sz="1100" dirty="0"/>
                        <a:t>BMI</a:t>
                      </a:r>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val="10002"/>
                  </a:ext>
                </a:extLst>
              </a:tr>
              <a:tr h="342038">
                <a:tc>
                  <a:txBody>
                    <a:bodyPr/>
                    <a:lstStyle/>
                    <a:p>
                      <a:r>
                        <a:rPr lang="en-GB" sz="1100" dirty="0"/>
                        <a:t>Endurance (Bleep test)</a:t>
                      </a:r>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val="10003"/>
                  </a:ext>
                </a:extLst>
              </a:tr>
              <a:tr h="342038">
                <a:tc>
                  <a:txBody>
                    <a:bodyPr/>
                    <a:lstStyle/>
                    <a:p>
                      <a:r>
                        <a:rPr lang="en-GB" sz="1100" dirty="0"/>
                        <a:t>Speed (30m sprint)</a:t>
                      </a:r>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nvPr>
        </p:nvGraphicFramePr>
        <p:xfrm>
          <a:off x="1691114" y="3532585"/>
          <a:ext cx="4320480" cy="3352800"/>
        </p:xfrm>
        <a:graphic>
          <a:graphicData uri="http://schemas.openxmlformats.org/drawingml/2006/table">
            <a:tbl>
              <a:tblPr firstRow="1" bandRow="1">
                <a:tableStyleId>{5C22544A-7EE6-4342-B048-85BDC9FD1C3A}</a:tableStyleId>
              </a:tblPr>
              <a:tblGrid>
                <a:gridCol w="109251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2147842">
                  <a:extLst>
                    <a:ext uri="{9D8B030D-6E8A-4147-A177-3AD203B41FA5}">
                      <a16:colId xmlns:a16="http://schemas.microsoft.com/office/drawing/2014/main" val="20002"/>
                    </a:ext>
                  </a:extLst>
                </a:gridCol>
              </a:tblGrid>
              <a:tr h="342180">
                <a:tc>
                  <a:txBody>
                    <a:bodyPr/>
                    <a:lstStyle/>
                    <a:p>
                      <a:r>
                        <a:rPr lang="en-GB" sz="1400" b="1" u="sng" dirty="0"/>
                        <a:t>Week</a:t>
                      </a:r>
                      <a:r>
                        <a:rPr lang="en-GB" sz="1400" b="1" u="sng" baseline="0" dirty="0"/>
                        <a:t> 1 (Days)</a:t>
                      </a:r>
                      <a:endParaRPr lang="en-GB" sz="1400" b="1" u="sng" dirty="0"/>
                    </a:p>
                  </a:txBody>
                  <a:tcPr/>
                </a:tc>
                <a:tc>
                  <a:txBody>
                    <a:bodyPr/>
                    <a:lstStyle/>
                    <a:p>
                      <a:r>
                        <a:rPr lang="en-GB" sz="1400" b="1" u="sng" dirty="0"/>
                        <a:t>Scoring scale</a:t>
                      </a:r>
                    </a:p>
                  </a:txBody>
                  <a:tcPr/>
                </a:tc>
                <a:tc>
                  <a:txBody>
                    <a:bodyPr/>
                    <a:lstStyle/>
                    <a:p>
                      <a:r>
                        <a:rPr lang="en-GB" sz="1400" b="1" u="sng" dirty="0"/>
                        <a:t>Comment</a:t>
                      </a:r>
                    </a:p>
                  </a:txBody>
                  <a:tcPr/>
                </a:tc>
                <a:extLst>
                  <a:ext uri="{0D108BD9-81ED-4DB2-BD59-A6C34878D82A}">
                    <a16:rowId xmlns:a16="http://schemas.microsoft.com/office/drawing/2014/main" val="10000"/>
                  </a:ext>
                </a:extLst>
              </a:tr>
              <a:tr h="342180">
                <a:tc>
                  <a:txBody>
                    <a:bodyPr/>
                    <a:lstStyle/>
                    <a:p>
                      <a:r>
                        <a:rPr lang="en-GB" sz="1400" dirty="0"/>
                        <a:t>Monday</a:t>
                      </a:r>
                      <a:r>
                        <a:rPr lang="en-GB" sz="1400" baseline="0" dirty="0"/>
                        <a:t> </a:t>
                      </a:r>
                      <a:endParaRPr lang="en-GB" sz="1400" dirty="0"/>
                    </a:p>
                  </a:txBody>
                  <a:tcPr/>
                </a:tc>
                <a:tc>
                  <a:txBody>
                    <a:bodyPr/>
                    <a:lstStyle/>
                    <a:p>
                      <a:endParaRPr lang="en-GB" dirty="0"/>
                    </a:p>
                  </a:txBody>
                  <a:tcPr/>
                </a:tc>
                <a:tc>
                  <a:txBody>
                    <a:bodyPr/>
                    <a:lstStyle/>
                    <a:p>
                      <a:r>
                        <a:rPr lang="en-GB" sz="1200" dirty="0"/>
                        <a:t>I</a:t>
                      </a:r>
                      <a:r>
                        <a:rPr lang="en-GB" sz="1200" baseline="0" dirty="0"/>
                        <a:t> felt I needed more fluid because I became dehydrated towards the end of the day.</a:t>
                      </a:r>
                      <a:endParaRPr lang="en-GB" sz="1200" dirty="0"/>
                    </a:p>
                  </a:txBody>
                  <a:tcPr/>
                </a:tc>
                <a:extLst>
                  <a:ext uri="{0D108BD9-81ED-4DB2-BD59-A6C34878D82A}">
                    <a16:rowId xmlns:a16="http://schemas.microsoft.com/office/drawing/2014/main" val="10001"/>
                  </a:ext>
                </a:extLst>
              </a:tr>
              <a:tr h="342180">
                <a:tc>
                  <a:txBody>
                    <a:bodyPr/>
                    <a:lstStyle/>
                    <a:p>
                      <a:r>
                        <a:rPr lang="en-GB" sz="1400" dirty="0"/>
                        <a:t>Tuesday</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2"/>
                  </a:ext>
                </a:extLst>
              </a:tr>
              <a:tr h="342180">
                <a:tc>
                  <a:txBody>
                    <a:bodyPr/>
                    <a:lstStyle/>
                    <a:p>
                      <a:r>
                        <a:rPr lang="en-GB" sz="1400" dirty="0"/>
                        <a:t>Wednesday</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342180">
                <a:tc>
                  <a:txBody>
                    <a:bodyPr/>
                    <a:lstStyle/>
                    <a:p>
                      <a:r>
                        <a:rPr lang="en-GB" sz="1400" dirty="0"/>
                        <a:t>Thursday</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342180">
                <a:tc>
                  <a:txBody>
                    <a:bodyPr/>
                    <a:lstStyle/>
                    <a:p>
                      <a:r>
                        <a:rPr lang="en-GB" sz="1400" dirty="0"/>
                        <a:t>Friday</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42180">
                <a:tc>
                  <a:txBody>
                    <a:bodyPr/>
                    <a:lstStyle/>
                    <a:p>
                      <a:r>
                        <a:rPr lang="en-GB" sz="1400" dirty="0"/>
                        <a:t>Saturday </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6"/>
                  </a:ext>
                </a:extLst>
              </a:tr>
              <a:tr h="0">
                <a:tc>
                  <a:txBody>
                    <a:bodyPr/>
                    <a:lstStyle/>
                    <a:p>
                      <a:r>
                        <a:rPr lang="en-GB" sz="1400" dirty="0"/>
                        <a:t>Sunday</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graphicFrame>
        <p:nvGraphicFramePr>
          <p:cNvPr id="6" name="Table 5"/>
          <p:cNvGraphicFramePr>
            <a:graphicFrameLocks noGrp="1"/>
          </p:cNvGraphicFramePr>
          <p:nvPr>
            <p:extLst/>
          </p:nvPr>
        </p:nvGraphicFramePr>
        <p:xfrm>
          <a:off x="6240016" y="3573020"/>
          <a:ext cx="4320480" cy="3118521"/>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367647">
                <a:tc>
                  <a:txBody>
                    <a:bodyPr/>
                    <a:lstStyle/>
                    <a:p>
                      <a:r>
                        <a:rPr lang="en-GB" sz="1400" b="1" u="sng" dirty="0"/>
                        <a:t>Week 2 (Days)</a:t>
                      </a:r>
                    </a:p>
                  </a:txBody>
                  <a:tcPr/>
                </a:tc>
                <a:tc>
                  <a:txBody>
                    <a:bodyPr/>
                    <a:lstStyle/>
                    <a:p>
                      <a:r>
                        <a:rPr lang="en-GB" sz="1400" b="1" u="sng" dirty="0"/>
                        <a:t>Scoring scale</a:t>
                      </a:r>
                    </a:p>
                  </a:txBody>
                  <a:tcPr/>
                </a:tc>
                <a:tc>
                  <a:txBody>
                    <a:bodyPr/>
                    <a:lstStyle/>
                    <a:p>
                      <a:r>
                        <a:rPr lang="en-GB" sz="1400" b="1" u="sng" dirty="0"/>
                        <a:t>Comment </a:t>
                      </a:r>
                    </a:p>
                  </a:txBody>
                  <a:tcPr/>
                </a:tc>
                <a:extLst>
                  <a:ext uri="{0D108BD9-81ED-4DB2-BD59-A6C34878D82A}">
                    <a16:rowId xmlns:a16="http://schemas.microsoft.com/office/drawing/2014/main" val="10000"/>
                  </a:ext>
                </a:extLst>
              </a:tr>
              <a:tr h="392982">
                <a:tc>
                  <a:txBody>
                    <a:bodyPr/>
                    <a:lstStyle/>
                    <a:p>
                      <a:r>
                        <a:rPr lang="en-GB" sz="1400" dirty="0"/>
                        <a:t>Monday</a:t>
                      </a:r>
                      <a:r>
                        <a:rPr lang="en-GB" sz="1400" baseline="0" dirty="0"/>
                        <a:t> </a:t>
                      </a:r>
                      <a:endParaRPr lang="en-GB" sz="1400"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92982">
                <a:tc>
                  <a:txBody>
                    <a:bodyPr/>
                    <a:lstStyle/>
                    <a:p>
                      <a:r>
                        <a:rPr lang="en-GB" sz="1400" dirty="0"/>
                        <a:t>Tuesday</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392982">
                <a:tc>
                  <a:txBody>
                    <a:bodyPr/>
                    <a:lstStyle/>
                    <a:p>
                      <a:r>
                        <a:rPr lang="en-GB" sz="1400" dirty="0"/>
                        <a:t>Wednesday</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92982">
                <a:tc>
                  <a:txBody>
                    <a:bodyPr/>
                    <a:lstStyle/>
                    <a:p>
                      <a:r>
                        <a:rPr lang="en-GB" sz="1400" dirty="0"/>
                        <a:t>Thursday</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392982">
                <a:tc>
                  <a:txBody>
                    <a:bodyPr/>
                    <a:lstStyle/>
                    <a:p>
                      <a:r>
                        <a:rPr lang="en-GB" sz="1400" dirty="0"/>
                        <a:t>Friday</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92982">
                <a:tc>
                  <a:txBody>
                    <a:bodyPr/>
                    <a:lstStyle/>
                    <a:p>
                      <a:r>
                        <a:rPr lang="en-GB" sz="1400" dirty="0"/>
                        <a:t>Saturday </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6"/>
                  </a:ext>
                </a:extLst>
              </a:tr>
              <a:tr h="392982">
                <a:tc>
                  <a:txBody>
                    <a:bodyPr/>
                    <a:lstStyle/>
                    <a:p>
                      <a:r>
                        <a:rPr lang="en-GB" sz="1400" dirty="0"/>
                        <a:t>Sunday</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pic>
        <p:nvPicPr>
          <p:cNvPr id="1026" name="Picture 2" descr="Image result for smiley emoj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672" y="4297269"/>
            <a:ext cx="243076" cy="2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280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764704"/>
            <a:ext cx="9144000" cy="6093296"/>
          </a:xfrm>
          <a:solidFill>
            <a:schemeClr val="bg1">
              <a:lumMod val="95000"/>
            </a:schemeClr>
          </a:solidFill>
        </p:spPr>
        <p:txBody>
          <a:bodyPr>
            <a:normAutofit fontScale="92500" lnSpcReduction="10000"/>
          </a:bodyPr>
          <a:lstStyle/>
          <a:p>
            <a:pPr algn="ctr">
              <a:buFont typeface="Wingdings" panose="05000000000000000000" pitchFamily="2" charset="2"/>
              <a:buChar char="§"/>
            </a:pPr>
            <a:r>
              <a:rPr lang="en-GB" sz="2000" b="1" dirty="0"/>
              <a:t>Subjective methods (Interview questions)</a:t>
            </a:r>
            <a:endParaRPr lang="en-GB" sz="1800" dirty="0">
              <a:solidFill>
                <a:srgbClr val="FF0000"/>
              </a:solidFill>
            </a:endParaRPr>
          </a:p>
          <a:p>
            <a:pPr marL="0" indent="0" algn="ctr">
              <a:buNone/>
            </a:pPr>
            <a:r>
              <a:rPr lang="en-GB" sz="2400" dirty="0">
                <a:solidFill>
                  <a:schemeClr val="tx2">
                    <a:lumMod val="75000"/>
                  </a:schemeClr>
                </a:solidFill>
              </a:rPr>
              <a:t>Think of 5 questions to ask your client based on the 2 week diet plan you have just put in place (You can use some of the questions below).</a:t>
            </a:r>
          </a:p>
          <a:p>
            <a:pPr marL="0" indent="0" algn="ctr">
              <a:buNone/>
            </a:pPr>
            <a:endParaRPr lang="en-GB" sz="2400" dirty="0">
              <a:solidFill>
                <a:schemeClr val="tx2">
                  <a:lumMod val="75000"/>
                </a:schemeClr>
              </a:solidFill>
            </a:endParaRPr>
          </a:p>
          <a:p>
            <a:pPr marL="0" indent="0" algn="ctr">
              <a:buNone/>
            </a:pPr>
            <a:r>
              <a:rPr lang="en-GB" sz="2400" dirty="0">
                <a:solidFill>
                  <a:schemeClr val="tx2">
                    <a:lumMod val="75000"/>
                  </a:schemeClr>
                </a:solidFill>
              </a:rPr>
              <a:t>Record their answer under each of the questions.</a:t>
            </a:r>
          </a:p>
          <a:p>
            <a:pPr marL="0" indent="0" algn="ctr">
              <a:buNone/>
            </a:pPr>
            <a:endParaRPr lang="en-GB" sz="2400" dirty="0">
              <a:solidFill>
                <a:schemeClr val="tx2">
                  <a:lumMod val="75000"/>
                </a:schemeClr>
              </a:solidFill>
            </a:endParaRPr>
          </a:p>
          <a:p>
            <a:pPr marL="0" indent="0" algn="ctr">
              <a:buNone/>
            </a:pPr>
            <a:r>
              <a:rPr lang="en-GB" sz="2400" i="1" dirty="0">
                <a:solidFill>
                  <a:schemeClr val="tx2">
                    <a:lumMod val="75000"/>
                  </a:schemeClr>
                </a:solidFill>
              </a:rPr>
              <a:t>Some example; </a:t>
            </a:r>
          </a:p>
          <a:p>
            <a:pPr marL="0" indent="0" algn="ctr">
              <a:buNone/>
            </a:pPr>
            <a:r>
              <a:rPr lang="en-GB" sz="2200" i="1" dirty="0">
                <a:solidFill>
                  <a:srgbClr val="FF0000"/>
                </a:solidFill>
              </a:rPr>
              <a:t>Do you feel the diet plan was long enough?</a:t>
            </a:r>
          </a:p>
          <a:p>
            <a:pPr marL="0" indent="0" algn="ctr">
              <a:buNone/>
            </a:pPr>
            <a:r>
              <a:rPr lang="en-GB" sz="2200" i="1" dirty="0">
                <a:solidFill>
                  <a:srgbClr val="FF0000"/>
                </a:solidFill>
              </a:rPr>
              <a:t>Did you stick to the programme or did you at times have a cheat meal?</a:t>
            </a:r>
          </a:p>
          <a:p>
            <a:pPr marL="0" indent="0" algn="ctr">
              <a:buNone/>
            </a:pPr>
            <a:r>
              <a:rPr lang="en-GB" sz="2200" i="1" dirty="0">
                <a:solidFill>
                  <a:srgbClr val="FF0000"/>
                </a:solidFill>
              </a:rPr>
              <a:t>Were the portion sizes big enough?</a:t>
            </a:r>
          </a:p>
          <a:p>
            <a:pPr marL="0" indent="0" algn="ctr">
              <a:buNone/>
            </a:pPr>
            <a:r>
              <a:rPr lang="en-GB" sz="2200" i="1" dirty="0">
                <a:solidFill>
                  <a:srgbClr val="FF0000"/>
                </a:solidFill>
              </a:rPr>
              <a:t>Are you able to train more and do you find training easier now?</a:t>
            </a:r>
          </a:p>
          <a:p>
            <a:pPr marL="0" indent="0" algn="ctr">
              <a:buNone/>
            </a:pPr>
            <a:r>
              <a:rPr lang="en-GB" sz="2200" i="1" dirty="0">
                <a:solidFill>
                  <a:srgbClr val="FF0000"/>
                </a:solidFill>
              </a:rPr>
              <a:t>Did the timings of meal suit to the needs of your day?</a:t>
            </a:r>
          </a:p>
          <a:p>
            <a:pPr marL="0" indent="0" algn="ctr">
              <a:buNone/>
            </a:pPr>
            <a:r>
              <a:rPr lang="en-GB" sz="2200" i="1" dirty="0">
                <a:solidFill>
                  <a:srgbClr val="FF0000"/>
                </a:solidFill>
              </a:rPr>
              <a:t>Do you feel the rest day meals helped you recover after training?</a:t>
            </a:r>
          </a:p>
          <a:p>
            <a:pPr marL="0" indent="0" algn="ctr">
              <a:buNone/>
            </a:pPr>
            <a:r>
              <a:rPr lang="en-GB" sz="2200" i="1" dirty="0">
                <a:solidFill>
                  <a:srgbClr val="FF0000"/>
                </a:solidFill>
              </a:rPr>
              <a:t>Did you consume enough fluid over the two weeks and did you see a difference in the way you felt?</a:t>
            </a:r>
          </a:p>
          <a:p>
            <a:pPr marL="0" indent="0" algn="ctr">
              <a:buNone/>
            </a:pPr>
            <a:r>
              <a:rPr lang="en-GB" sz="2200" i="1" dirty="0">
                <a:solidFill>
                  <a:srgbClr val="FF0000"/>
                </a:solidFill>
              </a:rPr>
              <a:t>Were there any meals you didn’t enjoy?</a:t>
            </a:r>
          </a:p>
          <a:p>
            <a:pPr marL="0" indent="0" algn="ctr">
              <a:buNone/>
            </a:pPr>
            <a:r>
              <a:rPr lang="en-GB" sz="2200" i="1" dirty="0">
                <a:solidFill>
                  <a:srgbClr val="FF0000"/>
                </a:solidFill>
              </a:rPr>
              <a:t>Do you feel you have improved in your performance?</a:t>
            </a:r>
          </a:p>
          <a:p>
            <a:pPr marL="0" indent="0" algn="ctr">
              <a:buNone/>
            </a:pPr>
            <a:endParaRPr lang="en-GB" sz="2400" i="1" dirty="0">
              <a:solidFill>
                <a:schemeClr val="tx2">
                  <a:lumMod val="75000"/>
                </a:schemeClr>
              </a:solidFill>
            </a:endParaRPr>
          </a:p>
          <a:p>
            <a:pPr marL="0" indent="0" algn="ctr">
              <a:buNone/>
            </a:pPr>
            <a:endParaRPr lang="en-GB" sz="2400" i="1" dirty="0">
              <a:solidFill>
                <a:schemeClr val="tx2">
                  <a:lumMod val="75000"/>
                </a:schemeClr>
              </a:solidFill>
            </a:endParaRPr>
          </a:p>
          <a:p>
            <a:pPr marL="0" indent="0" algn="ctr">
              <a:buNone/>
            </a:pPr>
            <a:endParaRPr lang="en-GB" sz="2400" i="1" dirty="0">
              <a:solidFill>
                <a:schemeClr val="tx2">
                  <a:lumMod val="75000"/>
                </a:schemeClr>
              </a:solidFill>
            </a:endParaRPr>
          </a:p>
          <a:p>
            <a:pPr marL="0" indent="0" algn="ctr">
              <a:buNone/>
            </a:pPr>
            <a:endParaRPr lang="en-GB" sz="2400" i="1" dirty="0">
              <a:solidFill>
                <a:schemeClr val="tx2">
                  <a:lumMod val="75000"/>
                </a:schemeClr>
              </a:solidFill>
            </a:endParaRPr>
          </a:p>
          <a:p>
            <a:pPr marL="0" indent="0">
              <a:buNone/>
            </a:pPr>
            <a:endParaRPr lang="en-GB" sz="2900" dirty="0">
              <a:solidFill>
                <a:srgbClr val="FF0000"/>
              </a:solidFill>
            </a:endParaRPr>
          </a:p>
          <a:p>
            <a:pPr marL="0" indent="0">
              <a:buNone/>
            </a:pPr>
            <a:endParaRPr lang="en-GB" b="1" u="sng" dirty="0"/>
          </a:p>
          <a:p>
            <a:pPr marL="914400" lvl="1" indent="-457200"/>
            <a:endParaRPr lang="en-GB" dirty="0"/>
          </a:p>
          <a:p>
            <a:pPr marL="914400" lvl="1" indent="-457200"/>
            <a:endParaRPr lang="en-GB" dirty="0"/>
          </a:p>
        </p:txBody>
      </p:sp>
      <p:sp>
        <p:nvSpPr>
          <p:cNvPr id="5" name="Title 1"/>
          <p:cNvSpPr txBox="1">
            <a:spLocks/>
          </p:cNvSpPr>
          <p:nvPr/>
        </p:nvSpPr>
        <p:spPr>
          <a:xfrm>
            <a:off x="1524000" y="0"/>
            <a:ext cx="9144000" cy="76470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dirty="0"/>
              <a:t>Subheading 6: Subjective evaluation of diet plan</a:t>
            </a:r>
          </a:p>
        </p:txBody>
      </p:sp>
    </p:spTree>
    <p:extLst>
      <p:ext uri="{BB962C8B-B14F-4D97-AF65-F5344CB8AC3E}">
        <p14:creationId xmlns:p14="http://schemas.microsoft.com/office/powerpoint/2010/main" val="2212506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GB" sz="4000" b="1" dirty="0"/>
              <a:t>Subheading 7: Areas for improvement</a:t>
            </a:r>
          </a:p>
        </p:txBody>
      </p:sp>
      <p:sp>
        <p:nvSpPr>
          <p:cNvPr id="3" name="Content Placeholder 2"/>
          <p:cNvSpPr>
            <a:spLocks noGrp="1"/>
          </p:cNvSpPr>
          <p:nvPr>
            <p:ph idx="1"/>
          </p:nvPr>
        </p:nvSpPr>
        <p:spPr>
          <a:xfrm>
            <a:off x="1524000" y="1268760"/>
            <a:ext cx="9144000" cy="5589240"/>
          </a:xfrm>
          <a:solidFill>
            <a:schemeClr val="bg1">
              <a:lumMod val="95000"/>
            </a:schemeClr>
          </a:solidFill>
        </p:spPr>
        <p:txBody>
          <a:bodyPr>
            <a:normAutofit/>
          </a:bodyPr>
          <a:lstStyle/>
          <a:p>
            <a:pPr marL="457200" lvl="1" indent="0">
              <a:buNone/>
            </a:pPr>
            <a:r>
              <a:rPr lang="en-GB" sz="1800" dirty="0"/>
              <a:t>You must relate this to the Interview questions and the 2 week diary. Show that you can reflect on what your client </a:t>
            </a:r>
            <a:r>
              <a:rPr lang="en-GB" sz="1800"/>
              <a:t>has said.</a:t>
            </a:r>
            <a:endParaRPr lang="en-GB" sz="1800" dirty="0"/>
          </a:p>
          <a:p>
            <a:pPr marL="457200" lvl="1" indent="0">
              <a:buNone/>
            </a:pPr>
            <a:endParaRPr lang="en-GB" sz="1800" dirty="0"/>
          </a:p>
          <a:p>
            <a:pPr marL="457200" lvl="1" indent="0">
              <a:buNone/>
            </a:pPr>
            <a:endParaRPr lang="en-GB" sz="1800" dirty="0"/>
          </a:p>
          <a:p>
            <a:pPr marL="457200" lvl="1" indent="0">
              <a:buNone/>
            </a:pPr>
            <a:r>
              <a:rPr lang="en-GB" sz="2200" b="1" u="sng" dirty="0"/>
              <a:t>Consider the following:</a:t>
            </a:r>
          </a:p>
          <a:p>
            <a:pPr lvl="1"/>
            <a:r>
              <a:rPr lang="en-GB" sz="1600" dirty="0"/>
              <a:t>Increase the duration of the diet plan</a:t>
            </a:r>
          </a:p>
          <a:p>
            <a:pPr lvl="1"/>
            <a:r>
              <a:rPr lang="en-GB" sz="1600" dirty="0"/>
              <a:t>Include more spices in the food cooked</a:t>
            </a:r>
          </a:p>
          <a:p>
            <a:pPr lvl="1"/>
            <a:r>
              <a:rPr lang="en-GB" sz="1600" dirty="0"/>
              <a:t>Regular snacks</a:t>
            </a:r>
          </a:p>
          <a:p>
            <a:pPr lvl="1"/>
            <a:r>
              <a:rPr lang="en-GB" sz="1600" dirty="0"/>
              <a:t>Learn new recipes </a:t>
            </a:r>
          </a:p>
          <a:p>
            <a:pPr lvl="1"/>
            <a:r>
              <a:rPr lang="en-GB" sz="1600" dirty="0"/>
              <a:t>Daily challenges</a:t>
            </a:r>
          </a:p>
          <a:p>
            <a:pPr lvl="1"/>
            <a:r>
              <a:rPr lang="en-GB" sz="1600" dirty="0"/>
              <a:t>Increase the number of meals in a day</a:t>
            </a:r>
          </a:p>
          <a:p>
            <a:pPr lvl="1"/>
            <a:r>
              <a:rPr lang="en-GB" sz="1600" dirty="0"/>
              <a:t>Increase/decrease portion sizes.</a:t>
            </a:r>
          </a:p>
          <a:p>
            <a:pPr lvl="1"/>
            <a:r>
              <a:rPr lang="en-GB" sz="1600" dirty="0"/>
              <a:t>Include supplements </a:t>
            </a:r>
          </a:p>
          <a:p>
            <a:pPr lvl="1"/>
            <a:r>
              <a:rPr lang="en-GB" sz="1600" dirty="0"/>
              <a:t>Change the timings that you eat to suit you</a:t>
            </a:r>
          </a:p>
          <a:p>
            <a:pPr lvl="1"/>
            <a:r>
              <a:rPr lang="en-GB" sz="1600" dirty="0"/>
              <a:t>Set daily targets to drink so much fluid</a:t>
            </a:r>
          </a:p>
        </p:txBody>
      </p:sp>
    </p:spTree>
    <p:extLst>
      <p:ext uri="{BB962C8B-B14F-4D97-AF65-F5344CB8AC3E}">
        <p14:creationId xmlns:p14="http://schemas.microsoft.com/office/powerpoint/2010/main" val="277269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74828678"/>
              </p:ext>
            </p:extLst>
          </p:nvPr>
        </p:nvGraphicFramePr>
        <p:xfrm>
          <a:off x="1679509" y="430698"/>
          <a:ext cx="8832984" cy="1577340"/>
        </p:xfrm>
        <a:graphic>
          <a:graphicData uri="http://schemas.openxmlformats.org/drawingml/2006/table">
            <a:tbl>
              <a:tblPr firstRow="1" bandRow="1">
                <a:tableStyleId>{5C22544A-7EE6-4342-B048-85BDC9FD1C3A}</a:tableStyleId>
              </a:tblPr>
              <a:tblGrid>
                <a:gridCol w="2944328">
                  <a:extLst>
                    <a:ext uri="{9D8B030D-6E8A-4147-A177-3AD203B41FA5}">
                      <a16:colId xmlns:a16="http://schemas.microsoft.com/office/drawing/2014/main" val="20000"/>
                    </a:ext>
                  </a:extLst>
                </a:gridCol>
                <a:gridCol w="2944328">
                  <a:extLst>
                    <a:ext uri="{9D8B030D-6E8A-4147-A177-3AD203B41FA5}">
                      <a16:colId xmlns:a16="http://schemas.microsoft.com/office/drawing/2014/main" val="20001"/>
                    </a:ext>
                  </a:extLst>
                </a:gridCol>
                <a:gridCol w="2944328">
                  <a:extLst>
                    <a:ext uri="{9D8B030D-6E8A-4147-A177-3AD203B41FA5}">
                      <a16:colId xmlns:a16="http://schemas.microsoft.com/office/drawing/2014/main" val="20002"/>
                    </a:ext>
                  </a:extLst>
                </a:gridCol>
              </a:tblGrid>
              <a:tr h="170161">
                <a:tc gridSpan="3">
                  <a:txBody>
                    <a:bodyPr/>
                    <a:lstStyle/>
                    <a:p>
                      <a:pPr marL="171450" indent="-171450" algn="ctr">
                        <a:buFont typeface="Wingdings" charset="2"/>
                        <a:buChar char="§"/>
                      </a:pPr>
                      <a:r>
                        <a:rPr lang="en-US" sz="1000"/>
                        <a:t>Title</a:t>
                      </a:r>
                      <a:r>
                        <a:rPr lang="en-US" sz="1000" baseline="0"/>
                        <a:t> LO1: Know about the nutrients needed for a healthy, balanced diet </a:t>
                      </a:r>
                      <a:endParaRPr lang="en-US" sz="1000"/>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0161">
                <a:tc>
                  <a:txBody>
                    <a:bodyPr/>
                    <a:lstStyle/>
                    <a:p>
                      <a:pPr marL="0" indent="0" algn="ctr">
                        <a:buFont typeface="Wingdings" charset="2"/>
                        <a:buNone/>
                      </a:pPr>
                      <a:r>
                        <a:rPr lang="en-US" sz="1000" b="1"/>
                        <a:t>P</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50000"/>
                      </a:schemeClr>
                    </a:solidFill>
                  </a:tcPr>
                </a:tc>
                <a:tc>
                  <a:txBody>
                    <a:bodyPr/>
                    <a:lstStyle/>
                    <a:p>
                      <a:pPr algn="ctr"/>
                      <a:r>
                        <a:rPr lang="en-US" sz="1000" b="1"/>
                        <a:t>M</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50000"/>
                      </a:schemeClr>
                    </a:solidFill>
                  </a:tcPr>
                </a:tc>
                <a:tc>
                  <a:txBody>
                    <a:bodyPr/>
                    <a:lstStyle/>
                    <a:p>
                      <a:pPr algn="ctr"/>
                      <a:r>
                        <a:rPr lang="en-US" sz="1000" b="1"/>
                        <a:t>D/D*</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878029">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1000" b="1" kern="1200" dirty="0">
                          <a:solidFill>
                            <a:schemeClr val="dk1"/>
                          </a:solidFill>
                          <a:effectLst/>
                          <a:latin typeface="+mn-lt"/>
                          <a:ea typeface="+mn-ea"/>
                          <a:cs typeface="+mn-cs"/>
                        </a:rPr>
                        <a:t>Identifies some </a:t>
                      </a:r>
                      <a:r>
                        <a:rPr lang="en-US" sz="1000" kern="1200" dirty="0">
                          <a:solidFill>
                            <a:schemeClr val="dk1"/>
                          </a:solidFill>
                          <a:effectLst/>
                          <a:latin typeface="+mn-lt"/>
                          <a:ea typeface="+mn-ea"/>
                          <a:cs typeface="+mn-cs"/>
                        </a:rPr>
                        <a:t>of foods</a:t>
                      </a:r>
                      <a:r>
                        <a:rPr lang="en-US" sz="1000" kern="1200" baseline="0" dirty="0">
                          <a:solidFill>
                            <a:schemeClr val="dk1"/>
                          </a:solidFill>
                          <a:effectLst/>
                          <a:latin typeface="+mn-lt"/>
                          <a:ea typeface="+mn-ea"/>
                          <a:cs typeface="+mn-cs"/>
                        </a:rPr>
                        <a:t> that make a</a:t>
                      </a:r>
                      <a:r>
                        <a:rPr lang="en-US" sz="1000" kern="1200" dirty="0">
                          <a:solidFill>
                            <a:schemeClr val="dk1"/>
                          </a:solidFill>
                          <a:effectLst/>
                          <a:latin typeface="+mn-lt"/>
                          <a:ea typeface="+mn-ea"/>
                          <a:cs typeface="+mn-cs"/>
                        </a:rPr>
                        <a:t> balanced diet. </a:t>
                      </a:r>
                    </a:p>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1000" b="1" kern="1200" dirty="0">
                          <a:solidFill>
                            <a:schemeClr val="dk1"/>
                          </a:solidFill>
                          <a:effectLst/>
                          <a:latin typeface="+mn-lt"/>
                          <a:ea typeface="+mn-ea"/>
                          <a:cs typeface="+mn-cs"/>
                        </a:rPr>
                        <a:t>Descriptions are</a:t>
                      </a:r>
                      <a:r>
                        <a:rPr lang="en-US" sz="1000" b="1" kern="1200" baseline="0" dirty="0">
                          <a:solidFill>
                            <a:schemeClr val="dk1"/>
                          </a:solidFill>
                          <a:effectLst/>
                          <a:latin typeface="+mn-lt"/>
                          <a:ea typeface="+mn-ea"/>
                          <a:cs typeface="+mn-cs"/>
                        </a:rPr>
                        <a:t> limited </a:t>
                      </a:r>
                      <a:r>
                        <a:rPr lang="en-US" sz="1000" b="0" kern="1200" baseline="0" dirty="0">
                          <a:solidFill>
                            <a:schemeClr val="dk1"/>
                          </a:solidFill>
                          <a:effectLst/>
                          <a:latin typeface="+mn-lt"/>
                          <a:ea typeface="+mn-ea"/>
                          <a:cs typeface="+mn-cs"/>
                        </a:rPr>
                        <a:t>when describing </a:t>
                      </a:r>
                      <a:r>
                        <a:rPr lang="en-US" sz="1000" kern="1200" dirty="0">
                          <a:solidFill>
                            <a:schemeClr val="dk1"/>
                          </a:solidFill>
                          <a:effectLst/>
                          <a:latin typeface="+mn-lt"/>
                          <a:ea typeface="+mn-ea"/>
                          <a:cs typeface="+mn-cs"/>
                        </a:rPr>
                        <a:t>what nutrients are and their role within a healthy balanced diet</a:t>
                      </a:r>
                      <a:r>
                        <a:rPr lang="en-US" sz="1000" kern="1200" baseline="0" dirty="0">
                          <a:solidFill>
                            <a:schemeClr val="dk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1000" b="1" kern="1200" dirty="0">
                          <a:solidFill>
                            <a:schemeClr val="dk1"/>
                          </a:solidFill>
                          <a:effectLst/>
                          <a:latin typeface="+mn-lt"/>
                          <a:ea typeface="+mn-ea"/>
                          <a:cs typeface="+mn-cs"/>
                        </a:rPr>
                        <a:t>A</a:t>
                      </a:r>
                      <a:r>
                        <a:rPr lang="en-US" sz="1000" b="1" kern="1200" baseline="0" dirty="0">
                          <a:solidFill>
                            <a:schemeClr val="dk1"/>
                          </a:solidFill>
                          <a:effectLst/>
                          <a:latin typeface="+mn-lt"/>
                          <a:ea typeface="+mn-ea"/>
                          <a:cs typeface="+mn-cs"/>
                        </a:rPr>
                        <a:t> </a:t>
                      </a:r>
                      <a:r>
                        <a:rPr lang="en-US" sz="1000" b="1" kern="1200" dirty="0">
                          <a:solidFill>
                            <a:schemeClr val="dk1"/>
                          </a:solidFill>
                          <a:effectLst/>
                          <a:latin typeface="+mn-lt"/>
                          <a:ea typeface="+mn-ea"/>
                          <a:cs typeface="+mn-cs"/>
                        </a:rPr>
                        <a:t>limited range </a:t>
                      </a:r>
                      <a:r>
                        <a:rPr lang="en-US" sz="1000" kern="1200" dirty="0">
                          <a:solidFill>
                            <a:schemeClr val="dk1"/>
                          </a:solidFill>
                          <a:effectLst/>
                          <a:latin typeface="+mn-lt"/>
                          <a:ea typeface="+mn-ea"/>
                          <a:cs typeface="+mn-cs"/>
                        </a:rPr>
                        <a:t>of examples of</a:t>
                      </a:r>
                      <a:r>
                        <a:rPr lang="en-US" sz="1000" kern="1200" baseline="0" dirty="0">
                          <a:solidFill>
                            <a:schemeClr val="dk1"/>
                          </a:solidFill>
                          <a:effectLst/>
                          <a:latin typeface="+mn-lt"/>
                          <a:ea typeface="+mn-ea"/>
                          <a:cs typeface="+mn-cs"/>
                        </a:rPr>
                        <a:t> food types are given</a:t>
                      </a:r>
                      <a:endParaRPr lang="en-US" sz="1000" dirty="0"/>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1000" b="1" kern="1200">
                          <a:solidFill>
                            <a:schemeClr val="dk1"/>
                          </a:solidFill>
                          <a:effectLst/>
                          <a:latin typeface="+mn-lt"/>
                          <a:ea typeface="+mn-ea"/>
                          <a:cs typeface="+mn-cs"/>
                        </a:rPr>
                        <a:t>Briefly describes most </a:t>
                      </a:r>
                      <a:r>
                        <a:rPr lang="en-US" sz="1000" kern="1200">
                          <a:solidFill>
                            <a:schemeClr val="dk1"/>
                          </a:solidFill>
                          <a:effectLst/>
                          <a:latin typeface="+mn-lt"/>
                          <a:ea typeface="+mn-ea"/>
                          <a:cs typeface="+mn-cs"/>
                        </a:rPr>
                        <a:t>of the foods</a:t>
                      </a:r>
                      <a:r>
                        <a:rPr lang="en-US" sz="1000" kern="1200" baseline="0">
                          <a:solidFill>
                            <a:schemeClr val="dk1"/>
                          </a:solidFill>
                          <a:effectLst/>
                          <a:latin typeface="+mn-lt"/>
                          <a:ea typeface="+mn-ea"/>
                          <a:cs typeface="+mn-cs"/>
                        </a:rPr>
                        <a:t> that make </a:t>
                      </a:r>
                      <a:r>
                        <a:rPr lang="en-US" sz="1000" kern="1200">
                          <a:solidFill>
                            <a:schemeClr val="dk1"/>
                          </a:solidFill>
                          <a:effectLst/>
                          <a:latin typeface="+mn-lt"/>
                          <a:ea typeface="+mn-ea"/>
                          <a:cs typeface="+mn-cs"/>
                        </a:rPr>
                        <a:t>a balanced diet. </a:t>
                      </a:r>
                    </a:p>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1000" b="1" kern="1200">
                          <a:solidFill>
                            <a:schemeClr val="dk1"/>
                          </a:solidFill>
                          <a:effectLst/>
                          <a:latin typeface="+mn-lt"/>
                          <a:ea typeface="+mn-ea"/>
                          <a:cs typeface="+mn-cs"/>
                        </a:rPr>
                        <a:t>Describes are</a:t>
                      </a:r>
                      <a:r>
                        <a:rPr lang="en-US" sz="1000" b="1" kern="1200" baseline="0">
                          <a:solidFill>
                            <a:schemeClr val="dk1"/>
                          </a:solidFill>
                          <a:effectLst/>
                          <a:latin typeface="+mn-lt"/>
                          <a:ea typeface="+mn-ea"/>
                          <a:cs typeface="+mn-cs"/>
                        </a:rPr>
                        <a:t> </a:t>
                      </a:r>
                      <a:r>
                        <a:rPr lang="en-US" sz="1000" b="1" kern="1200">
                          <a:solidFill>
                            <a:schemeClr val="dk1"/>
                          </a:solidFill>
                          <a:effectLst/>
                          <a:latin typeface="+mn-lt"/>
                          <a:ea typeface="+mn-ea"/>
                          <a:cs typeface="+mn-cs"/>
                        </a:rPr>
                        <a:t>detailed </a:t>
                      </a:r>
                      <a:r>
                        <a:rPr lang="en-US" sz="1000" b="0" kern="1200">
                          <a:solidFill>
                            <a:schemeClr val="dk1"/>
                          </a:solidFill>
                          <a:effectLst/>
                          <a:latin typeface="+mn-lt"/>
                          <a:ea typeface="+mn-ea"/>
                          <a:cs typeface="+mn-cs"/>
                        </a:rPr>
                        <a:t>when</a:t>
                      </a:r>
                      <a:r>
                        <a:rPr lang="en-US" sz="1000" b="0" kern="1200" baseline="0">
                          <a:solidFill>
                            <a:schemeClr val="dk1"/>
                          </a:solidFill>
                          <a:effectLst/>
                          <a:latin typeface="+mn-lt"/>
                          <a:ea typeface="+mn-ea"/>
                          <a:cs typeface="+mn-cs"/>
                        </a:rPr>
                        <a:t> describing what </a:t>
                      </a:r>
                      <a:r>
                        <a:rPr lang="en-US" sz="1000" kern="1200">
                          <a:solidFill>
                            <a:schemeClr val="dk1"/>
                          </a:solidFill>
                          <a:effectLst/>
                          <a:latin typeface="+mn-lt"/>
                          <a:ea typeface="+mn-ea"/>
                          <a:cs typeface="+mn-cs"/>
                        </a:rPr>
                        <a:t>nutrients are and their role within a healthy balanced diet.</a:t>
                      </a:r>
                    </a:p>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1000" kern="1200">
                          <a:solidFill>
                            <a:schemeClr val="dk1"/>
                          </a:solidFill>
                          <a:effectLst/>
                          <a:latin typeface="+mn-lt"/>
                          <a:ea typeface="+mn-ea"/>
                          <a:cs typeface="+mn-cs"/>
                        </a:rPr>
                        <a:t>A </a:t>
                      </a:r>
                      <a:r>
                        <a:rPr lang="en-US" sz="1000" b="1" kern="1200">
                          <a:solidFill>
                            <a:schemeClr val="dk1"/>
                          </a:solidFill>
                          <a:effectLst/>
                          <a:latin typeface="+mn-lt"/>
                          <a:ea typeface="+mn-ea"/>
                          <a:cs typeface="+mn-cs"/>
                        </a:rPr>
                        <a:t>range </a:t>
                      </a:r>
                      <a:r>
                        <a:rPr lang="en-US" sz="1000" kern="1200">
                          <a:solidFill>
                            <a:schemeClr val="dk1"/>
                          </a:solidFill>
                          <a:effectLst/>
                          <a:latin typeface="+mn-lt"/>
                          <a:ea typeface="+mn-ea"/>
                          <a:cs typeface="+mn-cs"/>
                        </a:rPr>
                        <a:t>of examples of food types</a:t>
                      </a:r>
                      <a:r>
                        <a:rPr lang="en-US" sz="1000" kern="1200" baseline="0">
                          <a:solidFill>
                            <a:schemeClr val="dk1"/>
                          </a:solidFill>
                          <a:effectLst/>
                          <a:latin typeface="+mn-lt"/>
                          <a:ea typeface="+mn-ea"/>
                          <a:cs typeface="+mn-cs"/>
                        </a:rPr>
                        <a:t> are given.</a:t>
                      </a:r>
                      <a:endParaRPr lang="en-US" sz="1000"/>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1000" b="1" kern="1200" dirty="0">
                          <a:solidFill>
                            <a:schemeClr val="dk1"/>
                          </a:solidFill>
                          <a:effectLst/>
                          <a:latin typeface="+mn-lt"/>
                          <a:ea typeface="+mn-ea"/>
                          <a:cs typeface="+mn-cs"/>
                        </a:rPr>
                        <a:t>Describes in detail all </a:t>
                      </a:r>
                      <a:r>
                        <a:rPr lang="en-US" sz="1000" kern="1200" dirty="0">
                          <a:solidFill>
                            <a:schemeClr val="dk1"/>
                          </a:solidFill>
                          <a:effectLst/>
                          <a:latin typeface="+mn-lt"/>
                          <a:ea typeface="+mn-ea"/>
                          <a:cs typeface="+mn-cs"/>
                        </a:rPr>
                        <a:t>of</a:t>
                      </a:r>
                      <a:r>
                        <a:rPr lang="en-US" sz="1000" kern="1200" baseline="0" dirty="0">
                          <a:solidFill>
                            <a:schemeClr val="dk1"/>
                          </a:solidFill>
                          <a:effectLst/>
                          <a:latin typeface="+mn-lt"/>
                          <a:ea typeface="+mn-ea"/>
                          <a:cs typeface="+mn-cs"/>
                        </a:rPr>
                        <a:t> the foods that make</a:t>
                      </a:r>
                      <a:r>
                        <a:rPr lang="en-US" sz="1000" kern="1200" dirty="0">
                          <a:solidFill>
                            <a:schemeClr val="dk1"/>
                          </a:solidFill>
                          <a:effectLst/>
                          <a:latin typeface="+mn-lt"/>
                          <a:ea typeface="+mn-ea"/>
                          <a:cs typeface="+mn-cs"/>
                        </a:rPr>
                        <a:t> a balanced diet. </a:t>
                      </a:r>
                      <a:r>
                        <a:rPr lang="en-US" sz="1000" b="1" kern="1200" dirty="0">
                          <a:solidFill>
                            <a:schemeClr val="dk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1000" b="1" kern="1200" dirty="0">
                          <a:solidFill>
                            <a:schemeClr val="dk1"/>
                          </a:solidFill>
                          <a:effectLst/>
                          <a:latin typeface="+mn-lt"/>
                          <a:ea typeface="+mn-ea"/>
                          <a:cs typeface="+mn-cs"/>
                        </a:rPr>
                        <a:t>Describes in full</a:t>
                      </a:r>
                      <a:r>
                        <a:rPr lang="en-US" sz="1000" b="1" kern="1200" baseline="0" dirty="0">
                          <a:solidFill>
                            <a:schemeClr val="dk1"/>
                          </a:solidFill>
                          <a:effectLst/>
                          <a:latin typeface="+mn-lt"/>
                          <a:ea typeface="+mn-ea"/>
                          <a:cs typeface="+mn-cs"/>
                        </a:rPr>
                        <a:t> detail </a:t>
                      </a:r>
                      <a:r>
                        <a:rPr lang="en-US" sz="1000" kern="1200" dirty="0">
                          <a:solidFill>
                            <a:schemeClr val="dk1"/>
                          </a:solidFill>
                          <a:effectLst/>
                          <a:latin typeface="+mn-lt"/>
                          <a:ea typeface="+mn-ea"/>
                          <a:cs typeface="+mn-cs"/>
                        </a:rPr>
                        <a:t>what nutrients are and their role within a healthy balanced diet.</a:t>
                      </a:r>
                      <a:r>
                        <a:rPr lang="en-US" sz="1000" kern="1200" baseline="0" dirty="0">
                          <a:solidFill>
                            <a:schemeClr val="dk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1000" kern="1200" dirty="0">
                          <a:solidFill>
                            <a:schemeClr val="dk1"/>
                          </a:solidFill>
                          <a:effectLst/>
                          <a:latin typeface="+mn-lt"/>
                          <a:ea typeface="+mn-ea"/>
                          <a:cs typeface="+mn-cs"/>
                        </a:rPr>
                        <a:t>A </a:t>
                      </a:r>
                      <a:r>
                        <a:rPr lang="en-US" sz="1000" b="1" kern="1200" dirty="0">
                          <a:solidFill>
                            <a:schemeClr val="dk1"/>
                          </a:solidFill>
                          <a:effectLst/>
                          <a:latin typeface="+mn-lt"/>
                          <a:ea typeface="+mn-ea"/>
                          <a:cs typeface="+mn-cs"/>
                        </a:rPr>
                        <a:t>wide range </a:t>
                      </a:r>
                      <a:r>
                        <a:rPr lang="en-US" sz="1000" kern="1200" dirty="0">
                          <a:solidFill>
                            <a:schemeClr val="dk1"/>
                          </a:solidFill>
                          <a:effectLst/>
                          <a:latin typeface="+mn-lt"/>
                          <a:ea typeface="+mn-ea"/>
                          <a:cs typeface="+mn-cs"/>
                        </a:rPr>
                        <a:t>of examples of food</a:t>
                      </a:r>
                      <a:r>
                        <a:rPr lang="en-US" sz="1000" kern="1200" baseline="0" dirty="0">
                          <a:solidFill>
                            <a:schemeClr val="dk1"/>
                          </a:solidFill>
                          <a:effectLst/>
                          <a:latin typeface="+mn-lt"/>
                          <a:ea typeface="+mn-ea"/>
                          <a:cs typeface="+mn-cs"/>
                        </a:rPr>
                        <a:t> types are given</a:t>
                      </a:r>
                      <a:endParaRPr lang="en-US" sz="1000" dirty="0"/>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nvPr>
        </p:nvGraphicFramePr>
        <p:xfrm>
          <a:off x="1679511" y="2795802"/>
          <a:ext cx="8832979" cy="3118018"/>
        </p:xfrm>
        <a:graphic>
          <a:graphicData uri="http://schemas.openxmlformats.org/drawingml/2006/table">
            <a:tbl>
              <a:tblPr firstRow="1" bandRow="1">
                <a:tableStyleId>{2D5ABB26-0587-4C30-8999-92F81FD0307C}</a:tableStyleId>
              </a:tblPr>
              <a:tblGrid>
                <a:gridCol w="489001">
                  <a:extLst>
                    <a:ext uri="{9D8B030D-6E8A-4147-A177-3AD203B41FA5}">
                      <a16:colId xmlns:a16="http://schemas.microsoft.com/office/drawing/2014/main" val="20000"/>
                    </a:ext>
                  </a:extLst>
                </a:gridCol>
                <a:gridCol w="6135735">
                  <a:extLst>
                    <a:ext uri="{9D8B030D-6E8A-4147-A177-3AD203B41FA5}">
                      <a16:colId xmlns:a16="http://schemas.microsoft.com/office/drawing/2014/main" val="20001"/>
                    </a:ext>
                  </a:extLst>
                </a:gridCol>
                <a:gridCol w="736081">
                  <a:extLst>
                    <a:ext uri="{9D8B030D-6E8A-4147-A177-3AD203B41FA5}">
                      <a16:colId xmlns:a16="http://schemas.microsoft.com/office/drawing/2014/main" val="20002"/>
                    </a:ext>
                  </a:extLst>
                </a:gridCol>
                <a:gridCol w="736081">
                  <a:extLst>
                    <a:ext uri="{9D8B030D-6E8A-4147-A177-3AD203B41FA5}">
                      <a16:colId xmlns:a16="http://schemas.microsoft.com/office/drawing/2014/main" val="20003"/>
                    </a:ext>
                  </a:extLst>
                </a:gridCol>
                <a:gridCol w="736081">
                  <a:extLst>
                    <a:ext uri="{9D8B030D-6E8A-4147-A177-3AD203B41FA5}">
                      <a16:colId xmlns:a16="http://schemas.microsoft.com/office/drawing/2014/main" val="20004"/>
                    </a:ext>
                  </a:extLst>
                </a:gridCol>
              </a:tblGrid>
              <a:tr h="265531">
                <a:tc>
                  <a:txBody>
                    <a:bodyPr/>
                    <a:lstStyle/>
                    <a:p>
                      <a:pPr algn="ctr"/>
                      <a:r>
                        <a:rPr lang="en-US" sz="1200">
                          <a:solidFill>
                            <a:schemeClr val="bg1"/>
                          </a:solidFill>
                        </a:rPr>
                        <a:t>No.</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rPr>
                        <a:t>Task</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algn="ctr"/>
                      <a:r>
                        <a:rPr lang="en-US" sz="1200" b="1"/>
                        <a:t>P</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50000"/>
                      </a:schemeClr>
                    </a:solidFill>
                  </a:tcPr>
                </a:tc>
                <a:tc>
                  <a:txBody>
                    <a:bodyPr/>
                    <a:lstStyle/>
                    <a:p>
                      <a:pPr algn="ctr"/>
                      <a:r>
                        <a:rPr lang="en-US" sz="1200" b="1"/>
                        <a:t>M</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50000"/>
                      </a:schemeClr>
                    </a:solidFill>
                  </a:tcPr>
                </a:tc>
                <a:tc>
                  <a:txBody>
                    <a:bodyPr/>
                    <a:lstStyle/>
                    <a:p>
                      <a:pPr algn="ctr"/>
                      <a:r>
                        <a:rPr lang="en-US" sz="1200" b="1"/>
                        <a:t>D/D*</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16943">
                <a:tc>
                  <a:txBody>
                    <a:bodyPr/>
                    <a:lstStyle/>
                    <a:p>
                      <a:pPr algn="ctr"/>
                      <a:r>
                        <a:rPr lang="en-US" sz="1200" b="1"/>
                        <a:t>1 </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l"/>
                      <a:r>
                        <a:rPr lang="en-US" sz="1200" b="1"/>
                        <a:t>Subtitle</a:t>
                      </a:r>
                      <a:r>
                        <a:rPr lang="en-US" sz="1200" b="1" baseline="0"/>
                        <a:t>:  </a:t>
                      </a:r>
                      <a:r>
                        <a:rPr lang="en-US" sz="1200" b="1" u="sng" baseline="0"/>
                        <a:t>The importance of a balanced diet</a:t>
                      </a:r>
                      <a:endParaRPr lang="en-US" sz="1200" u="sng"/>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pct50">
                      <a:fgClr>
                        <a:prstClr val="black"/>
                      </a:fgClr>
                      <a:bgClr>
                        <a:prstClr val="white"/>
                      </a:bgClr>
                    </a:pattFill>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pct50">
                      <a:fgClr>
                        <a:prstClr val="black"/>
                      </a:fgClr>
                      <a:bgClr>
                        <a:prstClr val="white"/>
                      </a:bgClr>
                    </a:pattFill>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pct50">
                      <a:fgClr>
                        <a:prstClr val="black"/>
                      </a:fgClr>
                      <a:bgClr>
                        <a:prstClr val="white"/>
                      </a:bgClr>
                    </a:pattFill>
                  </a:tcPr>
                </a:tc>
                <a:extLst>
                  <a:ext uri="{0D108BD9-81ED-4DB2-BD59-A6C34878D82A}">
                    <a16:rowId xmlns:a16="http://schemas.microsoft.com/office/drawing/2014/main" val="10001"/>
                  </a:ext>
                </a:extLst>
              </a:tr>
              <a:tr h="316943">
                <a:tc>
                  <a:txBody>
                    <a:bodyPr/>
                    <a:lstStyle/>
                    <a:p>
                      <a:pPr algn="ctr"/>
                      <a:r>
                        <a:rPr lang="en-US" sz="1200" b="1"/>
                        <a:t>2</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l"/>
                      <a:r>
                        <a:rPr lang="en-US" sz="1200"/>
                        <a:t>What</a:t>
                      </a:r>
                      <a:r>
                        <a:rPr lang="en-US" sz="1200" baseline="0"/>
                        <a:t> are the positives of a balanced diet?</a:t>
                      </a: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2"/>
                  </a:ext>
                </a:extLst>
              </a:tr>
              <a:tr h="316943">
                <a:tc>
                  <a:txBody>
                    <a:bodyPr/>
                    <a:lstStyle/>
                    <a:p>
                      <a:pPr algn="ctr"/>
                      <a:r>
                        <a:rPr lang="en-US" sz="1200" b="1"/>
                        <a:t>3</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l"/>
                      <a:r>
                        <a:rPr lang="en-US" sz="1200"/>
                        <a:t>What</a:t>
                      </a:r>
                      <a:r>
                        <a:rPr lang="en-US" sz="1200" baseline="0"/>
                        <a:t> are the negatives of an unbalanced diet?</a:t>
                      </a: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3"/>
                  </a:ext>
                </a:extLst>
              </a:tr>
              <a:tr h="316943">
                <a:tc>
                  <a:txBody>
                    <a:bodyPr/>
                    <a:lstStyle/>
                    <a:p>
                      <a:pPr algn="ctr"/>
                      <a:r>
                        <a:rPr lang="en-US" sz="1200" b="1"/>
                        <a:t>4</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t>What</a:t>
                      </a:r>
                      <a:r>
                        <a:rPr lang="en-US" sz="1200" baseline="0"/>
                        <a:t> is the average amount of calories needed for a male and female? </a:t>
                      </a: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4"/>
                  </a:ext>
                </a:extLst>
              </a:tr>
              <a:tr h="316943">
                <a:tc>
                  <a:txBody>
                    <a:bodyPr/>
                    <a:lstStyle/>
                    <a:p>
                      <a:pPr algn="ctr"/>
                      <a:r>
                        <a:rPr lang="en-US" sz="1200" b="1"/>
                        <a:t>5</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t>Which</a:t>
                      </a:r>
                      <a:r>
                        <a:rPr lang="en-US" sz="1200" baseline="0"/>
                        <a:t> macronutrients are best for endurance sports and why?</a:t>
                      </a: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5"/>
                  </a:ext>
                </a:extLst>
              </a:tr>
              <a:tr h="316943">
                <a:tc>
                  <a:txBody>
                    <a:bodyPr/>
                    <a:lstStyle/>
                    <a:p>
                      <a:pPr algn="ctr"/>
                      <a:r>
                        <a:rPr lang="en-US" sz="1200" b="1"/>
                        <a:t>6</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t>Which macronutrients</a:t>
                      </a:r>
                      <a:r>
                        <a:rPr lang="en-US" sz="1200" baseline="0"/>
                        <a:t> are best for strength based sports and why?</a:t>
                      </a: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6"/>
                  </a:ext>
                </a:extLst>
              </a:tr>
              <a:tr h="316943">
                <a:tc>
                  <a:txBody>
                    <a:bodyPr/>
                    <a:lstStyle/>
                    <a:p>
                      <a:pPr algn="ctr"/>
                      <a:r>
                        <a:rPr lang="en-US" sz="1200" b="1"/>
                        <a:t>7</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t>If someone is allergic to</a:t>
                      </a:r>
                      <a:r>
                        <a:rPr lang="en-US" sz="1200" baseline="0"/>
                        <a:t> dairy and/or gluten what foods could be provided instead? </a:t>
                      </a: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7"/>
                  </a:ext>
                </a:extLst>
              </a:tr>
              <a:tr h="316943">
                <a:tc>
                  <a:txBody>
                    <a:bodyPr/>
                    <a:lstStyle/>
                    <a:p>
                      <a:pPr algn="ctr"/>
                      <a:r>
                        <a:rPr lang="en-US" sz="1200" b="1"/>
                        <a:t>8</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r>
                        <a:rPr lang="en-US" sz="1200"/>
                        <a:t>If someone is a vegetarian</a:t>
                      </a:r>
                      <a:r>
                        <a:rPr lang="en-US" sz="1200" baseline="0"/>
                        <a:t> what foods could you provide to help maintain protein in their diet?</a:t>
                      </a: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8"/>
                  </a:ext>
                </a:extLst>
              </a:tr>
              <a:tr h="316943">
                <a:tc>
                  <a:txBody>
                    <a:bodyPr/>
                    <a:lstStyle/>
                    <a:p>
                      <a:pPr algn="ctr"/>
                      <a:r>
                        <a:rPr lang="en-US" sz="1200" b="1"/>
                        <a:t>9</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r>
                        <a:rPr lang="en-US" sz="1200"/>
                        <a:t>Find a picture of the </a:t>
                      </a:r>
                      <a:r>
                        <a:rPr lang="en-US" sz="1200" err="1"/>
                        <a:t>eatwell</a:t>
                      </a:r>
                      <a:r>
                        <a:rPr lang="en-US" sz="1200" baseline="0"/>
                        <a:t> plate and explain what is shows. Include a reference.</a:t>
                      </a: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12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9"/>
                  </a:ext>
                </a:extLst>
              </a:tr>
            </a:tbl>
          </a:graphicData>
        </a:graphic>
      </p:graphicFrame>
      <p:sp>
        <p:nvSpPr>
          <p:cNvPr id="9" name="Rectangle 8"/>
          <p:cNvSpPr/>
          <p:nvPr/>
        </p:nvSpPr>
        <p:spPr>
          <a:xfrm>
            <a:off x="1679510" y="2081027"/>
            <a:ext cx="3552395" cy="648430"/>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a:solidFill>
                  <a:prstClr val="white"/>
                </a:solidFill>
              </a:rPr>
              <a:t>NACPE TIPS</a:t>
            </a:r>
          </a:p>
          <a:p>
            <a:pPr marL="285750" indent="-285750">
              <a:buFont typeface="Wingdings" charset="2"/>
              <a:buChar char="§"/>
            </a:pPr>
            <a:r>
              <a:rPr lang="en-US" sz="1100">
                <a:solidFill>
                  <a:prstClr val="white"/>
                </a:solidFill>
              </a:rPr>
              <a:t>Reference work</a:t>
            </a:r>
          </a:p>
          <a:p>
            <a:pPr marL="285750" indent="-285750">
              <a:buFont typeface="Wingdings" charset="2"/>
              <a:buChar char="§"/>
            </a:pPr>
            <a:r>
              <a:rPr lang="en-US" sz="1100">
                <a:solidFill>
                  <a:prstClr val="white"/>
                </a:solidFill>
              </a:rPr>
              <a:t>Where possible, </a:t>
            </a:r>
            <a:r>
              <a:rPr lang="en-US" sz="1100" u="sng">
                <a:solidFill>
                  <a:prstClr val="white"/>
                </a:solidFill>
              </a:rPr>
              <a:t>use your own words</a:t>
            </a:r>
          </a:p>
          <a:p>
            <a:pPr marL="285750" indent="-285750">
              <a:buFont typeface="Wingdings" charset="2"/>
              <a:buChar char="§"/>
            </a:pPr>
            <a:r>
              <a:rPr lang="en-US" sz="1100">
                <a:solidFill>
                  <a:prstClr val="white"/>
                </a:solidFill>
              </a:rPr>
              <a:t>Present work clearly</a:t>
            </a:r>
          </a:p>
        </p:txBody>
      </p:sp>
      <p:sp>
        <p:nvSpPr>
          <p:cNvPr id="10" name="Rectangle 9"/>
          <p:cNvSpPr/>
          <p:nvPr/>
        </p:nvSpPr>
        <p:spPr>
          <a:xfrm>
            <a:off x="5327915" y="2081027"/>
            <a:ext cx="5184576" cy="648430"/>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prstClr val="white"/>
                </a:solidFill>
              </a:rPr>
              <a:t>ASSESS YOUR WORK AS YOU COMPLETE IT</a:t>
            </a:r>
          </a:p>
        </p:txBody>
      </p:sp>
      <p:graphicFrame>
        <p:nvGraphicFramePr>
          <p:cNvPr id="11" name="Table 10"/>
          <p:cNvGraphicFramePr>
            <a:graphicFrameLocks noGrp="1"/>
          </p:cNvGraphicFramePr>
          <p:nvPr>
            <p:extLst/>
          </p:nvPr>
        </p:nvGraphicFramePr>
        <p:xfrm>
          <a:off x="1679511" y="6002793"/>
          <a:ext cx="8832981" cy="793074"/>
        </p:xfrm>
        <a:graphic>
          <a:graphicData uri="http://schemas.openxmlformats.org/drawingml/2006/table">
            <a:tbl>
              <a:tblPr firstRow="1" bandRow="1">
                <a:tableStyleId>{2D5ABB26-0587-4C30-8999-92F81FD0307C}</a:tableStyleId>
              </a:tblPr>
              <a:tblGrid>
                <a:gridCol w="2944327">
                  <a:extLst>
                    <a:ext uri="{9D8B030D-6E8A-4147-A177-3AD203B41FA5}">
                      <a16:colId xmlns:a16="http://schemas.microsoft.com/office/drawing/2014/main" val="20000"/>
                    </a:ext>
                  </a:extLst>
                </a:gridCol>
                <a:gridCol w="2944327">
                  <a:extLst>
                    <a:ext uri="{9D8B030D-6E8A-4147-A177-3AD203B41FA5}">
                      <a16:colId xmlns:a16="http://schemas.microsoft.com/office/drawing/2014/main" val="20001"/>
                    </a:ext>
                  </a:extLst>
                </a:gridCol>
                <a:gridCol w="2944327">
                  <a:extLst>
                    <a:ext uri="{9D8B030D-6E8A-4147-A177-3AD203B41FA5}">
                      <a16:colId xmlns:a16="http://schemas.microsoft.com/office/drawing/2014/main" val="20002"/>
                    </a:ext>
                  </a:extLst>
                </a:gridCol>
              </a:tblGrid>
              <a:tr h="338473">
                <a:tc>
                  <a:txBody>
                    <a:bodyPr/>
                    <a:lstStyle/>
                    <a:p>
                      <a:pPr algn="ctr"/>
                      <a:r>
                        <a:rPr lang="en-US" sz="900" b="1">
                          <a:solidFill>
                            <a:srgbClr val="FFFFFF"/>
                          </a:solidFill>
                        </a:rPr>
                        <a:t>WWW</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algn="ctr"/>
                      <a:r>
                        <a:rPr lang="en-US" sz="900" b="1">
                          <a:solidFill>
                            <a:srgbClr val="FFFFFF"/>
                          </a:solidFill>
                        </a:rPr>
                        <a:t>EBI</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algn="ctr"/>
                      <a:r>
                        <a:rPr lang="en-US" sz="900" b="1">
                          <a:solidFill>
                            <a:srgbClr val="FFFFFF"/>
                          </a:solidFill>
                        </a:rPr>
                        <a:t>DRT</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0"/>
                  </a:ext>
                </a:extLst>
              </a:tr>
              <a:tr h="454601">
                <a:tc>
                  <a:txBody>
                    <a:bodyPr/>
                    <a:lstStyle/>
                    <a:p>
                      <a:pPr algn="ctr"/>
                      <a:endParaRPr lang="en-US" sz="9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9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90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Title 1"/>
          <p:cNvSpPr>
            <a:spLocks noGrp="1"/>
          </p:cNvSpPr>
          <p:nvPr>
            <p:ph type="title"/>
          </p:nvPr>
        </p:nvSpPr>
        <p:spPr>
          <a:xfrm>
            <a:off x="1679511" y="0"/>
            <a:ext cx="8832981" cy="350658"/>
          </a:xfrm>
          <a:solidFill>
            <a:schemeClr val="tx1"/>
          </a:solidFill>
          <a:ln>
            <a:solidFill>
              <a:schemeClr val="tx1"/>
            </a:solidFill>
          </a:ln>
        </p:spPr>
        <p:txBody>
          <a:bodyPr>
            <a:noAutofit/>
          </a:bodyPr>
          <a:lstStyle/>
          <a:p>
            <a:r>
              <a:rPr lang="en-US" sz="3200" b="1">
                <a:solidFill>
                  <a:schemeClr val="bg1"/>
                </a:solidFill>
              </a:rPr>
              <a:t>R045 </a:t>
            </a:r>
            <a:r>
              <a:rPr lang="mr-IN" sz="3200" b="1">
                <a:solidFill>
                  <a:schemeClr val="bg1"/>
                </a:solidFill>
              </a:rPr>
              <a:t>–</a:t>
            </a:r>
            <a:r>
              <a:rPr lang="en-US" sz="3200" b="1">
                <a:solidFill>
                  <a:schemeClr val="bg1"/>
                </a:solidFill>
              </a:rPr>
              <a:t> LO1 - Task sheet </a:t>
            </a:r>
            <a:r>
              <a:rPr lang="en-US" sz="1200" b="1">
                <a:solidFill>
                  <a:schemeClr val="bg1"/>
                </a:solidFill>
              </a:rPr>
              <a:t>pt.2</a:t>
            </a:r>
          </a:p>
        </p:txBody>
      </p:sp>
    </p:spTree>
    <p:extLst>
      <p:ext uri="{BB962C8B-B14F-4D97-AF65-F5344CB8AC3E}">
        <p14:creationId xmlns:p14="http://schemas.microsoft.com/office/powerpoint/2010/main" val="3654951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23498" y="1130921"/>
            <a:ext cx="5021171" cy="4431983"/>
          </a:xfrm>
          <a:prstGeom prst="rect">
            <a:avLst/>
          </a:prstGeom>
          <a:noFill/>
          <a:ln w="57150" cmpd="sng">
            <a:solidFill>
              <a:schemeClr val="tx1">
                <a:lumMod val="65000"/>
                <a:lumOff val="35000"/>
              </a:schemeClr>
            </a:solidFill>
            <a:miter lim="800000"/>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outerShdw blurRad="50800" dist="38100" dir="5400000" algn="t" rotWithShape="0">
                    <a:prstClr val="black">
                      <a:alpha val="40000"/>
                    </a:prstClr>
                  </a:outerShdw>
                </a:effectLst>
                <a:uLnTx/>
                <a:uFillTx/>
                <a:latin typeface="Helvetica"/>
                <a:ea typeface="+mn-ea"/>
                <a:cs typeface="Helvetica"/>
              </a:rPr>
              <a:t>R045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600" normalizeH="0" baseline="0" noProof="0" dirty="0">
                <a:ln>
                  <a:noFill/>
                </a:ln>
                <a:solidFill>
                  <a:srgbClr val="800000"/>
                </a:solidFill>
                <a:effectLst>
                  <a:outerShdw blurRad="50800" dist="38100" dir="5400000" algn="t" rotWithShape="0">
                    <a:prstClr val="black">
                      <a:alpha val="40000"/>
                    </a:prstClr>
                  </a:outerShdw>
                </a:effectLst>
                <a:uLnTx/>
                <a:uFillTx/>
                <a:latin typeface="Helvetica"/>
                <a:ea typeface="+mn-ea"/>
                <a:cs typeface="Helvetica"/>
              </a:rPr>
              <a:t>SPORTS </a:t>
            </a:r>
            <a:r>
              <a:rPr kumimoji="0" lang="en-US" sz="2800" b="0" i="1" u="none" strike="noStrike" kern="1200" cap="none" spc="600" normalizeH="0" baseline="0" noProof="0" dirty="0">
                <a:ln>
                  <a:noFill/>
                </a:ln>
                <a:solidFill>
                  <a:srgbClr val="FF0000"/>
                </a:solidFill>
                <a:effectLst>
                  <a:outerShdw blurRad="50800" dist="38100" dir="5400000" algn="t" rotWithShape="0">
                    <a:prstClr val="black">
                      <a:alpha val="40000"/>
                    </a:prstClr>
                  </a:outerShdw>
                </a:effectLst>
                <a:uLnTx/>
                <a:uFillTx/>
                <a:latin typeface="Helvetica"/>
                <a:ea typeface="+mn-ea"/>
                <a:cs typeface="Helvetica"/>
              </a:rPr>
              <a:t>NUTRITION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Helvetica"/>
                <a:ea typeface="+mn-ea"/>
                <a:cs typeface="Helvetica"/>
              </a:rPr>
              <a:t>LO</a:t>
            </a:r>
            <a:r>
              <a:rPr lang="en-US" sz="16600" b="1" baseline="30000" dirty="0">
                <a:solidFill>
                  <a:srgbClr val="0000FF"/>
                </a:solidFill>
                <a:effectLst>
                  <a:outerShdw blurRad="50800" dist="38100" dir="2700000" algn="tl" rotWithShape="0">
                    <a:prstClr val="black">
                      <a:alpha val="40000"/>
                    </a:prstClr>
                  </a:outerShdw>
                </a:effectLst>
                <a:latin typeface="Helvetica"/>
                <a:cs typeface="Helvetica"/>
              </a:rPr>
              <a:t>2</a:t>
            </a:r>
          </a:p>
          <a:p>
            <a:pPr lvl="0" defTabSz="457200"/>
            <a:r>
              <a:rPr lang="en-US" sz="2400" b="1" dirty="0"/>
              <a:t>Understand the importance of nutrition </a:t>
            </a:r>
            <a:r>
              <a:rPr lang="en-US" sz="2000" b="1" dirty="0">
                <a:solidFill>
                  <a:prstClr val="white"/>
                </a:solidFill>
              </a:rPr>
              <a:t>in sport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00FF"/>
              </a:solidFill>
              <a:effectLst>
                <a:outerShdw blurRad="50800" dist="38100" dir="2700000" algn="tl" rotWithShape="0">
                  <a:prstClr val="black">
                    <a:alpha val="40000"/>
                  </a:prstClr>
                </a:outerShdw>
              </a:effectLst>
              <a:uLnTx/>
              <a:uFillTx/>
              <a:latin typeface="Helvetica"/>
              <a:ea typeface="+mn-ea"/>
              <a:cs typeface="Helvetica"/>
            </a:endParaRPr>
          </a:p>
        </p:txBody>
      </p:sp>
      <p:pic>
        <p:nvPicPr>
          <p:cNvPr id="5" name="Picture 4"/>
          <p:cNvPicPr>
            <a:picLocks noChangeAspect="1"/>
          </p:cNvPicPr>
          <p:nvPr/>
        </p:nvPicPr>
        <p:blipFill>
          <a:blip r:embed="rId2">
            <a:alphaModFix amt="34000"/>
            <a:extLst>
              <a:ext uri="{BEBA8EAE-BF5A-486C-A8C5-ECC9F3942E4B}">
                <a14:imgProps xmlns:a14="http://schemas.microsoft.com/office/drawing/2010/main">
                  <a14:imgLayer r:embed="rId3">
                    <a14:imgEffect>
                      <a14:artisticBlur/>
                    </a14:imgEffect>
                  </a14:imgLayer>
                </a14:imgProps>
              </a:ext>
            </a:extLst>
          </a:blip>
          <a:stretch>
            <a:fillRect/>
          </a:stretch>
        </p:blipFill>
        <p:spPr>
          <a:xfrm>
            <a:off x="0" y="10588"/>
            <a:ext cx="12192000" cy="68580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2273" b="99545" l="1747" r="100000">
                        <a14:foregroundMark x1="13100" y1="62273" x2="85153" y2="61364"/>
                        <a14:foregroundMark x1="13537" y1="58636" x2="16157" y2="55455"/>
                        <a14:foregroundMark x1="12664" y1="82273" x2="85590" y2="83636"/>
                      </a14:backgroundRemoval>
                    </a14:imgEffect>
                  </a14:imgLayer>
                </a14:imgProps>
              </a:ext>
            </a:extLst>
          </a:blip>
          <a:stretch>
            <a:fillRect/>
          </a:stretch>
        </p:blipFill>
        <p:spPr>
          <a:xfrm>
            <a:off x="10977867" y="5650811"/>
            <a:ext cx="1099614" cy="1056396"/>
          </a:xfrm>
          <a:prstGeom prst="rect">
            <a:avLst/>
          </a:prstGeom>
        </p:spPr>
      </p:pic>
      <p:pic>
        <p:nvPicPr>
          <p:cNvPr id="11" name="Picture 10"/>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832" l="0" r="100000">
                        <a14:foregroundMark x1="9813" y1="34622" x2="3894" y2="47059"/>
                        <a14:foregroundMark x1="4907" y1="47899" x2="7087" y2="68403"/>
                        <a14:foregroundMark x1="8178" y1="68067" x2="18224" y2="73277"/>
                        <a14:foregroundMark x1="25156" y1="45378" x2="22741" y2="65882"/>
                        <a14:foregroundMark x1="10826" y1="34286" x2="20639" y2="35126"/>
                        <a14:foregroundMark x1="45794" y1="32269" x2="33022" y2="43025"/>
                        <a14:foregroundMark x1="33645" y1="45210" x2="35280" y2="69244"/>
                        <a14:foregroundMark x1="36760" y1="68403" x2="49377" y2="71933"/>
                        <a14:foregroundMark x1="58956" y1="33277" x2="58489" y2="70420"/>
                        <a14:foregroundMark x1="60981" y1="54118" x2="73754" y2="50084"/>
                        <a14:foregroundMark x1="65576" y1="58151" x2="72274" y2="71765"/>
                        <a14:foregroundMark x1="66978" y1="56807" x2="74766" y2="71933"/>
                        <a14:foregroundMark x1="72352" y1="37311" x2="72819" y2="49748"/>
                        <a14:foregroundMark x1="46417" y1="32605" x2="50779" y2="35798"/>
                      </a14:backgroundRemoval>
                    </a14:imgEffect>
                  </a14:imgLayer>
                </a14:imgProps>
              </a:ext>
            </a:extLst>
          </a:blip>
          <a:srcRect b="19618"/>
          <a:stretch/>
        </p:blipFill>
        <p:spPr>
          <a:xfrm>
            <a:off x="315314" y="6386286"/>
            <a:ext cx="861567" cy="320921"/>
          </a:xfrm>
          <a:prstGeom prst="rect">
            <a:avLst/>
          </a:prstGeom>
        </p:spPr>
      </p:pic>
      <p:pic>
        <p:nvPicPr>
          <p:cNvPr id="12" name="Picture 11" descr="sprinter.png"/>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156067" y="5685378"/>
            <a:ext cx="760468" cy="1162034"/>
          </a:xfrm>
          <a:prstGeom prst="rect">
            <a:avLst/>
          </a:prstGeom>
          <a:effectLst>
            <a:outerShdw blurRad="50800" dist="38100" dir="2700000" algn="tl" rotWithShape="0">
              <a:prstClr val="black">
                <a:alpha val="40000"/>
              </a:prstClr>
            </a:outerShdw>
          </a:effectLst>
        </p:spPr>
      </p:pic>
      <p:pic>
        <p:nvPicPr>
          <p:cNvPr id="13" name="Picture 12" descr="black-33591_640.png"/>
          <p:cNvPicPr>
            <a:picLocks noChangeAspect="1"/>
          </p:cNvPicPr>
          <p:nvPr/>
        </p:nvPicPr>
        <p:blipFill>
          <a:blip r:embed="rId9">
            <a:duotone>
              <a:schemeClr val="accent5">
                <a:shade val="45000"/>
                <a:satMod val="135000"/>
              </a:schemeClr>
              <a:prstClr val="white"/>
            </a:duotone>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712926" y="5883226"/>
            <a:ext cx="1016663" cy="986480"/>
          </a:xfrm>
          <a:prstGeom prst="rect">
            <a:avLst/>
          </a:prstGeom>
          <a:noFill/>
          <a:ln>
            <a:noFill/>
          </a:ln>
          <a:effectLst>
            <a:outerShdw blurRad="50800" dist="38100" dir="2700000" algn="tl" rotWithShape="0">
              <a:prstClr val="black">
                <a:alpha val="40000"/>
              </a:prstClr>
            </a:outerShdw>
          </a:effectLst>
        </p:spPr>
      </p:pic>
      <p:pic>
        <p:nvPicPr>
          <p:cNvPr id="14" name="Picture 13" descr="swimm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90779" y="5822396"/>
            <a:ext cx="604242" cy="1042227"/>
          </a:xfrm>
          <a:prstGeom prst="rect">
            <a:avLst/>
          </a:prstGeom>
          <a:effectLst>
            <a:outerShdw blurRad="50800" dist="38100" dir="2700000" algn="tl" rotWithShape="0">
              <a:prstClr val="black">
                <a:alpha val="40000"/>
              </a:prstClr>
            </a:outerShdw>
          </a:effectLst>
        </p:spPr>
      </p:pic>
      <p:pic>
        <p:nvPicPr>
          <p:cNvPr id="15" name="Picture 14" descr="marathoner.png"/>
          <p:cNvPicPr>
            <a:picLocks noChangeAspect="1"/>
          </p:cNvPicPr>
          <p:nvPr/>
        </p:nvPicPr>
        <p:blipFill>
          <a:blip r:embed="rId1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5113696" y="5690475"/>
            <a:ext cx="701052" cy="11697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233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12" y="-9248"/>
            <a:ext cx="8832981" cy="715868"/>
          </a:xfrm>
          <a:solidFill>
            <a:schemeClr val="tx1"/>
          </a:solidFill>
          <a:ln>
            <a:solidFill>
              <a:schemeClr val="tx1"/>
            </a:solidFill>
          </a:ln>
        </p:spPr>
        <p:txBody>
          <a:bodyPr>
            <a:noAutofit/>
          </a:bodyPr>
          <a:lstStyle/>
          <a:p>
            <a:r>
              <a:rPr lang="en-GB" sz="2400" b="1" u="sng" dirty="0">
                <a:solidFill>
                  <a:schemeClr val="bg1"/>
                </a:solidFill>
              </a:rPr>
              <a:t>Enquiry question</a:t>
            </a:r>
            <a:br>
              <a:rPr lang="en-GB" sz="2400" b="1" dirty="0">
                <a:solidFill>
                  <a:schemeClr val="bg1"/>
                </a:solidFill>
              </a:rPr>
            </a:br>
            <a:r>
              <a:rPr lang="en-GB" sz="2000" b="1" dirty="0">
                <a:solidFill>
                  <a:schemeClr val="bg1"/>
                </a:solidFill>
              </a:rPr>
              <a:t> What is the importance of fluid and nutrients in sport? </a:t>
            </a:r>
            <a:endParaRPr lang="en-US" sz="2400" b="1" dirty="0">
              <a:solidFill>
                <a:schemeClr val="bg1"/>
              </a:solidFill>
            </a:endParaRPr>
          </a:p>
        </p:txBody>
      </p:sp>
      <p:graphicFrame>
        <p:nvGraphicFramePr>
          <p:cNvPr id="4" name="Table 3"/>
          <p:cNvGraphicFramePr>
            <a:graphicFrameLocks noGrp="1"/>
          </p:cNvGraphicFramePr>
          <p:nvPr>
            <p:extLst/>
          </p:nvPr>
        </p:nvGraphicFramePr>
        <p:xfrm>
          <a:off x="1661309" y="706621"/>
          <a:ext cx="8832984" cy="1300457"/>
        </p:xfrm>
        <a:graphic>
          <a:graphicData uri="http://schemas.openxmlformats.org/drawingml/2006/table">
            <a:tbl>
              <a:tblPr firstRow="1" bandRow="1">
                <a:tableStyleId>{5C22544A-7EE6-4342-B048-85BDC9FD1C3A}</a:tableStyleId>
              </a:tblPr>
              <a:tblGrid>
                <a:gridCol w="2944328">
                  <a:extLst>
                    <a:ext uri="{9D8B030D-6E8A-4147-A177-3AD203B41FA5}">
                      <a16:colId xmlns:a16="http://schemas.microsoft.com/office/drawing/2014/main" val="20000"/>
                    </a:ext>
                  </a:extLst>
                </a:gridCol>
                <a:gridCol w="2944328">
                  <a:extLst>
                    <a:ext uri="{9D8B030D-6E8A-4147-A177-3AD203B41FA5}">
                      <a16:colId xmlns:a16="http://schemas.microsoft.com/office/drawing/2014/main" val="20001"/>
                    </a:ext>
                  </a:extLst>
                </a:gridCol>
                <a:gridCol w="2944328">
                  <a:extLst>
                    <a:ext uri="{9D8B030D-6E8A-4147-A177-3AD203B41FA5}">
                      <a16:colId xmlns:a16="http://schemas.microsoft.com/office/drawing/2014/main" val="20002"/>
                    </a:ext>
                  </a:extLst>
                </a:gridCol>
              </a:tblGrid>
              <a:tr h="318888">
                <a:tc gridSpan="3">
                  <a:txBody>
                    <a:bodyPr/>
                    <a:lstStyle/>
                    <a:p>
                      <a:pPr marL="171450" indent="-171450" algn="ctr">
                        <a:buFont typeface="Wingdings" charset="2"/>
                        <a:buChar char="§"/>
                      </a:pPr>
                      <a:r>
                        <a:rPr lang="en-US" sz="2000" dirty="0"/>
                        <a:t>Title</a:t>
                      </a:r>
                      <a:r>
                        <a:rPr lang="en-US" sz="2000" baseline="0" dirty="0"/>
                        <a:t> LO2: Understand the importance of nutrition in sport</a:t>
                      </a:r>
                      <a:endParaRPr lang="en-US" sz="2000" dirty="0"/>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14761">
                <a:tc>
                  <a:txBody>
                    <a:bodyPr/>
                    <a:lstStyle/>
                    <a:p>
                      <a:pPr marL="0" indent="0" algn="ctr">
                        <a:buFont typeface="Wingdings" charset="2"/>
                        <a:buNone/>
                      </a:pPr>
                      <a:r>
                        <a:rPr lang="en-US" sz="1200" b="1" dirty="0"/>
                        <a:t>P</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50000"/>
                      </a:schemeClr>
                    </a:solidFill>
                  </a:tcPr>
                </a:tc>
                <a:tc>
                  <a:txBody>
                    <a:bodyPr/>
                    <a:lstStyle/>
                    <a:p>
                      <a:pPr algn="ctr"/>
                      <a:r>
                        <a:rPr lang="en-US" sz="1200" b="1" dirty="0"/>
                        <a:t>M</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50000"/>
                      </a:schemeClr>
                    </a:solidFill>
                  </a:tcPr>
                </a:tc>
                <a:tc>
                  <a:txBody>
                    <a:bodyPr/>
                    <a:lstStyle/>
                    <a:p>
                      <a:pPr algn="ctr"/>
                      <a:r>
                        <a:rPr lang="en-US" sz="1200" b="1" dirty="0"/>
                        <a:t>D/D*</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675617">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1200" b="1" dirty="0">
                          <a:solidFill>
                            <a:schemeClr val="tx1"/>
                          </a:solidFill>
                        </a:rPr>
                        <a:t>Outlines </a:t>
                      </a:r>
                      <a:r>
                        <a:rPr lang="en-US" sz="1200" dirty="0">
                          <a:solidFill>
                            <a:schemeClr val="tx1"/>
                          </a:solidFill>
                        </a:rPr>
                        <a:t>the importance of nutrition before, during and after exercise. [</a:t>
                      </a:r>
                      <a:r>
                        <a:rPr lang="en-US" sz="1200" dirty="0">
                          <a:solidFill>
                            <a:srgbClr val="0000FF"/>
                          </a:solidFill>
                        </a:rPr>
                        <a:t>1 – 2marks</a:t>
                      </a:r>
                      <a:r>
                        <a:rPr lang="en-US" sz="1200" dirty="0">
                          <a:solidFill>
                            <a:schemeClr val="tx1"/>
                          </a:solidFill>
                        </a:rPr>
                        <a:t>]</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1200" b="1" dirty="0">
                          <a:solidFill>
                            <a:schemeClr val="tx1"/>
                          </a:solidFill>
                        </a:rPr>
                        <a:t>Describes </a:t>
                      </a:r>
                      <a:r>
                        <a:rPr lang="en-US" sz="1200" dirty="0">
                          <a:solidFill>
                            <a:schemeClr val="tx1"/>
                          </a:solidFill>
                        </a:rPr>
                        <a:t>the importance of nutrition before, during and after exercise. [</a:t>
                      </a:r>
                      <a:r>
                        <a:rPr lang="en-US" sz="1200" dirty="0">
                          <a:solidFill>
                            <a:srgbClr val="0000FF"/>
                          </a:solidFill>
                        </a:rPr>
                        <a:t>4 - 5 marks</a:t>
                      </a:r>
                      <a:r>
                        <a:rPr lang="en-US" sz="1200" dirty="0">
                          <a:solidFill>
                            <a:srgbClr val="000000"/>
                          </a:solidFill>
                        </a:rPr>
                        <a:t>]</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171450" indent="-171450">
                        <a:buFont typeface="Arial"/>
                        <a:buChar char="•"/>
                      </a:pPr>
                      <a:r>
                        <a:rPr lang="en-US" sz="1200" b="1" dirty="0">
                          <a:solidFill>
                            <a:schemeClr val="tx1"/>
                          </a:solidFill>
                        </a:rPr>
                        <a:t>Explains in detail </a:t>
                      </a:r>
                      <a:r>
                        <a:rPr lang="en-US" sz="1200" dirty="0">
                          <a:solidFill>
                            <a:schemeClr val="tx1"/>
                          </a:solidFill>
                        </a:rPr>
                        <a:t>the importance of nutrition before, during and after exercise. [</a:t>
                      </a:r>
                      <a:r>
                        <a:rPr lang="en-US" sz="1200" dirty="0">
                          <a:solidFill>
                            <a:srgbClr val="0000FF"/>
                          </a:solidFill>
                        </a:rPr>
                        <a:t>5 - 6marks]</a:t>
                      </a:r>
                      <a:endParaRPr lang="en-US" sz="1200" dirty="0">
                        <a:solidFill>
                          <a:schemeClr val="tx1"/>
                        </a:solidFill>
                      </a:endParaRP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nvPr>
        </p:nvGraphicFramePr>
        <p:xfrm>
          <a:off x="1661312" y="2007077"/>
          <a:ext cx="8851180" cy="4850924"/>
        </p:xfrm>
        <a:graphic>
          <a:graphicData uri="http://schemas.openxmlformats.org/drawingml/2006/table">
            <a:tbl>
              <a:tblPr firstRow="1" bandRow="1">
                <a:tableStyleId>{2D5ABB26-0587-4C30-8999-92F81FD0307C}</a:tableStyleId>
              </a:tblPr>
              <a:tblGrid>
                <a:gridCol w="605099">
                  <a:extLst>
                    <a:ext uri="{9D8B030D-6E8A-4147-A177-3AD203B41FA5}">
                      <a16:colId xmlns:a16="http://schemas.microsoft.com/office/drawing/2014/main" val="20000"/>
                    </a:ext>
                  </a:extLst>
                </a:gridCol>
                <a:gridCol w="6815666">
                  <a:extLst>
                    <a:ext uri="{9D8B030D-6E8A-4147-A177-3AD203B41FA5}">
                      <a16:colId xmlns:a16="http://schemas.microsoft.com/office/drawing/2014/main" val="20001"/>
                    </a:ext>
                  </a:extLst>
                </a:gridCol>
                <a:gridCol w="461533">
                  <a:extLst>
                    <a:ext uri="{9D8B030D-6E8A-4147-A177-3AD203B41FA5}">
                      <a16:colId xmlns:a16="http://schemas.microsoft.com/office/drawing/2014/main" val="20002"/>
                    </a:ext>
                  </a:extLst>
                </a:gridCol>
                <a:gridCol w="508536">
                  <a:extLst>
                    <a:ext uri="{9D8B030D-6E8A-4147-A177-3AD203B41FA5}">
                      <a16:colId xmlns:a16="http://schemas.microsoft.com/office/drawing/2014/main" val="20003"/>
                    </a:ext>
                  </a:extLst>
                </a:gridCol>
                <a:gridCol w="460346">
                  <a:extLst>
                    <a:ext uri="{9D8B030D-6E8A-4147-A177-3AD203B41FA5}">
                      <a16:colId xmlns:a16="http://schemas.microsoft.com/office/drawing/2014/main" val="20004"/>
                    </a:ext>
                  </a:extLst>
                </a:gridCol>
              </a:tblGrid>
              <a:tr h="373696">
                <a:tc>
                  <a:txBody>
                    <a:bodyPr/>
                    <a:lstStyle/>
                    <a:p>
                      <a:pPr algn="ctr"/>
                      <a:r>
                        <a:rPr lang="en-US" sz="900" dirty="0">
                          <a:solidFill>
                            <a:schemeClr val="bg1"/>
                          </a:solidFill>
                        </a:rPr>
                        <a:t>No.</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Task</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algn="ctr"/>
                      <a:r>
                        <a:rPr lang="en-US" sz="900" b="1" dirty="0"/>
                        <a:t>P</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50000"/>
                      </a:schemeClr>
                    </a:solidFill>
                  </a:tcPr>
                </a:tc>
                <a:tc>
                  <a:txBody>
                    <a:bodyPr/>
                    <a:lstStyle/>
                    <a:p>
                      <a:pPr algn="ctr"/>
                      <a:r>
                        <a:rPr lang="en-US" sz="900" b="1" dirty="0"/>
                        <a:t>M</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50000"/>
                      </a:schemeClr>
                    </a:solidFill>
                  </a:tcPr>
                </a:tc>
                <a:tc>
                  <a:txBody>
                    <a:bodyPr/>
                    <a:lstStyle/>
                    <a:p>
                      <a:pPr algn="ctr"/>
                      <a:r>
                        <a:rPr lang="en-US" sz="900" b="1" dirty="0"/>
                        <a:t>D/D*</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61816">
                <a:tc>
                  <a:txBody>
                    <a:bodyPr/>
                    <a:lstStyle/>
                    <a:p>
                      <a:pPr algn="ctr"/>
                      <a:r>
                        <a:rPr lang="en-US" sz="1100" b="1" dirty="0"/>
                        <a:t>1</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l"/>
                      <a:r>
                        <a:rPr lang="en-US" sz="1200" b="1" dirty="0"/>
                        <a:t>Subtitle: </a:t>
                      </a:r>
                      <a:r>
                        <a:rPr lang="en-US" sz="1200" b="1" u="sng" dirty="0"/>
                        <a:t>Importance</a:t>
                      </a:r>
                      <a:r>
                        <a:rPr lang="en-US" sz="1200" b="1" u="sng" baseline="0" dirty="0"/>
                        <a:t> of nutrition before, during and after exercise</a:t>
                      </a:r>
                      <a:endParaRPr lang="en-US" sz="1200" b="1" u="sng"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pct50">
                      <a:fgClr>
                        <a:prstClr val="black"/>
                      </a:fgClr>
                      <a:bgClr>
                        <a:prstClr val="white"/>
                      </a:bgClr>
                    </a:pattFill>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pct50">
                      <a:fgClr>
                        <a:prstClr val="black"/>
                      </a:fgClr>
                      <a:bgClr>
                        <a:prstClr val="white"/>
                      </a:bgClr>
                    </a:pattFill>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pct50">
                      <a:fgClr>
                        <a:prstClr val="black"/>
                      </a:fgClr>
                      <a:bgClr>
                        <a:prstClr val="white"/>
                      </a:bgClr>
                    </a:pattFill>
                  </a:tcPr>
                </a:tc>
                <a:extLst>
                  <a:ext uri="{0D108BD9-81ED-4DB2-BD59-A6C34878D82A}">
                    <a16:rowId xmlns:a16="http://schemas.microsoft.com/office/drawing/2014/main" val="10001"/>
                  </a:ext>
                </a:extLst>
              </a:tr>
              <a:tr h="1408188">
                <a:tc>
                  <a:txBody>
                    <a:bodyPr/>
                    <a:lstStyle/>
                    <a:p>
                      <a:pPr algn="ctr"/>
                      <a:r>
                        <a:rPr lang="en-US" sz="1100" b="1" dirty="0"/>
                        <a:t>2</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l"/>
                      <a:r>
                        <a:rPr lang="en-US" sz="1200" b="1" dirty="0"/>
                        <a:t>Subheading:</a:t>
                      </a:r>
                      <a:r>
                        <a:rPr lang="en-US" sz="1200" b="1" baseline="0" dirty="0"/>
                        <a:t> </a:t>
                      </a:r>
                      <a:r>
                        <a:rPr lang="en-US" sz="1200" b="1" u="sng" baseline="0" dirty="0"/>
                        <a:t>Before exercise</a:t>
                      </a:r>
                      <a:r>
                        <a:rPr lang="en-US" sz="1200" baseline="0" dirty="0"/>
                        <a:t> </a:t>
                      </a:r>
                      <a:endParaRPr lang="en-GB" sz="1200" baseline="0" dirty="0"/>
                    </a:p>
                    <a:p>
                      <a:pPr algn="l"/>
                      <a:r>
                        <a:rPr lang="en-GB" sz="1200" b="1" u="none" baseline="0" dirty="0"/>
                        <a:t>Subheading:</a:t>
                      </a:r>
                      <a:r>
                        <a:rPr lang="en-GB" sz="1200" b="1" u="sng" baseline="0" dirty="0"/>
                        <a:t> Fluid:</a:t>
                      </a:r>
                    </a:p>
                    <a:p>
                      <a:pPr algn="l"/>
                      <a:r>
                        <a:rPr lang="en-US" sz="1200" baseline="0" dirty="0"/>
                        <a:t>Explain what </a:t>
                      </a:r>
                      <a:r>
                        <a:rPr lang="en-US" sz="1200" b="1" baseline="0" dirty="0"/>
                        <a:t>types </a:t>
                      </a:r>
                      <a:r>
                        <a:rPr lang="en-US" sz="1200" baseline="0" dirty="0"/>
                        <a:t>and </a:t>
                      </a:r>
                      <a:r>
                        <a:rPr lang="en-US" sz="1200" b="1" baseline="0" dirty="0"/>
                        <a:t>amounts </a:t>
                      </a:r>
                      <a:r>
                        <a:rPr lang="en-US" sz="1200" baseline="0" dirty="0"/>
                        <a:t>(ml) of </a:t>
                      </a:r>
                      <a:r>
                        <a:rPr lang="en-US" sz="1200" b="1" baseline="0" dirty="0"/>
                        <a:t>fluids</a:t>
                      </a:r>
                      <a:r>
                        <a:rPr lang="en-US" sz="1200" baseline="0" dirty="0"/>
                        <a:t> should be consumed </a:t>
                      </a:r>
                      <a:r>
                        <a:rPr lang="en-US" sz="1200" b="1" baseline="0" dirty="0"/>
                        <a:t>BEFORE </a:t>
                      </a:r>
                      <a:r>
                        <a:rPr lang="en-US" sz="1200" baseline="0" dirty="0"/>
                        <a:t>exercise. </a:t>
                      </a:r>
                    </a:p>
                    <a:p>
                      <a:pPr algn="l"/>
                      <a:r>
                        <a:rPr lang="en-US" sz="1200" baseline="0" dirty="0"/>
                        <a:t>When is the </a:t>
                      </a:r>
                      <a:r>
                        <a:rPr lang="en-US" sz="1200" b="1" baseline="0" dirty="0"/>
                        <a:t>best time </a:t>
                      </a:r>
                      <a:r>
                        <a:rPr lang="en-US" sz="1200" baseline="0" dirty="0"/>
                        <a:t>to </a:t>
                      </a:r>
                      <a:r>
                        <a:rPr lang="en-US" sz="1200" b="1" baseline="0" dirty="0"/>
                        <a:t>drink </a:t>
                      </a:r>
                      <a:r>
                        <a:rPr lang="en-US" sz="1200" baseline="0" dirty="0"/>
                        <a:t>and why?</a:t>
                      </a:r>
                    </a:p>
                    <a:p>
                      <a:pPr algn="l"/>
                      <a:r>
                        <a:rPr lang="en-US" sz="1200" b="1" baseline="0" dirty="0"/>
                        <a:t>Subheading: </a:t>
                      </a:r>
                      <a:r>
                        <a:rPr lang="en-US" sz="1200" b="1" u="sng" baseline="0" dirty="0"/>
                        <a:t>Nutrients:</a:t>
                      </a:r>
                    </a:p>
                    <a:p>
                      <a:pPr algn="l"/>
                      <a:r>
                        <a:rPr lang="en-US" sz="1200" baseline="0" dirty="0"/>
                        <a:t>Explain what </a:t>
                      </a:r>
                      <a:r>
                        <a:rPr lang="en-US" sz="1200" b="1" baseline="0" dirty="0"/>
                        <a:t>types </a:t>
                      </a:r>
                      <a:r>
                        <a:rPr lang="en-US" sz="1200" baseline="0" dirty="0"/>
                        <a:t>and </a:t>
                      </a:r>
                      <a:r>
                        <a:rPr lang="en-US" sz="1200" b="1" baseline="0" dirty="0"/>
                        <a:t>amounts </a:t>
                      </a:r>
                      <a:r>
                        <a:rPr lang="en-US" sz="1200" baseline="0" dirty="0"/>
                        <a:t>(grams/kcal) of </a:t>
                      </a:r>
                      <a:r>
                        <a:rPr lang="en-US" sz="1200" b="1" baseline="0" dirty="0"/>
                        <a:t>macronutrients </a:t>
                      </a:r>
                      <a:r>
                        <a:rPr lang="en-US" sz="1200" baseline="0" dirty="0"/>
                        <a:t>should be consumed </a:t>
                      </a:r>
                      <a:r>
                        <a:rPr lang="en-US" sz="1200" b="1" baseline="0" dirty="0"/>
                        <a:t>BEFORE </a:t>
                      </a:r>
                      <a:r>
                        <a:rPr lang="en-US" sz="1200" baseline="0" dirty="0"/>
                        <a:t>exercise. </a:t>
                      </a:r>
                    </a:p>
                    <a:p>
                      <a:pPr algn="l"/>
                      <a:r>
                        <a:rPr lang="en-US" sz="1200" baseline="0" dirty="0"/>
                        <a:t>When is the </a:t>
                      </a:r>
                      <a:r>
                        <a:rPr lang="en-US" sz="1200" b="1" baseline="0" dirty="0"/>
                        <a:t>best time </a:t>
                      </a:r>
                      <a:r>
                        <a:rPr lang="en-US" sz="1200" baseline="0" dirty="0"/>
                        <a:t>to </a:t>
                      </a:r>
                      <a:r>
                        <a:rPr lang="en-US" sz="1200" b="1" baseline="0" dirty="0"/>
                        <a:t>eat </a:t>
                      </a:r>
                      <a:r>
                        <a:rPr lang="en-US" sz="1200" baseline="0" dirty="0"/>
                        <a:t>and why?</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2"/>
                  </a:ext>
                </a:extLst>
              </a:tr>
              <a:tr h="1353612">
                <a:tc>
                  <a:txBody>
                    <a:bodyPr/>
                    <a:lstStyle/>
                    <a:p>
                      <a:pPr algn="ctr"/>
                      <a:r>
                        <a:rPr lang="en-US" sz="1100" b="1" dirty="0"/>
                        <a:t>3</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Subheading:</a:t>
                      </a:r>
                      <a:r>
                        <a:rPr lang="en-US" sz="1200" b="1" baseline="0" dirty="0"/>
                        <a:t> </a:t>
                      </a:r>
                      <a:r>
                        <a:rPr lang="en-US" sz="1200" b="1" u="sng" baseline="0" dirty="0"/>
                        <a:t>During exercise</a:t>
                      </a:r>
                    </a:p>
                    <a:p>
                      <a:pPr algn="l"/>
                      <a:r>
                        <a:rPr lang="en-GB" sz="1200" b="1" u="none" baseline="0" dirty="0"/>
                        <a:t>Subheading:</a:t>
                      </a:r>
                      <a:r>
                        <a:rPr lang="en-GB" sz="1200" b="1" u="sng" baseline="0" dirty="0"/>
                        <a:t> Fluid:</a:t>
                      </a:r>
                    </a:p>
                    <a:p>
                      <a:pPr algn="l"/>
                      <a:r>
                        <a:rPr lang="en-US" sz="1200" baseline="0" dirty="0"/>
                        <a:t>Explain what </a:t>
                      </a:r>
                      <a:r>
                        <a:rPr lang="en-US" sz="1200" b="1" baseline="0" dirty="0"/>
                        <a:t>types </a:t>
                      </a:r>
                      <a:r>
                        <a:rPr lang="en-US" sz="1200" baseline="0" dirty="0"/>
                        <a:t>and </a:t>
                      </a:r>
                      <a:r>
                        <a:rPr lang="en-US" sz="1200" b="1" baseline="0" dirty="0"/>
                        <a:t>amounts </a:t>
                      </a:r>
                      <a:r>
                        <a:rPr lang="en-US" sz="1200" baseline="0" dirty="0"/>
                        <a:t>(ml) of </a:t>
                      </a:r>
                      <a:r>
                        <a:rPr lang="en-US" sz="1200" b="1" baseline="0" dirty="0"/>
                        <a:t>fluids</a:t>
                      </a:r>
                      <a:r>
                        <a:rPr lang="en-US" sz="1200" baseline="0" dirty="0"/>
                        <a:t> should be consumed </a:t>
                      </a:r>
                      <a:r>
                        <a:rPr lang="en-US" sz="1200" b="1" baseline="0" dirty="0"/>
                        <a:t>DURING</a:t>
                      </a:r>
                      <a:r>
                        <a:rPr lang="en-US" sz="1200" baseline="0" dirty="0"/>
                        <a:t> exercise. </a:t>
                      </a:r>
                    </a:p>
                    <a:p>
                      <a:pPr algn="l"/>
                      <a:r>
                        <a:rPr lang="en-US" sz="1200" baseline="0" dirty="0"/>
                        <a:t>When is the </a:t>
                      </a:r>
                      <a:r>
                        <a:rPr lang="en-US" sz="1200" b="1" baseline="0" dirty="0"/>
                        <a:t>best time </a:t>
                      </a:r>
                      <a:r>
                        <a:rPr lang="en-US" sz="1200" baseline="0" dirty="0"/>
                        <a:t>to </a:t>
                      </a:r>
                      <a:r>
                        <a:rPr lang="en-US" sz="1200" b="1" baseline="0" dirty="0"/>
                        <a:t>drink </a:t>
                      </a:r>
                      <a:r>
                        <a:rPr lang="en-US" sz="1200" baseline="0" dirty="0"/>
                        <a:t>and why?</a:t>
                      </a:r>
                    </a:p>
                    <a:p>
                      <a:pPr algn="l"/>
                      <a:r>
                        <a:rPr lang="en-US" sz="1200" b="1" baseline="0" dirty="0"/>
                        <a:t>Subheading: </a:t>
                      </a:r>
                      <a:r>
                        <a:rPr lang="en-US" sz="1200" b="1" u="sng" baseline="0" dirty="0"/>
                        <a:t>Nutrients:</a:t>
                      </a:r>
                    </a:p>
                    <a:p>
                      <a:pPr algn="l"/>
                      <a:r>
                        <a:rPr lang="en-US" sz="1200" baseline="0" dirty="0"/>
                        <a:t>Explain what </a:t>
                      </a:r>
                      <a:r>
                        <a:rPr lang="en-US" sz="1200" b="1" baseline="0" dirty="0"/>
                        <a:t>types </a:t>
                      </a:r>
                      <a:r>
                        <a:rPr lang="en-US" sz="1200" baseline="0" dirty="0"/>
                        <a:t>and </a:t>
                      </a:r>
                      <a:r>
                        <a:rPr lang="en-US" sz="1200" b="1" baseline="0" dirty="0"/>
                        <a:t>amounts </a:t>
                      </a:r>
                      <a:r>
                        <a:rPr lang="en-US" sz="1200" baseline="0" dirty="0"/>
                        <a:t>(grams/kcal) of </a:t>
                      </a:r>
                      <a:r>
                        <a:rPr lang="en-US" sz="1200" b="1" baseline="0" dirty="0"/>
                        <a:t>macronutrients </a:t>
                      </a:r>
                      <a:r>
                        <a:rPr lang="en-US" sz="1200" baseline="0" dirty="0"/>
                        <a:t>should be consumed </a:t>
                      </a:r>
                      <a:r>
                        <a:rPr lang="en-US" sz="1200" b="1" baseline="0" dirty="0"/>
                        <a:t>DURING </a:t>
                      </a:r>
                      <a:r>
                        <a:rPr lang="en-US" sz="1200" baseline="0" dirty="0"/>
                        <a:t>exercise. </a:t>
                      </a:r>
                    </a:p>
                    <a:p>
                      <a:pPr algn="l"/>
                      <a:r>
                        <a:rPr lang="en-US" sz="1200" baseline="0" dirty="0"/>
                        <a:t>When is the </a:t>
                      </a:r>
                      <a:r>
                        <a:rPr lang="en-US" sz="1200" b="1" baseline="0" dirty="0"/>
                        <a:t>best time </a:t>
                      </a:r>
                      <a:r>
                        <a:rPr lang="en-US" sz="1200" baseline="0" dirty="0"/>
                        <a:t>to </a:t>
                      </a:r>
                      <a:r>
                        <a:rPr lang="en-US" sz="1200" b="1" baseline="0" dirty="0"/>
                        <a:t>eat </a:t>
                      </a:r>
                      <a:r>
                        <a:rPr lang="en-US" sz="1200" baseline="0" dirty="0"/>
                        <a:t>and why?</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3"/>
                  </a:ext>
                </a:extLst>
              </a:tr>
              <a:tr h="1353612">
                <a:tc>
                  <a:txBody>
                    <a:bodyPr/>
                    <a:lstStyle/>
                    <a:p>
                      <a:pPr algn="ctr"/>
                      <a:r>
                        <a:rPr lang="en-US" sz="1100" b="1" dirty="0"/>
                        <a:t>4</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Subheading:</a:t>
                      </a:r>
                      <a:r>
                        <a:rPr lang="en-US" sz="1200" b="1" baseline="0" dirty="0"/>
                        <a:t> </a:t>
                      </a:r>
                      <a:r>
                        <a:rPr lang="en-US" sz="1200" b="1" u="sng" baseline="0" dirty="0"/>
                        <a:t>After exercise</a:t>
                      </a:r>
                    </a:p>
                    <a:p>
                      <a:pPr algn="l"/>
                      <a:r>
                        <a:rPr lang="en-GB" sz="1200" b="1" u="none" baseline="0" dirty="0"/>
                        <a:t>Subheading:</a:t>
                      </a:r>
                      <a:r>
                        <a:rPr lang="en-GB" sz="1200" b="1" u="sng" baseline="0" dirty="0"/>
                        <a:t> Fluid:</a:t>
                      </a:r>
                    </a:p>
                    <a:p>
                      <a:pPr algn="l"/>
                      <a:r>
                        <a:rPr lang="en-US" sz="1200" baseline="0" dirty="0"/>
                        <a:t>Explain what </a:t>
                      </a:r>
                      <a:r>
                        <a:rPr lang="en-US" sz="1200" b="1" baseline="0" dirty="0"/>
                        <a:t>types </a:t>
                      </a:r>
                      <a:r>
                        <a:rPr lang="en-US" sz="1200" baseline="0" dirty="0"/>
                        <a:t>and </a:t>
                      </a:r>
                      <a:r>
                        <a:rPr lang="en-US" sz="1200" b="1" baseline="0" dirty="0"/>
                        <a:t>amounts </a:t>
                      </a:r>
                      <a:r>
                        <a:rPr lang="en-US" sz="1200" baseline="0" dirty="0"/>
                        <a:t>(ml) of </a:t>
                      </a:r>
                      <a:r>
                        <a:rPr lang="en-US" sz="1200" b="1" baseline="0" dirty="0"/>
                        <a:t>fluids</a:t>
                      </a:r>
                      <a:r>
                        <a:rPr lang="en-US" sz="1200" baseline="0" dirty="0"/>
                        <a:t> should be consumed </a:t>
                      </a:r>
                      <a:r>
                        <a:rPr lang="en-US" sz="1200" b="1" baseline="0" dirty="0"/>
                        <a:t>AFTER </a:t>
                      </a:r>
                      <a:r>
                        <a:rPr lang="en-US" sz="1200" baseline="0" dirty="0"/>
                        <a:t>exercise. </a:t>
                      </a:r>
                    </a:p>
                    <a:p>
                      <a:pPr algn="l"/>
                      <a:r>
                        <a:rPr lang="en-US" sz="1200" baseline="0" dirty="0"/>
                        <a:t>When is the </a:t>
                      </a:r>
                      <a:r>
                        <a:rPr lang="en-US" sz="1200" b="1" baseline="0" dirty="0"/>
                        <a:t>best time </a:t>
                      </a:r>
                      <a:r>
                        <a:rPr lang="en-US" sz="1200" baseline="0" dirty="0"/>
                        <a:t>to </a:t>
                      </a:r>
                      <a:r>
                        <a:rPr lang="en-US" sz="1200" b="1" baseline="0" dirty="0"/>
                        <a:t>drink </a:t>
                      </a:r>
                      <a:r>
                        <a:rPr lang="en-US" sz="1200" baseline="0" dirty="0"/>
                        <a:t>and why?</a:t>
                      </a:r>
                    </a:p>
                    <a:p>
                      <a:pPr algn="l"/>
                      <a:r>
                        <a:rPr lang="en-US" sz="1200" b="1" baseline="0" dirty="0"/>
                        <a:t>Subheading: </a:t>
                      </a:r>
                      <a:r>
                        <a:rPr lang="en-US" sz="1200" b="1" u="sng" baseline="0" dirty="0"/>
                        <a:t>Nutrients:</a:t>
                      </a:r>
                    </a:p>
                    <a:p>
                      <a:pPr algn="l"/>
                      <a:r>
                        <a:rPr lang="en-US" sz="1200" baseline="0" dirty="0"/>
                        <a:t>Explain what </a:t>
                      </a:r>
                      <a:r>
                        <a:rPr lang="en-US" sz="1200" b="1" baseline="0" dirty="0"/>
                        <a:t>types </a:t>
                      </a:r>
                      <a:r>
                        <a:rPr lang="en-US" sz="1200" baseline="0" dirty="0"/>
                        <a:t>and </a:t>
                      </a:r>
                      <a:r>
                        <a:rPr lang="en-US" sz="1200" b="1" baseline="0" dirty="0"/>
                        <a:t>amounts </a:t>
                      </a:r>
                      <a:r>
                        <a:rPr lang="en-US" sz="1200" baseline="0" dirty="0"/>
                        <a:t>(grams/kcal) of </a:t>
                      </a:r>
                      <a:r>
                        <a:rPr lang="en-US" sz="1200" b="1" baseline="0" dirty="0"/>
                        <a:t>macronutrients </a:t>
                      </a:r>
                      <a:r>
                        <a:rPr lang="en-US" sz="1200" baseline="0" dirty="0"/>
                        <a:t>should be consumed </a:t>
                      </a:r>
                      <a:r>
                        <a:rPr lang="en-US" sz="1200" b="1" baseline="0" dirty="0"/>
                        <a:t>AFTER </a:t>
                      </a:r>
                      <a:r>
                        <a:rPr lang="en-US" sz="1200" baseline="0" dirty="0"/>
                        <a:t>exercise. </a:t>
                      </a:r>
                    </a:p>
                    <a:p>
                      <a:pPr algn="l"/>
                      <a:r>
                        <a:rPr lang="en-US" sz="1200" baseline="0" dirty="0"/>
                        <a:t>When is the </a:t>
                      </a:r>
                      <a:r>
                        <a:rPr lang="en-US" sz="1200" b="1" baseline="0" dirty="0"/>
                        <a:t>best time </a:t>
                      </a:r>
                      <a:r>
                        <a:rPr lang="en-US" sz="1200" baseline="0" dirty="0"/>
                        <a:t>to </a:t>
                      </a:r>
                      <a:r>
                        <a:rPr lang="en-US" sz="1200" b="1" baseline="0" dirty="0"/>
                        <a:t>eat </a:t>
                      </a:r>
                      <a:r>
                        <a:rPr lang="en-US" sz="1200" baseline="0" dirty="0"/>
                        <a:t>and why?</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8874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248"/>
            <a:ext cx="9147214" cy="350658"/>
          </a:xfrm>
          <a:solidFill>
            <a:schemeClr val="tx1"/>
          </a:solidFill>
        </p:spPr>
        <p:txBody>
          <a:bodyPr>
            <a:noAutofit/>
          </a:bodyPr>
          <a:lstStyle/>
          <a:p>
            <a:r>
              <a:rPr lang="en-US" sz="2400" b="1">
                <a:solidFill>
                  <a:schemeClr val="bg1"/>
                </a:solidFill>
              </a:rPr>
              <a:t>R045 </a:t>
            </a:r>
            <a:r>
              <a:rPr lang="mr-IN" sz="2400" b="1">
                <a:solidFill>
                  <a:schemeClr val="bg1"/>
                </a:solidFill>
              </a:rPr>
              <a:t>–</a:t>
            </a:r>
            <a:r>
              <a:rPr lang="en-US" sz="2400" b="1">
                <a:solidFill>
                  <a:schemeClr val="bg1"/>
                </a:solidFill>
              </a:rPr>
              <a:t> LO2.</a:t>
            </a:r>
            <a:r>
              <a:rPr lang="en-GB" sz="2400" b="1">
                <a:solidFill>
                  <a:schemeClr val="bg1"/>
                </a:solidFill>
              </a:rPr>
              <a:t>2</a:t>
            </a:r>
            <a:r>
              <a:rPr lang="en-US" sz="2400" b="1">
                <a:solidFill>
                  <a:schemeClr val="bg1"/>
                </a:solidFill>
              </a:rPr>
              <a:t> - Task sheet</a:t>
            </a:r>
          </a:p>
        </p:txBody>
      </p:sp>
      <p:graphicFrame>
        <p:nvGraphicFramePr>
          <p:cNvPr id="4" name="Table 3"/>
          <p:cNvGraphicFramePr>
            <a:graphicFrameLocks noGrp="1"/>
          </p:cNvGraphicFramePr>
          <p:nvPr>
            <p:extLst/>
          </p:nvPr>
        </p:nvGraphicFramePr>
        <p:xfrm>
          <a:off x="1670506" y="718479"/>
          <a:ext cx="8845095" cy="1362261"/>
        </p:xfrm>
        <a:graphic>
          <a:graphicData uri="http://schemas.openxmlformats.org/drawingml/2006/table">
            <a:tbl>
              <a:tblPr firstRow="1" bandRow="1">
                <a:tableStyleId>{5C22544A-7EE6-4342-B048-85BDC9FD1C3A}</a:tableStyleId>
              </a:tblPr>
              <a:tblGrid>
                <a:gridCol w="2948365">
                  <a:extLst>
                    <a:ext uri="{9D8B030D-6E8A-4147-A177-3AD203B41FA5}">
                      <a16:colId xmlns:a16="http://schemas.microsoft.com/office/drawing/2014/main" val="20000"/>
                    </a:ext>
                  </a:extLst>
                </a:gridCol>
                <a:gridCol w="2948365">
                  <a:extLst>
                    <a:ext uri="{9D8B030D-6E8A-4147-A177-3AD203B41FA5}">
                      <a16:colId xmlns:a16="http://schemas.microsoft.com/office/drawing/2014/main" val="20001"/>
                    </a:ext>
                  </a:extLst>
                </a:gridCol>
                <a:gridCol w="2948365">
                  <a:extLst>
                    <a:ext uri="{9D8B030D-6E8A-4147-A177-3AD203B41FA5}">
                      <a16:colId xmlns:a16="http://schemas.microsoft.com/office/drawing/2014/main" val="20002"/>
                    </a:ext>
                  </a:extLst>
                </a:gridCol>
              </a:tblGrid>
              <a:tr h="223957">
                <a:tc gridSpan="3">
                  <a:txBody>
                    <a:bodyPr/>
                    <a:lstStyle/>
                    <a:p>
                      <a:pPr marL="171450" indent="-171450" algn="ctr">
                        <a:buFont typeface="Wingdings" charset="2"/>
                        <a:buChar char="§"/>
                      </a:pPr>
                      <a:r>
                        <a:rPr lang="en-US" sz="1600"/>
                        <a:t>Title</a:t>
                      </a:r>
                      <a:r>
                        <a:rPr lang="en-US" sz="1600" baseline="0"/>
                        <a:t> LO2: Understand the importance of nutrition in sport</a:t>
                      </a:r>
                      <a:endParaRPr lang="en-US" sz="160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3957">
                <a:tc>
                  <a:txBody>
                    <a:bodyPr/>
                    <a:lstStyle/>
                    <a:p>
                      <a:pPr marL="0" indent="0" algn="ctr">
                        <a:buFont typeface="Wingdings" charset="2"/>
                        <a:buNone/>
                      </a:pPr>
                      <a:r>
                        <a:rPr lang="en-US" sz="1600" b="1"/>
                        <a:t>P</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50000"/>
                      </a:schemeClr>
                    </a:solidFill>
                  </a:tcPr>
                </a:tc>
                <a:tc>
                  <a:txBody>
                    <a:bodyPr/>
                    <a:lstStyle/>
                    <a:p>
                      <a:pPr algn="ctr"/>
                      <a:r>
                        <a:rPr lang="en-US" sz="1600" b="1"/>
                        <a:t>M</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50000"/>
                      </a:schemeClr>
                    </a:solidFill>
                  </a:tcPr>
                </a:tc>
                <a:tc>
                  <a:txBody>
                    <a:bodyPr/>
                    <a:lstStyle/>
                    <a:p>
                      <a:pPr algn="ctr"/>
                      <a:r>
                        <a:rPr lang="en-US" sz="1600" b="1"/>
                        <a:t>D/D*</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737421">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GB" sz="1050" b="1">
                          <a:solidFill>
                            <a:schemeClr val="tx1"/>
                          </a:solidFill>
                        </a:rPr>
                        <a:t>Identifies a small range</a:t>
                      </a:r>
                      <a:r>
                        <a:rPr lang="en-GB" sz="1050">
                          <a:solidFill>
                            <a:schemeClr val="tx1"/>
                          </a:solidFill>
                        </a:rPr>
                        <a:t> of different activity types and </a:t>
                      </a:r>
                      <a:r>
                        <a:rPr lang="en-GB" sz="1050" b="1">
                          <a:solidFill>
                            <a:schemeClr val="tx1"/>
                          </a:solidFill>
                        </a:rPr>
                        <a:t>outlines basic </a:t>
                      </a:r>
                      <a:r>
                        <a:rPr lang="en-GB" sz="1050" b="0">
                          <a:solidFill>
                            <a:schemeClr val="tx1"/>
                          </a:solidFill>
                        </a:rPr>
                        <a:t>food/fluid</a:t>
                      </a:r>
                      <a:r>
                        <a:rPr lang="en-GB" sz="1050">
                          <a:solidFill>
                            <a:schemeClr val="tx1"/>
                          </a:solidFill>
                        </a:rPr>
                        <a:t> needs. </a:t>
                      </a:r>
                      <a:r>
                        <a:rPr lang="en-GB" sz="1050" b="1">
                          <a:solidFill>
                            <a:schemeClr val="tx1"/>
                          </a:solidFill>
                        </a:rPr>
                        <a:t>Lacks accuracy </a:t>
                      </a:r>
                      <a:r>
                        <a:rPr lang="en-GB" sz="1050" b="0">
                          <a:solidFill>
                            <a:schemeClr val="tx1"/>
                          </a:solidFill>
                        </a:rPr>
                        <a:t>with matching food/fluid needs to different exercises </a:t>
                      </a:r>
                      <a:r>
                        <a:rPr lang="en-GB" sz="1050" b="0" baseline="0">
                          <a:solidFill>
                            <a:schemeClr val="tx1"/>
                          </a:solidFill>
                        </a:rPr>
                        <a:t>                 </a:t>
                      </a:r>
                      <a:r>
                        <a:rPr lang="en-US" sz="1050" b="0">
                          <a:solidFill>
                            <a:schemeClr val="tx1"/>
                          </a:solidFill>
                        </a:rPr>
                        <a:t>[</a:t>
                      </a:r>
                      <a:r>
                        <a:rPr lang="en-US" sz="1050">
                          <a:solidFill>
                            <a:srgbClr val="0000FF"/>
                          </a:solidFill>
                        </a:rPr>
                        <a:t>1 – 2marks</a:t>
                      </a:r>
                      <a:r>
                        <a:rPr lang="en-US" sz="1050">
                          <a:solidFill>
                            <a:schemeClr val="tx1"/>
                          </a:solidFill>
                        </a:rPr>
                        <a:t>]</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GB" sz="1050" b="1">
                          <a:solidFill>
                            <a:schemeClr val="tx1"/>
                          </a:solidFill>
                        </a:rPr>
                        <a:t>Identifies a medium</a:t>
                      </a:r>
                      <a:r>
                        <a:rPr lang="en-GB" sz="1050" b="1" baseline="0">
                          <a:solidFill>
                            <a:schemeClr val="tx1"/>
                          </a:solidFill>
                        </a:rPr>
                        <a:t> range</a:t>
                      </a:r>
                      <a:r>
                        <a:rPr lang="en-GB" sz="1050">
                          <a:solidFill>
                            <a:schemeClr val="tx1"/>
                          </a:solidFill>
                        </a:rPr>
                        <a:t> of different activity types and </a:t>
                      </a:r>
                      <a:r>
                        <a:rPr lang="en-GB" sz="1050" b="1">
                          <a:solidFill>
                            <a:schemeClr val="tx1"/>
                          </a:solidFill>
                        </a:rPr>
                        <a:t>describes basic </a:t>
                      </a:r>
                      <a:r>
                        <a:rPr lang="en-GB" sz="1050" b="0">
                          <a:solidFill>
                            <a:schemeClr val="tx1"/>
                          </a:solidFill>
                        </a:rPr>
                        <a:t>food/fluid needs</a:t>
                      </a:r>
                      <a:r>
                        <a:rPr lang="en-GB" sz="1050" b="0" baseline="0">
                          <a:solidFill>
                            <a:schemeClr val="tx1"/>
                          </a:solidFill>
                        </a:rPr>
                        <a:t> for these. </a:t>
                      </a:r>
                      <a:r>
                        <a:rPr lang="en-GB" sz="1050" b="1" baseline="0">
                          <a:solidFill>
                            <a:schemeClr val="tx1"/>
                          </a:solidFill>
                        </a:rPr>
                        <a:t>S</a:t>
                      </a:r>
                      <a:r>
                        <a:rPr lang="en-GB" sz="1050" b="1">
                          <a:solidFill>
                            <a:schemeClr val="tx1"/>
                          </a:solidFill>
                        </a:rPr>
                        <a:t>ome accuracy </a:t>
                      </a:r>
                      <a:r>
                        <a:rPr lang="en-GB" sz="1050" b="0">
                          <a:solidFill>
                            <a:schemeClr val="tx1"/>
                          </a:solidFill>
                        </a:rPr>
                        <a:t>with</a:t>
                      </a:r>
                      <a:r>
                        <a:rPr lang="en-GB" sz="1050" b="0" baseline="0">
                          <a:solidFill>
                            <a:schemeClr val="tx1"/>
                          </a:solidFill>
                        </a:rPr>
                        <a:t> matching food/fluid needs to different exercises</a:t>
                      </a:r>
                      <a:r>
                        <a:rPr lang="en-US" sz="1050" b="0">
                          <a:solidFill>
                            <a:schemeClr val="tx1"/>
                          </a:solidFill>
                        </a:rPr>
                        <a:t>. </a:t>
                      </a:r>
                      <a:r>
                        <a:rPr lang="en-US" sz="1050">
                          <a:solidFill>
                            <a:schemeClr val="tx1"/>
                          </a:solidFill>
                        </a:rPr>
                        <a:t>[</a:t>
                      </a:r>
                      <a:r>
                        <a:rPr lang="en-US" sz="1050">
                          <a:solidFill>
                            <a:srgbClr val="0000FF"/>
                          </a:solidFill>
                        </a:rPr>
                        <a:t>4 - 5 marks</a:t>
                      </a:r>
                      <a:r>
                        <a:rPr lang="en-US" sz="1050">
                          <a:solidFill>
                            <a:schemeClr val="tx1"/>
                          </a:solidFill>
                        </a:rPr>
                        <a:t>]</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sz="1050" b="1">
                          <a:solidFill>
                            <a:schemeClr val="tx1"/>
                          </a:solidFill>
                        </a:rPr>
                        <a:t>Identifies a large range</a:t>
                      </a:r>
                      <a:r>
                        <a:rPr lang="en-GB" sz="1050">
                          <a:solidFill>
                            <a:schemeClr val="tx1"/>
                          </a:solidFill>
                        </a:rPr>
                        <a:t> of different activity types and </a:t>
                      </a:r>
                      <a:r>
                        <a:rPr lang="en-GB" sz="1050" b="1">
                          <a:solidFill>
                            <a:schemeClr val="tx1"/>
                          </a:solidFill>
                        </a:rPr>
                        <a:t>explains </a:t>
                      </a:r>
                      <a:r>
                        <a:rPr lang="en-GB" sz="1050" b="0">
                          <a:solidFill>
                            <a:schemeClr val="tx1"/>
                          </a:solidFill>
                        </a:rPr>
                        <a:t>food/fluid</a:t>
                      </a:r>
                      <a:r>
                        <a:rPr lang="en-GB" sz="1050">
                          <a:solidFill>
                            <a:schemeClr val="tx1"/>
                          </a:solidFill>
                        </a:rPr>
                        <a:t> needs for these.</a:t>
                      </a:r>
                      <a:r>
                        <a:rPr lang="en-GB" sz="1050" baseline="0">
                          <a:solidFill>
                            <a:schemeClr val="tx1"/>
                          </a:solidFill>
                        </a:rPr>
                        <a:t> </a:t>
                      </a:r>
                      <a:r>
                        <a:rPr lang="en-GB" sz="1050" b="1" baseline="0">
                          <a:solidFill>
                            <a:schemeClr val="tx1"/>
                          </a:solidFill>
                        </a:rPr>
                        <a:t>Accurately</a:t>
                      </a:r>
                      <a:r>
                        <a:rPr lang="en-GB" sz="1050" b="1">
                          <a:solidFill>
                            <a:schemeClr val="tx1"/>
                          </a:solidFill>
                        </a:rPr>
                        <a:t> </a:t>
                      </a:r>
                      <a:r>
                        <a:rPr lang="en-GB" sz="1050">
                          <a:solidFill>
                            <a:schemeClr val="tx1"/>
                          </a:solidFill>
                        </a:rPr>
                        <a:t>matches</a:t>
                      </a:r>
                      <a:r>
                        <a:rPr lang="en-GB" sz="1050" baseline="0">
                          <a:solidFill>
                            <a:schemeClr val="tx1"/>
                          </a:solidFill>
                        </a:rPr>
                        <a:t> </a:t>
                      </a:r>
                      <a:r>
                        <a:rPr lang="en-GB" sz="1050">
                          <a:solidFill>
                            <a:schemeClr val="tx1"/>
                          </a:solidFill>
                        </a:rPr>
                        <a:t>different food/fluid needs with different exercises.</a:t>
                      </a:r>
                      <a:r>
                        <a:rPr lang="en-US" sz="1050">
                          <a:solidFill>
                            <a:srgbClr val="0000FF"/>
                          </a:solidFill>
                        </a:rPr>
                        <a:t> </a:t>
                      </a:r>
                      <a:r>
                        <a:rPr lang="en-US" sz="1050" baseline="0">
                          <a:solidFill>
                            <a:srgbClr val="0000FF"/>
                          </a:solidFill>
                        </a:rPr>
                        <a:t>     </a:t>
                      </a:r>
                      <a:r>
                        <a:rPr lang="en-US" sz="1050">
                          <a:solidFill>
                            <a:schemeClr val="tx1"/>
                          </a:solidFill>
                        </a:rPr>
                        <a:t>[</a:t>
                      </a:r>
                      <a:r>
                        <a:rPr lang="en-US" sz="1050">
                          <a:solidFill>
                            <a:srgbClr val="0000FF"/>
                          </a:solidFill>
                        </a:rPr>
                        <a:t>5- 6marks</a:t>
                      </a:r>
                      <a:r>
                        <a:rPr lang="en-US" sz="1050">
                          <a:solidFill>
                            <a:schemeClr val="tx1"/>
                          </a:solidFill>
                        </a:rPr>
                        <a:t>]</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2"/>
                  </a:ext>
                </a:extLst>
              </a:tr>
            </a:tbl>
          </a:graphicData>
        </a:graphic>
      </p:graphicFrame>
      <p:sp>
        <p:nvSpPr>
          <p:cNvPr id="5" name="Rectangle 4"/>
          <p:cNvSpPr/>
          <p:nvPr/>
        </p:nvSpPr>
        <p:spPr>
          <a:xfrm>
            <a:off x="1670506" y="385892"/>
            <a:ext cx="8845090" cy="27003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350" b="1">
                <a:solidFill>
                  <a:prstClr val="black"/>
                </a:solidFill>
              </a:rPr>
              <a:t>Name:</a:t>
            </a:r>
          </a:p>
        </p:txBody>
      </p:sp>
      <p:graphicFrame>
        <p:nvGraphicFramePr>
          <p:cNvPr id="7" name="Table 6"/>
          <p:cNvGraphicFramePr>
            <a:graphicFrameLocks noGrp="1"/>
          </p:cNvGraphicFramePr>
          <p:nvPr>
            <p:extLst/>
          </p:nvPr>
        </p:nvGraphicFramePr>
        <p:xfrm>
          <a:off x="1654352" y="2495075"/>
          <a:ext cx="8861244" cy="3268980"/>
        </p:xfrm>
        <a:graphic>
          <a:graphicData uri="http://schemas.openxmlformats.org/drawingml/2006/table">
            <a:tbl>
              <a:tblPr firstRow="1" bandRow="1">
                <a:tableStyleId>{2D5ABB26-0587-4C30-8999-92F81FD0307C}</a:tableStyleId>
              </a:tblPr>
              <a:tblGrid>
                <a:gridCol w="374876">
                  <a:extLst>
                    <a:ext uri="{9D8B030D-6E8A-4147-A177-3AD203B41FA5}">
                      <a16:colId xmlns:a16="http://schemas.microsoft.com/office/drawing/2014/main" val="20000"/>
                    </a:ext>
                  </a:extLst>
                </a:gridCol>
                <a:gridCol w="7019521">
                  <a:extLst>
                    <a:ext uri="{9D8B030D-6E8A-4147-A177-3AD203B41FA5}">
                      <a16:colId xmlns:a16="http://schemas.microsoft.com/office/drawing/2014/main" val="20001"/>
                    </a:ext>
                  </a:extLst>
                </a:gridCol>
                <a:gridCol w="374649">
                  <a:extLst>
                    <a:ext uri="{9D8B030D-6E8A-4147-A177-3AD203B41FA5}">
                      <a16:colId xmlns:a16="http://schemas.microsoft.com/office/drawing/2014/main" val="20002"/>
                    </a:ext>
                  </a:extLst>
                </a:gridCol>
                <a:gridCol w="546099">
                  <a:extLst>
                    <a:ext uri="{9D8B030D-6E8A-4147-A177-3AD203B41FA5}">
                      <a16:colId xmlns:a16="http://schemas.microsoft.com/office/drawing/2014/main" val="20003"/>
                    </a:ext>
                  </a:extLst>
                </a:gridCol>
                <a:gridCol w="546099">
                  <a:extLst>
                    <a:ext uri="{9D8B030D-6E8A-4147-A177-3AD203B41FA5}">
                      <a16:colId xmlns:a16="http://schemas.microsoft.com/office/drawing/2014/main" val="20004"/>
                    </a:ext>
                  </a:extLst>
                </a:gridCol>
              </a:tblGrid>
              <a:tr h="193847">
                <a:tc>
                  <a:txBody>
                    <a:bodyPr/>
                    <a:lstStyle/>
                    <a:p>
                      <a:pPr algn="ctr"/>
                      <a:r>
                        <a:rPr lang="en-US" sz="1200">
                          <a:solidFill>
                            <a:schemeClr val="bg1"/>
                          </a:solidFill>
                        </a:rPr>
                        <a:t>No.</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rPr>
                        <a:t>Task</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algn="ctr"/>
                      <a:r>
                        <a:rPr lang="en-US" sz="1200" b="1"/>
                        <a:t>P</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50000"/>
                      </a:schemeClr>
                    </a:solidFill>
                  </a:tcPr>
                </a:tc>
                <a:tc>
                  <a:txBody>
                    <a:bodyPr/>
                    <a:lstStyle/>
                    <a:p>
                      <a:pPr algn="ctr"/>
                      <a:r>
                        <a:rPr lang="en-US" sz="1200" b="1"/>
                        <a:t>M</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50000"/>
                      </a:schemeClr>
                    </a:solidFill>
                  </a:tcPr>
                </a:tc>
                <a:tc>
                  <a:txBody>
                    <a:bodyPr/>
                    <a:lstStyle/>
                    <a:p>
                      <a:pPr algn="ctr"/>
                      <a:r>
                        <a:rPr lang="en-US" sz="1200" b="1"/>
                        <a:t>D/D*</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93847">
                <a:tc>
                  <a:txBody>
                    <a:bodyPr/>
                    <a:lstStyle/>
                    <a:p>
                      <a:pPr algn="ctr"/>
                      <a:r>
                        <a:rPr lang="en-US" sz="1200" b="1"/>
                        <a:t>1</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l"/>
                      <a:r>
                        <a:rPr lang="en-US" sz="1200" b="1"/>
                        <a:t>Subtitle: </a:t>
                      </a:r>
                      <a:r>
                        <a:rPr lang="en-US" sz="1200" b="1" u="sng"/>
                        <a:t>Reasons</a:t>
                      </a:r>
                      <a:r>
                        <a:rPr lang="en-US" sz="1200" b="1" u="sng" baseline="0"/>
                        <a:t> for the varying dietary requirements of different activity types</a:t>
                      </a:r>
                      <a:endParaRPr lang="en-US" sz="1200" b="1" u="sng"/>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2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pct50">
                      <a:fgClr>
                        <a:prstClr val="black"/>
                      </a:fgClr>
                      <a:bgClr>
                        <a:prstClr val="white"/>
                      </a:bgClr>
                    </a:pattFill>
                  </a:tcPr>
                </a:tc>
                <a:tc>
                  <a:txBody>
                    <a:bodyPr/>
                    <a:lstStyle/>
                    <a:p>
                      <a:pPr algn="ctr"/>
                      <a:endParaRPr lang="en-US" sz="12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pct50">
                      <a:fgClr>
                        <a:prstClr val="black"/>
                      </a:fgClr>
                      <a:bgClr>
                        <a:prstClr val="white"/>
                      </a:bgClr>
                    </a:pattFill>
                  </a:tcPr>
                </a:tc>
                <a:tc>
                  <a:txBody>
                    <a:bodyPr/>
                    <a:lstStyle/>
                    <a:p>
                      <a:pPr algn="ctr"/>
                      <a:endParaRPr lang="en-US" sz="12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pct50">
                      <a:fgClr>
                        <a:prstClr val="black"/>
                      </a:fgClr>
                      <a:bgClr>
                        <a:prstClr val="white"/>
                      </a:bgClr>
                    </a:pattFill>
                  </a:tcPr>
                </a:tc>
                <a:extLst>
                  <a:ext uri="{0D108BD9-81ED-4DB2-BD59-A6C34878D82A}">
                    <a16:rowId xmlns:a16="http://schemas.microsoft.com/office/drawing/2014/main" val="10001"/>
                  </a:ext>
                </a:extLst>
              </a:tr>
              <a:tr h="757764">
                <a:tc>
                  <a:txBody>
                    <a:bodyPr/>
                    <a:lstStyle/>
                    <a:p>
                      <a:pPr algn="ctr"/>
                      <a:r>
                        <a:rPr lang="en-US" sz="1200" b="1"/>
                        <a:t>2</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l"/>
                      <a:r>
                        <a:rPr lang="en-US" sz="1200" b="1"/>
                        <a:t>Subheading:</a:t>
                      </a:r>
                      <a:r>
                        <a:rPr lang="en-US" sz="1200" b="1" baseline="0"/>
                        <a:t> </a:t>
                      </a:r>
                      <a:r>
                        <a:rPr lang="en-US" sz="1200" b="1" u="sng" baseline="0"/>
                        <a:t>Endurance exercise</a:t>
                      </a:r>
                    </a:p>
                    <a:p>
                      <a:pPr algn="l"/>
                      <a:r>
                        <a:rPr lang="en-US" sz="1200" b="0" u="none" baseline="0"/>
                        <a:t>-Define endurance exercise and provide examples (marathon runner, footballer, cross country, long distance runner).</a:t>
                      </a:r>
                    </a:p>
                    <a:p>
                      <a:pPr algn="l"/>
                      <a:r>
                        <a:rPr lang="en-US" sz="1200" b="0" u="none" baseline="0"/>
                        <a:t>-Define </a:t>
                      </a:r>
                      <a:r>
                        <a:rPr lang="en-US" sz="1200" b="1" u="none" baseline="0"/>
                        <a:t>carbohydrate loading </a:t>
                      </a:r>
                      <a:r>
                        <a:rPr lang="en-US" sz="1200" b="0" u="none" baseline="0"/>
                        <a:t>and explain it in a sporting context?</a:t>
                      </a:r>
                      <a:endParaRPr lang="en-US" sz="1200" b="1" u="none" baseline="0"/>
                    </a:p>
                    <a:p>
                      <a:pPr algn="l"/>
                      <a:r>
                        <a:rPr lang="en-US" sz="1200" b="0" u="none" baseline="0"/>
                        <a:t>-Identify and explain what </a:t>
                      </a:r>
                      <a:r>
                        <a:rPr lang="en-US" sz="1200" b="1" u="none" baseline="0"/>
                        <a:t>nutrients/fluids</a:t>
                      </a:r>
                      <a:r>
                        <a:rPr lang="en-US" sz="1200" b="0" u="none" baseline="0"/>
                        <a:t> should be consumed</a:t>
                      </a:r>
                      <a:r>
                        <a:rPr lang="en-US" sz="1200" b="1" u="none" baseline="0"/>
                        <a:t> before</a:t>
                      </a:r>
                      <a:r>
                        <a:rPr lang="en-US" sz="1200" b="0" u="none" baseline="0"/>
                        <a:t>, </a:t>
                      </a:r>
                      <a:r>
                        <a:rPr lang="en-US" sz="1200" b="1" u="none" baseline="0"/>
                        <a:t>during </a:t>
                      </a:r>
                      <a:r>
                        <a:rPr lang="en-US" sz="1200" b="0" u="none" baseline="0"/>
                        <a:t>and </a:t>
                      </a:r>
                      <a:r>
                        <a:rPr lang="en-US" sz="1200" b="1" u="none" baseline="0"/>
                        <a:t>after endurance activities </a:t>
                      </a:r>
                    </a:p>
                    <a:p>
                      <a:pPr algn="l"/>
                      <a:r>
                        <a:rPr lang="en-US" sz="1200" b="1" i="1" u="none" baseline="0">
                          <a:solidFill>
                            <a:srgbClr val="FF0000"/>
                          </a:solidFill>
                        </a:rPr>
                        <a:t>*EBI </a:t>
                      </a:r>
                      <a:r>
                        <a:rPr lang="mr-IN" sz="1200" b="1" i="1" u="none" baseline="0">
                          <a:solidFill>
                            <a:srgbClr val="FF0000"/>
                          </a:solidFill>
                        </a:rPr>
                        <a:t>–</a:t>
                      </a:r>
                      <a:r>
                        <a:rPr lang="en-US" sz="1200" b="1" i="1" u="none" baseline="0">
                          <a:solidFill>
                            <a:srgbClr val="FF0000"/>
                          </a:solidFill>
                        </a:rPr>
                        <a:t> Include examples of food they should eat, amounts (g/kcal) and timing of consumption</a:t>
                      </a:r>
                      <a:endParaRPr lang="en-US" sz="1200" b="1" i="1" u="none">
                        <a:solidFill>
                          <a:srgbClr val="FF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2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12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12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2"/>
                  </a:ext>
                </a:extLst>
              </a:tr>
              <a:tr h="757764">
                <a:tc>
                  <a:txBody>
                    <a:bodyPr/>
                    <a:lstStyle/>
                    <a:p>
                      <a:pPr algn="ctr"/>
                      <a:r>
                        <a:rPr lang="en-US" sz="1200" b="1"/>
                        <a:t>3</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l"/>
                      <a:r>
                        <a:rPr lang="en-US" sz="1200" b="1"/>
                        <a:t>Subheading:</a:t>
                      </a:r>
                      <a:r>
                        <a:rPr lang="en-US" sz="1200" b="1" baseline="0"/>
                        <a:t> </a:t>
                      </a:r>
                      <a:r>
                        <a:rPr lang="en-US" sz="1200" b="1" u="sng" baseline="0"/>
                        <a:t>Anaerobic exercise</a:t>
                      </a:r>
                    </a:p>
                    <a:p>
                      <a:pPr algn="l"/>
                      <a:r>
                        <a:rPr lang="en-US" sz="1200" b="0" u="none" baseline="0"/>
                        <a:t>-Define anaerobic exercise and provide examples (100m sprinter, weight lifter, long jumper, hurdler)</a:t>
                      </a:r>
                    </a:p>
                    <a:p>
                      <a:pPr algn="l"/>
                      <a:r>
                        <a:rPr lang="en-US" sz="1200" b="0" u="none" baseline="0"/>
                        <a:t>-Identify and explain what </a:t>
                      </a:r>
                      <a:r>
                        <a:rPr lang="en-US" sz="1200" b="1" u="none" baseline="0"/>
                        <a:t>nutrients/fluids</a:t>
                      </a:r>
                      <a:r>
                        <a:rPr lang="en-US" sz="1200" b="0" u="none" baseline="0"/>
                        <a:t> should be consumed </a:t>
                      </a:r>
                      <a:r>
                        <a:rPr lang="en-US" sz="1200" b="1" u="none" baseline="0"/>
                        <a:t>before, during </a:t>
                      </a:r>
                      <a:r>
                        <a:rPr lang="en-US" sz="1200" b="0" u="none" baseline="0"/>
                        <a:t>and </a:t>
                      </a:r>
                      <a:r>
                        <a:rPr lang="en-US" sz="1200" b="1" u="none" baseline="0"/>
                        <a:t>after anaerobic activities </a:t>
                      </a:r>
                    </a:p>
                    <a:p>
                      <a:pPr algn="l"/>
                      <a:r>
                        <a:rPr lang="en-US" sz="1200" b="1" i="1" u="none" baseline="0">
                          <a:solidFill>
                            <a:srgbClr val="FF0000"/>
                          </a:solidFill>
                        </a:rPr>
                        <a:t>*EBI </a:t>
                      </a:r>
                      <a:r>
                        <a:rPr lang="mr-IN" sz="1200" b="1" i="1" u="none" baseline="0">
                          <a:solidFill>
                            <a:srgbClr val="FF0000"/>
                          </a:solidFill>
                        </a:rPr>
                        <a:t>–</a:t>
                      </a:r>
                      <a:r>
                        <a:rPr lang="en-US" sz="1200" b="1" i="1" u="none" baseline="0">
                          <a:solidFill>
                            <a:srgbClr val="FF0000"/>
                          </a:solidFill>
                        </a:rPr>
                        <a:t> Include examples of food they should eat, amounts (g/kcal) and timing of consumption</a:t>
                      </a:r>
                      <a:endParaRPr lang="en-US" sz="1200" b="1" i="1" u="none">
                        <a:solidFill>
                          <a:srgbClr val="FF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2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12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12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3"/>
                  </a:ext>
                </a:extLst>
              </a:tr>
              <a:tr h="757764">
                <a:tc>
                  <a:txBody>
                    <a:bodyPr/>
                    <a:lstStyle/>
                    <a:p>
                      <a:pPr algn="ctr"/>
                      <a:r>
                        <a:rPr lang="en-US" sz="1200" b="1"/>
                        <a:t>4</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l"/>
                      <a:r>
                        <a:rPr lang="en-US" sz="1200" b="1"/>
                        <a:t>Subheading:</a:t>
                      </a:r>
                      <a:r>
                        <a:rPr lang="en-US" sz="1200" b="1" baseline="0"/>
                        <a:t> </a:t>
                      </a:r>
                      <a:r>
                        <a:rPr lang="en-US" sz="1200" b="1" u="sng" baseline="0"/>
                        <a:t>Strength exercise</a:t>
                      </a:r>
                    </a:p>
                    <a:p>
                      <a:pPr algn="l"/>
                      <a:r>
                        <a:rPr lang="en-US" sz="1200" b="0" u="none" baseline="0"/>
                        <a:t>-Define strength exercise and provide examples (weight lifter, worlds strongest man, rugby)</a:t>
                      </a:r>
                    </a:p>
                    <a:p>
                      <a:pPr algn="l"/>
                      <a:r>
                        <a:rPr lang="en-US" sz="1200" b="0" u="none" baseline="0"/>
                        <a:t>-Identify and explain what </a:t>
                      </a:r>
                      <a:r>
                        <a:rPr lang="en-US" sz="1200" b="1" u="none" baseline="0"/>
                        <a:t>nutrients/fluids</a:t>
                      </a:r>
                      <a:r>
                        <a:rPr lang="en-US" sz="1200" b="0" u="none" baseline="0"/>
                        <a:t> should be consumed </a:t>
                      </a:r>
                      <a:r>
                        <a:rPr lang="en-US" sz="1200" b="1" u="none" baseline="0"/>
                        <a:t>before, during </a:t>
                      </a:r>
                      <a:r>
                        <a:rPr lang="en-US" sz="1200" b="0" u="none" baseline="0"/>
                        <a:t>and </a:t>
                      </a:r>
                      <a:r>
                        <a:rPr lang="en-US" sz="1200" b="1" u="none" baseline="0"/>
                        <a:t>after strength activities</a:t>
                      </a:r>
                    </a:p>
                    <a:p>
                      <a:pPr algn="l"/>
                      <a:r>
                        <a:rPr lang="en-US" sz="1200" b="1" i="1" u="none" baseline="0">
                          <a:solidFill>
                            <a:srgbClr val="FF0000"/>
                          </a:solidFill>
                        </a:rPr>
                        <a:t>*EBI </a:t>
                      </a:r>
                      <a:r>
                        <a:rPr lang="mr-IN" sz="1200" b="1" i="1" u="none" baseline="0">
                          <a:solidFill>
                            <a:srgbClr val="FF0000"/>
                          </a:solidFill>
                        </a:rPr>
                        <a:t>–</a:t>
                      </a:r>
                      <a:r>
                        <a:rPr lang="en-US" sz="1200" b="1" i="1" u="none" baseline="0">
                          <a:solidFill>
                            <a:srgbClr val="FF0000"/>
                          </a:solidFill>
                        </a:rPr>
                        <a:t> Include examples of food they should eat, amounts (g/kcal) and timing of consumption</a:t>
                      </a:r>
                      <a:endParaRPr lang="en-US" sz="1200" b="1" i="1" u="none">
                        <a:solidFill>
                          <a:srgbClr val="FF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2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12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12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4"/>
                  </a:ext>
                </a:extLst>
              </a:tr>
            </a:tbl>
          </a:graphicData>
        </a:graphic>
      </p:graphicFrame>
      <p:sp>
        <p:nvSpPr>
          <p:cNvPr id="9" name="Rectangle 8"/>
          <p:cNvSpPr/>
          <p:nvPr/>
        </p:nvSpPr>
        <p:spPr>
          <a:xfrm>
            <a:off x="1667053" y="2123303"/>
            <a:ext cx="2142947" cy="274467"/>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900" b="1">
                <a:solidFill>
                  <a:prstClr val="white"/>
                </a:solidFill>
              </a:rPr>
              <a:t>NACPE TIPS</a:t>
            </a:r>
          </a:p>
          <a:p>
            <a:pPr marL="214313" indent="-214313" defTabSz="685800">
              <a:buFont typeface="Wingdings" charset="2"/>
              <a:buChar char="§"/>
            </a:pPr>
            <a:r>
              <a:rPr lang="en-US" sz="900">
                <a:solidFill>
                  <a:prstClr val="white"/>
                </a:solidFill>
              </a:rPr>
              <a:t>Reference work</a:t>
            </a:r>
          </a:p>
          <a:p>
            <a:pPr marL="214313" indent="-214313" defTabSz="685800">
              <a:buFont typeface="Wingdings" charset="2"/>
              <a:buChar char="§"/>
            </a:pPr>
            <a:r>
              <a:rPr lang="en-US" sz="900">
                <a:solidFill>
                  <a:prstClr val="white"/>
                </a:solidFill>
              </a:rPr>
              <a:t>Where possible, </a:t>
            </a:r>
            <a:r>
              <a:rPr lang="en-US" sz="900" u="sng">
                <a:solidFill>
                  <a:prstClr val="white"/>
                </a:solidFill>
              </a:rPr>
              <a:t>use your own words</a:t>
            </a:r>
          </a:p>
          <a:p>
            <a:pPr marL="214313" indent="-214313" defTabSz="685800">
              <a:buFont typeface="Wingdings" charset="2"/>
              <a:buChar char="§"/>
            </a:pPr>
            <a:r>
              <a:rPr lang="en-US" sz="900">
                <a:solidFill>
                  <a:prstClr val="white"/>
                </a:solidFill>
              </a:rPr>
              <a:t>Present work clearly</a:t>
            </a:r>
          </a:p>
        </p:txBody>
      </p:sp>
      <p:sp>
        <p:nvSpPr>
          <p:cNvPr id="10" name="Rectangle 9"/>
          <p:cNvSpPr/>
          <p:nvPr/>
        </p:nvSpPr>
        <p:spPr>
          <a:xfrm>
            <a:off x="3898901" y="2123303"/>
            <a:ext cx="6616696" cy="274467"/>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b="1">
                <a:solidFill>
                  <a:prstClr val="white"/>
                </a:solidFill>
              </a:rPr>
              <a:t>ASSESS YOUR WORK AS YOU COMPLETE IT</a:t>
            </a:r>
          </a:p>
        </p:txBody>
      </p:sp>
      <p:graphicFrame>
        <p:nvGraphicFramePr>
          <p:cNvPr id="11" name="Table 10"/>
          <p:cNvGraphicFramePr>
            <a:graphicFrameLocks noGrp="1"/>
          </p:cNvGraphicFramePr>
          <p:nvPr>
            <p:extLst/>
          </p:nvPr>
        </p:nvGraphicFramePr>
        <p:xfrm>
          <a:off x="1670506" y="6167495"/>
          <a:ext cx="8845092" cy="644833"/>
        </p:xfrm>
        <a:graphic>
          <a:graphicData uri="http://schemas.openxmlformats.org/drawingml/2006/table">
            <a:tbl>
              <a:tblPr firstRow="1" bandRow="1">
                <a:tableStyleId>{2D5ABB26-0587-4C30-8999-92F81FD0307C}</a:tableStyleId>
              </a:tblPr>
              <a:tblGrid>
                <a:gridCol w="2948364">
                  <a:extLst>
                    <a:ext uri="{9D8B030D-6E8A-4147-A177-3AD203B41FA5}">
                      <a16:colId xmlns:a16="http://schemas.microsoft.com/office/drawing/2014/main" val="20000"/>
                    </a:ext>
                  </a:extLst>
                </a:gridCol>
                <a:gridCol w="2948364">
                  <a:extLst>
                    <a:ext uri="{9D8B030D-6E8A-4147-A177-3AD203B41FA5}">
                      <a16:colId xmlns:a16="http://schemas.microsoft.com/office/drawing/2014/main" val="20001"/>
                    </a:ext>
                  </a:extLst>
                </a:gridCol>
                <a:gridCol w="2948364">
                  <a:extLst>
                    <a:ext uri="{9D8B030D-6E8A-4147-A177-3AD203B41FA5}">
                      <a16:colId xmlns:a16="http://schemas.microsoft.com/office/drawing/2014/main" val="20002"/>
                    </a:ext>
                  </a:extLst>
                </a:gridCol>
              </a:tblGrid>
              <a:tr h="305242">
                <a:tc>
                  <a:txBody>
                    <a:bodyPr/>
                    <a:lstStyle/>
                    <a:p>
                      <a:pPr algn="ctr"/>
                      <a:r>
                        <a:rPr lang="en-US" sz="1200" b="1">
                          <a:solidFill>
                            <a:srgbClr val="FFFFFF"/>
                          </a:solidFill>
                        </a:rPr>
                        <a:t>WWW</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algn="ctr"/>
                      <a:r>
                        <a:rPr lang="en-US" sz="1200" b="1">
                          <a:solidFill>
                            <a:srgbClr val="FFFFFF"/>
                          </a:solidFill>
                        </a:rPr>
                        <a:t>EBI</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algn="ctr"/>
                      <a:r>
                        <a:rPr lang="en-US" sz="1200" b="1">
                          <a:solidFill>
                            <a:srgbClr val="FFFFFF"/>
                          </a:solidFill>
                        </a:rPr>
                        <a:t>DRT</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0"/>
                  </a:ext>
                </a:extLst>
              </a:tr>
              <a:tr h="339591">
                <a:tc>
                  <a:txBody>
                    <a:bodyPr/>
                    <a:lstStyle/>
                    <a:p>
                      <a:pPr algn="ctr"/>
                      <a:endParaRPr lang="en-US" sz="9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9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9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Rectangle 11"/>
          <p:cNvSpPr/>
          <p:nvPr/>
        </p:nvSpPr>
        <p:spPr>
          <a:xfrm>
            <a:off x="1654352" y="5852982"/>
            <a:ext cx="8865768" cy="247276"/>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050" b="1">
                <a:solidFill>
                  <a:srgbClr val="FF0000"/>
                </a:solidFill>
              </a:rPr>
              <a:t>RESOURCES </a:t>
            </a:r>
            <a:r>
              <a:rPr lang="en-US" sz="1050" b="1">
                <a:solidFill>
                  <a:prstClr val="white"/>
                </a:solidFill>
              </a:rPr>
              <a:t>- </a:t>
            </a:r>
            <a:r>
              <a:rPr lang="en-US" sz="900" b="1">
                <a:solidFill>
                  <a:prstClr val="white"/>
                </a:solidFill>
              </a:rPr>
              <a:t>Student common </a:t>
            </a:r>
            <a:r>
              <a:rPr lang="mr-IN" sz="900" b="1">
                <a:solidFill>
                  <a:prstClr val="white"/>
                </a:solidFill>
              </a:rPr>
              <a:t>–</a:t>
            </a:r>
            <a:r>
              <a:rPr lang="en-US" sz="900" b="1">
                <a:solidFill>
                  <a:prstClr val="white"/>
                </a:solidFill>
              </a:rPr>
              <a:t> PE </a:t>
            </a:r>
            <a:r>
              <a:rPr lang="mr-IN" sz="900" b="1">
                <a:solidFill>
                  <a:prstClr val="white"/>
                </a:solidFill>
              </a:rPr>
              <a:t>–</a:t>
            </a:r>
            <a:r>
              <a:rPr lang="en-US" sz="900" b="1">
                <a:solidFill>
                  <a:prstClr val="white"/>
                </a:solidFill>
              </a:rPr>
              <a:t> MR L GRAHAM </a:t>
            </a:r>
            <a:r>
              <a:rPr lang="mr-IN" sz="900" b="1">
                <a:solidFill>
                  <a:prstClr val="white"/>
                </a:solidFill>
              </a:rPr>
              <a:t>–</a:t>
            </a:r>
            <a:r>
              <a:rPr lang="en-US" sz="900" b="1">
                <a:solidFill>
                  <a:prstClr val="white"/>
                </a:solidFill>
              </a:rPr>
              <a:t> OCR L2 </a:t>
            </a:r>
            <a:r>
              <a:rPr lang="mr-IN" sz="900" b="1">
                <a:solidFill>
                  <a:prstClr val="white"/>
                </a:solidFill>
              </a:rPr>
              <a:t>–</a:t>
            </a:r>
            <a:r>
              <a:rPr lang="en-US" sz="900" b="1">
                <a:solidFill>
                  <a:prstClr val="white"/>
                </a:solidFill>
              </a:rPr>
              <a:t> R045 </a:t>
            </a:r>
            <a:r>
              <a:rPr lang="mr-IN" sz="900" b="1">
                <a:solidFill>
                  <a:prstClr val="white"/>
                </a:solidFill>
              </a:rPr>
              <a:t>–</a:t>
            </a:r>
            <a:r>
              <a:rPr lang="en-US" sz="900" b="1">
                <a:solidFill>
                  <a:prstClr val="white"/>
                </a:solidFill>
              </a:rPr>
              <a:t> LO2</a:t>
            </a:r>
          </a:p>
        </p:txBody>
      </p:sp>
    </p:spTree>
    <p:extLst>
      <p:ext uri="{BB962C8B-B14F-4D97-AF65-F5344CB8AC3E}">
        <p14:creationId xmlns:p14="http://schemas.microsoft.com/office/powerpoint/2010/main" val="400381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11" y="-9248"/>
            <a:ext cx="8832981" cy="350658"/>
          </a:xfrm>
          <a:solidFill>
            <a:schemeClr val="tx1"/>
          </a:solidFill>
          <a:ln>
            <a:solidFill>
              <a:schemeClr val="tx1"/>
            </a:solidFill>
          </a:ln>
        </p:spPr>
        <p:txBody>
          <a:bodyPr>
            <a:noAutofit/>
          </a:bodyPr>
          <a:lstStyle/>
          <a:p>
            <a:r>
              <a:rPr lang="en-US" sz="3200" b="1" dirty="0">
                <a:solidFill>
                  <a:schemeClr val="bg1"/>
                </a:solidFill>
              </a:rPr>
              <a:t>R045 </a:t>
            </a:r>
            <a:r>
              <a:rPr lang="mr-IN" sz="3200" b="1" dirty="0">
                <a:solidFill>
                  <a:schemeClr val="bg1"/>
                </a:solidFill>
              </a:rPr>
              <a:t>–</a:t>
            </a:r>
            <a:r>
              <a:rPr lang="en-US" sz="3200" b="1" dirty="0">
                <a:solidFill>
                  <a:schemeClr val="bg1"/>
                </a:solidFill>
              </a:rPr>
              <a:t> LO2.3 - Task sheet</a:t>
            </a:r>
          </a:p>
        </p:txBody>
      </p:sp>
      <p:graphicFrame>
        <p:nvGraphicFramePr>
          <p:cNvPr id="4" name="Table 3"/>
          <p:cNvGraphicFramePr>
            <a:graphicFrameLocks noGrp="1"/>
          </p:cNvGraphicFramePr>
          <p:nvPr>
            <p:extLst/>
          </p:nvPr>
        </p:nvGraphicFramePr>
        <p:xfrm>
          <a:off x="1679509" y="728003"/>
          <a:ext cx="8832984" cy="1760220"/>
        </p:xfrm>
        <a:graphic>
          <a:graphicData uri="http://schemas.openxmlformats.org/drawingml/2006/table">
            <a:tbl>
              <a:tblPr firstRow="1" bandRow="1">
                <a:tableStyleId>{5C22544A-7EE6-4342-B048-85BDC9FD1C3A}</a:tableStyleId>
              </a:tblPr>
              <a:tblGrid>
                <a:gridCol w="2944328">
                  <a:extLst>
                    <a:ext uri="{9D8B030D-6E8A-4147-A177-3AD203B41FA5}">
                      <a16:colId xmlns:a16="http://schemas.microsoft.com/office/drawing/2014/main" val="20000"/>
                    </a:ext>
                  </a:extLst>
                </a:gridCol>
                <a:gridCol w="2944328">
                  <a:extLst>
                    <a:ext uri="{9D8B030D-6E8A-4147-A177-3AD203B41FA5}">
                      <a16:colId xmlns:a16="http://schemas.microsoft.com/office/drawing/2014/main" val="20001"/>
                    </a:ext>
                  </a:extLst>
                </a:gridCol>
                <a:gridCol w="2944328">
                  <a:extLst>
                    <a:ext uri="{9D8B030D-6E8A-4147-A177-3AD203B41FA5}">
                      <a16:colId xmlns:a16="http://schemas.microsoft.com/office/drawing/2014/main" val="20002"/>
                    </a:ext>
                  </a:extLst>
                </a:gridCol>
              </a:tblGrid>
              <a:tr h="251460">
                <a:tc gridSpan="3">
                  <a:txBody>
                    <a:bodyPr/>
                    <a:lstStyle/>
                    <a:p>
                      <a:pPr marL="171450" indent="-171450" algn="ctr">
                        <a:buFont typeface="Wingdings" charset="2"/>
                        <a:buChar char="§"/>
                      </a:pPr>
                      <a:r>
                        <a:rPr lang="en-US" sz="1200" dirty="0"/>
                        <a:t>Title</a:t>
                      </a:r>
                      <a:r>
                        <a:rPr lang="en-US" sz="1200" baseline="0" dirty="0"/>
                        <a:t> LO2: Understand the importance of nutrition in sport</a:t>
                      </a:r>
                      <a:endParaRPr lang="en-US" sz="1200" dirty="0"/>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51460">
                <a:tc>
                  <a:txBody>
                    <a:bodyPr/>
                    <a:lstStyle/>
                    <a:p>
                      <a:pPr marL="0" indent="0" algn="ctr">
                        <a:buFont typeface="Wingdings" charset="2"/>
                        <a:buNone/>
                      </a:pPr>
                      <a:r>
                        <a:rPr lang="en-US" sz="1200" b="1" dirty="0"/>
                        <a:t>P</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50000"/>
                      </a:schemeClr>
                    </a:solidFill>
                  </a:tcPr>
                </a:tc>
                <a:tc>
                  <a:txBody>
                    <a:bodyPr/>
                    <a:lstStyle/>
                    <a:p>
                      <a:pPr algn="ctr"/>
                      <a:r>
                        <a:rPr lang="en-US" sz="1200" b="1" dirty="0"/>
                        <a:t>M</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50000"/>
                      </a:schemeClr>
                    </a:solidFill>
                  </a:tcPr>
                </a:tc>
                <a:tc>
                  <a:txBody>
                    <a:bodyPr/>
                    <a:lstStyle/>
                    <a:p>
                      <a:pPr algn="ctr"/>
                      <a:r>
                        <a:rPr lang="en-US" sz="1200" b="1" dirty="0"/>
                        <a:t>D/D*</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257300">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900" dirty="0">
                          <a:solidFill>
                            <a:schemeClr val="tx1"/>
                          </a:solidFill>
                        </a:rPr>
                        <a:t>Briefly</a:t>
                      </a:r>
                      <a:r>
                        <a:rPr lang="en-US" sz="900" baseline="0" dirty="0">
                          <a:solidFill>
                            <a:schemeClr val="tx1"/>
                          </a:solidFill>
                        </a:rPr>
                        <a:t> describes the use of dietary supplements in sport with little reference to sporting performance. Limited awareness of issues associated with their use </a:t>
                      </a:r>
                      <a:r>
                        <a:rPr lang="en-US" sz="900" dirty="0">
                          <a:solidFill>
                            <a:schemeClr val="tx1"/>
                          </a:solidFill>
                        </a:rPr>
                        <a:t>[</a:t>
                      </a:r>
                      <a:r>
                        <a:rPr lang="en-US" sz="900" dirty="0">
                          <a:solidFill>
                            <a:srgbClr val="0000FF"/>
                          </a:solidFill>
                        </a:rPr>
                        <a:t>1 </a:t>
                      </a:r>
                      <a:r>
                        <a:rPr lang="en-US" sz="1200" dirty="0">
                          <a:solidFill>
                            <a:srgbClr val="0000FF"/>
                          </a:solidFill>
                        </a:rPr>
                        <a:t>– </a:t>
                      </a:r>
                      <a:r>
                        <a:rPr lang="en-US" sz="900" dirty="0">
                          <a:solidFill>
                            <a:srgbClr val="0000FF"/>
                          </a:solidFill>
                        </a:rPr>
                        <a:t>2marks</a:t>
                      </a:r>
                      <a:r>
                        <a:rPr lang="en-US" sz="900" dirty="0">
                          <a:solidFill>
                            <a:schemeClr val="tx1"/>
                          </a:solidFill>
                        </a:rPr>
                        <a:t>]</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kumimoji="0" lang="en-US" sz="900" b="0" i="0" u="none" strike="noStrike" kern="1200" cap="none" spc="0" normalizeH="0" baseline="0" noProof="0" dirty="0">
                          <a:ln>
                            <a:noFill/>
                          </a:ln>
                          <a:solidFill>
                            <a:prstClr val="black"/>
                          </a:solidFill>
                          <a:effectLst/>
                          <a:uLnTx/>
                          <a:uFillTx/>
                          <a:latin typeface="+mn-lt"/>
                        </a:rPr>
                        <a:t>Describes the use of dietary supplements in sport with some reference to sporting performance. Shows some understanding of issues associated with their use</a:t>
                      </a:r>
                      <a:r>
                        <a:rPr lang="en-US" sz="1200" dirty="0">
                          <a:solidFill>
                            <a:schemeClr val="tx1"/>
                          </a:solidFill>
                        </a:rPr>
                        <a:t> </a:t>
                      </a:r>
                      <a:r>
                        <a:rPr lang="en-US" sz="900" dirty="0">
                          <a:solidFill>
                            <a:schemeClr val="tx1"/>
                          </a:solidFill>
                        </a:rPr>
                        <a:t>[</a:t>
                      </a:r>
                      <a:r>
                        <a:rPr lang="en-US" sz="900" dirty="0">
                          <a:solidFill>
                            <a:srgbClr val="0000FF"/>
                          </a:solidFill>
                        </a:rPr>
                        <a:t>3 - 4 marks</a:t>
                      </a:r>
                      <a:r>
                        <a:rPr lang="en-US" sz="900" dirty="0">
                          <a:solidFill>
                            <a:srgbClr val="000000"/>
                          </a:solidFill>
                        </a:rPr>
                        <a:t>]</a:t>
                      </a: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charset="2"/>
                        <a:buChar char="§"/>
                        <a:tabLst/>
                        <a:defRPr/>
                      </a:pPr>
                      <a:r>
                        <a:rPr kumimoji="0" lang="en-US" sz="900" b="0" i="0" u="none" strike="noStrike" kern="1200" cap="none" spc="0" normalizeH="0" baseline="0" noProof="0" dirty="0">
                          <a:ln>
                            <a:noFill/>
                          </a:ln>
                          <a:solidFill>
                            <a:prstClr val="black"/>
                          </a:solidFill>
                          <a:effectLst/>
                          <a:uLnTx/>
                          <a:uFillTx/>
                          <a:latin typeface="+mn-lt"/>
                        </a:rPr>
                        <a:t>Describes the use of dietary supplements in sport with detailed reference to sporting performance. Shows well developed understanding of issues associated with their use</a:t>
                      </a:r>
                      <a:r>
                        <a:rPr kumimoji="0" lang="en-US" sz="1200" b="0" i="0" u="none" strike="noStrike" kern="1200" cap="none" spc="0" normalizeH="0" baseline="0" noProof="0" dirty="0">
                          <a:ln>
                            <a:noFill/>
                          </a:ln>
                          <a:solidFill>
                            <a:prstClr val="black"/>
                          </a:solidFill>
                          <a:effectLst/>
                          <a:uLnTx/>
                          <a:uFillTx/>
                          <a:latin typeface="+mn-lt"/>
                        </a:rPr>
                        <a:t> </a:t>
                      </a:r>
                      <a:r>
                        <a:rPr kumimoji="0" lang="en-US" sz="900" b="0" i="0" u="none" strike="noStrike" kern="1200" cap="none" spc="0" normalizeH="0" baseline="0" noProof="0" dirty="0">
                          <a:ln>
                            <a:noFill/>
                          </a:ln>
                          <a:solidFill>
                            <a:prstClr val="black"/>
                          </a:solidFill>
                          <a:effectLst/>
                          <a:uLnTx/>
                          <a:uFillTx/>
                          <a:latin typeface="+mn-lt"/>
                        </a:rPr>
                        <a:t>[</a:t>
                      </a:r>
                      <a:r>
                        <a:rPr kumimoji="0" lang="en-US" sz="900" b="0" i="0" u="none" strike="noStrike" kern="1200" cap="none" spc="0" normalizeH="0" baseline="0" noProof="0" dirty="0">
                          <a:ln>
                            <a:noFill/>
                          </a:ln>
                          <a:solidFill>
                            <a:srgbClr val="0000FF"/>
                          </a:solidFill>
                          <a:effectLst/>
                          <a:uLnTx/>
                          <a:uFillTx/>
                          <a:latin typeface="+mn-lt"/>
                        </a:rPr>
                        <a:t>5 - 6 marks</a:t>
                      </a:r>
                      <a:r>
                        <a:rPr kumimoji="0" lang="en-US" sz="900" b="0" i="0" u="none" strike="noStrike" kern="1200" cap="none" spc="0" normalizeH="0" baseline="0" noProof="0" dirty="0">
                          <a:ln>
                            <a:noFill/>
                          </a:ln>
                          <a:solidFill>
                            <a:srgbClr val="000000"/>
                          </a:solidFill>
                          <a:effectLst/>
                          <a:uLnTx/>
                          <a:uFillTx/>
                          <a:latin typeface="+mn-lt"/>
                        </a:rPr>
                        <a:t>]</a:t>
                      </a:r>
                    </a:p>
                    <a:p>
                      <a:pPr marL="171450" indent="-171450">
                        <a:buFont typeface="Arial"/>
                        <a:buChar char="•"/>
                      </a:pPr>
                      <a:endParaRPr lang="en-US" sz="1200" dirty="0">
                        <a:solidFill>
                          <a:schemeClr val="tx1"/>
                        </a:solidFill>
                      </a:endParaRPr>
                    </a:p>
                  </a:txBody>
                  <a:tcPr marL="121920" marR="12192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2"/>
                  </a:ext>
                </a:extLst>
              </a:tr>
            </a:tbl>
          </a:graphicData>
        </a:graphic>
      </p:graphicFrame>
      <p:sp>
        <p:nvSpPr>
          <p:cNvPr id="5" name="Rectangle 4"/>
          <p:cNvSpPr/>
          <p:nvPr/>
        </p:nvSpPr>
        <p:spPr>
          <a:xfrm>
            <a:off x="1679511" y="395417"/>
            <a:ext cx="8832981" cy="27003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Name:</a:t>
            </a:r>
          </a:p>
        </p:txBody>
      </p:sp>
      <p:graphicFrame>
        <p:nvGraphicFramePr>
          <p:cNvPr id="7" name="Table 6"/>
          <p:cNvGraphicFramePr>
            <a:graphicFrameLocks noGrp="1"/>
          </p:cNvGraphicFramePr>
          <p:nvPr>
            <p:extLst/>
          </p:nvPr>
        </p:nvGraphicFramePr>
        <p:xfrm>
          <a:off x="1679511" y="2851951"/>
          <a:ext cx="8832979" cy="3609647"/>
        </p:xfrm>
        <a:graphic>
          <a:graphicData uri="http://schemas.openxmlformats.org/drawingml/2006/table">
            <a:tbl>
              <a:tblPr firstRow="1" bandRow="1">
                <a:tableStyleId>{2D5ABB26-0587-4C30-8999-92F81FD0307C}</a:tableStyleId>
              </a:tblPr>
              <a:tblGrid>
                <a:gridCol w="576064">
                  <a:extLst>
                    <a:ext uri="{9D8B030D-6E8A-4147-A177-3AD203B41FA5}">
                      <a16:colId xmlns:a16="http://schemas.microsoft.com/office/drawing/2014/main" val="20000"/>
                    </a:ext>
                  </a:extLst>
                </a:gridCol>
                <a:gridCol w="6048672">
                  <a:extLst>
                    <a:ext uri="{9D8B030D-6E8A-4147-A177-3AD203B41FA5}">
                      <a16:colId xmlns:a16="http://schemas.microsoft.com/office/drawing/2014/main" val="20001"/>
                    </a:ext>
                  </a:extLst>
                </a:gridCol>
                <a:gridCol w="736081">
                  <a:extLst>
                    <a:ext uri="{9D8B030D-6E8A-4147-A177-3AD203B41FA5}">
                      <a16:colId xmlns:a16="http://schemas.microsoft.com/office/drawing/2014/main" val="20002"/>
                    </a:ext>
                  </a:extLst>
                </a:gridCol>
                <a:gridCol w="736081">
                  <a:extLst>
                    <a:ext uri="{9D8B030D-6E8A-4147-A177-3AD203B41FA5}">
                      <a16:colId xmlns:a16="http://schemas.microsoft.com/office/drawing/2014/main" val="20003"/>
                    </a:ext>
                  </a:extLst>
                </a:gridCol>
                <a:gridCol w="736081">
                  <a:extLst>
                    <a:ext uri="{9D8B030D-6E8A-4147-A177-3AD203B41FA5}">
                      <a16:colId xmlns:a16="http://schemas.microsoft.com/office/drawing/2014/main" val="20004"/>
                    </a:ext>
                  </a:extLst>
                </a:gridCol>
              </a:tblGrid>
              <a:tr h="334227">
                <a:tc>
                  <a:txBody>
                    <a:bodyPr/>
                    <a:lstStyle/>
                    <a:p>
                      <a:pPr algn="ctr"/>
                      <a:r>
                        <a:rPr lang="en-US" sz="900" dirty="0">
                          <a:solidFill>
                            <a:schemeClr val="bg1"/>
                          </a:solidFill>
                        </a:rPr>
                        <a:t>No.</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Task</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75000"/>
                      </a:schemeClr>
                    </a:solidFill>
                  </a:tcPr>
                </a:tc>
                <a:tc>
                  <a:txBody>
                    <a:bodyPr/>
                    <a:lstStyle/>
                    <a:p>
                      <a:pPr algn="ctr"/>
                      <a:r>
                        <a:rPr lang="en-US" sz="900" b="1" dirty="0"/>
                        <a:t>P</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50000"/>
                      </a:schemeClr>
                    </a:solidFill>
                  </a:tcPr>
                </a:tc>
                <a:tc>
                  <a:txBody>
                    <a:bodyPr/>
                    <a:lstStyle/>
                    <a:p>
                      <a:pPr algn="ctr"/>
                      <a:r>
                        <a:rPr lang="en-US" sz="900" b="1" dirty="0"/>
                        <a:t>M</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50000"/>
                      </a:schemeClr>
                    </a:solidFill>
                  </a:tcPr>
                </a:tc>
                <a:tc>
                  <a:txBody>
                    <a:bodyPr/>
                    <a:lstStyle/>
                    <a:p>
                      <a:pPr algn="ctr"/>
                      <a:r>
                        <a:rPr lang="en-US" sz="900" b="1" dirty="0"/>
                        <a:t>D/D*</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34227">
                <a:tc>
                  <a:txBody>
                    <a:bodyPr/>
                    <a:lstStyle/>
                    <a:p>
                      <a:pPr algn="ctr"/>
                      <a:r>
                        <a:rPr lang="en-US" sz="1100" b="1" dirty="0"/>
                        <a:t>1</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l"/>
                      <a:r>
                        <a:rPr lang="en-US" sz="1200" b="1" dirty="0"/>
                        <a:t>Subtitle: </a:t>
                      </a:r>
                      <a:r>
                        <a:rPr lang="en-US" sz="1200" b="1" u="sng" dirty="0"/>
                        <a:t>The</a:t>
                      </a:r>
                      <a:r>
                        <a:rPr lang="en-US" sz="1200" b="1" u="sng" baseline="0" dirty="0"/>
                        <a:t> use of dietary supplements in sport</a:t>
                      </a:r>
                      <a:endParaRPr lang="en-US" sz="1200" b="1" u="sng"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pct50">
                      <a:fgClr>
                        <a:prstClr val="black"/>
                      </a:fgClr>
                      <a:bgClr>
                        <a:prstClr val="white"/>
                      </a:bgClr>
                    </a:pattFill>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pct50">
                      <a:fgClr>
                        <a:prstClr val="black"/>
                      </a:fgClr>
                      <a:bgClr>
                        <a:prstClr val="white"/>
                      </a:bgClr>
                    </a:pattFill>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pct50">
                      <a:fgClr>
                        <a:prstClr val="black"/>
                      </a:fgClr>
                      <a:bgClr>
                        <a:prstClr val="white"/>
                      </a:bgClr>
                    </a:pattFill>
                  </a:tcPr>
                </a:tc>
                <a:extLst>
                  <a:ext uri="{0D108BD9-81ED-4DB2-BD59-A6C34878D82A}">
                    <a16:rowId xmlns:a16="http://schemas.microsoft.com/office/drawing/2014/main" val="10001"/>
                  </a:ext>
                </a:extLst>
              </a:tr>
              <a:tr h="609473">
                <a:tc>
                  <a:txBody>
                    <a:bodyPr/>
                    <a:lstStyle/>
                    <a:p>
                      <a:pPr algn="ctr"/>
                      <a:r>
                        <a:rPr lang="en-US" sz="1100" b="1" dirty="0"/>
                        <a:t>2</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algn="l"/>
                      <a:r>
                        <a:rPr lang="en-US" sz="1200" b="1" dirty="0"/>
                        <a:t>Subheading:</a:t>
                      </a:r>
                      <a:r>
                        <a:rPr lang="en-US" sz="1200" b="1" baseline="0" dirty="0"/>
                        <a:t> </a:t>
                      </a:r>
                      <a:r>
                        <a:rPr lang="en-US" sz="1200" b="1" u="sng" baseline="0" dirty="0"/>
                        <a:t>What is a dietary supplement? </a:t>
                      </a:r>
                      <a:r>
                        <a:rPr lang="en-US" sz="1200" b="0" u="none" baseline="0" dirty="0"/>
                        <a:t>– define a dietary supplement and explain why they are used.</a:t>
                      </a:r>
                      <a:endParaRPr lang="en-US" sz="12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2"/>
                  </a:ext>
                </a:extLst>
              </a:tr>
              <a:tr h="1165860">
                <a:tc>
                  <a:txBody>
                    <a:bodyPr/>
                    <a:lstStyle/>
                    <a:p>
                      <a:pPr algn="ctr"/>
                      <a:r>
                        <a:rPr lang="en-US" sz="1100" b="1" dirty="0"/>
                        <a:t>3</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Subheading:</a:t>
                      </a:r>
                      <a:r>
                        <a:rPr lang="en-US" sz="1200" b="1" baseline="0" dirty="0"/>
                        <a:t> </a:t>
                      </a:r>
                      <a:r>
                        <a:rPr lang="en-US" sz="1200" b="1" u="sng" baseline="0" dirty="0"/>
                        <a:t>Types of dietary supplements </a:t>
                      </a:r>
                      <a:r>
                        <a:rPr lang="en-US" sz="1200" b="0" u="none" baseline="0" dirty="0"/>
                        <a:t>– Explain why a sports person might use each of the following supplements;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baseline="0" dirty="0"/>
                        <a:t>Protein powders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baseline="0" dirty="0" err="1"/>
                        <a:t>Creatine</a:t>
                      </a:r>
                      <a:endParaRPr lang="en-US" sz="1200" b="1" i="0"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baseline="0" dirty="0"/>
                        <a:t>Multi-vitamins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baseline="0" dirty="0"/>
                        <a:t>Herbal supplements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baseline="0" dirty="0"/>
                        <a:t>Include how these supplements are taken (e.g. powder or tablets) and give examples of which sports could benefit from using them. </a:t>
                      </a:r>
                      <a:endParaRPr lang="en-US" sz="1200" b="0" i="1"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3"/>
                  </a:ext>
                </a:extLst>
              </a:tr>
              <a:tr h="754380">
                <a:tc>
                  <a:txBody>
                    <a:bodyPr/>
                    <a:lstStyle/>
                    <a:p>
                      <a:pPr algn="ctr"/>
                      <a:r>
                        <a:rPr lang="en-US" sz="1100" b="1" dirty="0"/>
                        <a:t>4</a:t>
                      </a:r>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Subheading:</a:t>
                      </a:r>
                      <a:r>
                        <a:rPr lang="en-US" sz="1200" b="1" baseline="0" dirty="0"/>
                        <a:t> </a:t>
                      </a:r>
                      <a:r>
                        <a:rPr lang="en-US" sz="1200" b="1" u="sng" baseline="0" dirty="0"/>
                        <a:t>Issues associated with the use of supplements in sport</a:t>
                      </a:r>
                      <a:r>
                        <a:rPr lang="en-US" sz="1200" b="0" u="none" baseline="0" dirty="0"/>
                        <a:t> What are the health issues associated with using the above supplements?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t>Are these supplements allowed to be used in sport? Is using dietary supplements in sport classed as cheating? </a:t>
                      </a:r>
                      <a:endParaRPr lang="en-US" sz="12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1100" dirty="0"/>
                    </a:p>
                  </a:txBody>
                  <a:tcPr marL="121920" marR="12192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DC1"/>
                    </a:solidFill>
                  </a:tcPr>
                </a:tc>
                <a:extLst>
                  <a:ext uri="{0D108BD9-81ED-4DB2-BD59-A6C34878D82A}">
                    <a16:rowId xmlns:a16="http://schemas.microsoft.com/office/drawing/2014/main" val="10004"/>
                  </a:ext>
                </a:extLst>
              </a:tr>
            </a:tbl>
          </a:graphicData>
        </a:graphic>
      </p:graphicFrame>
      <p:sp>
        <p:nvSpPr>
          <p:cNvPr id="9" name="Rectangle 8"/>
          <p:cNvSpPr/>
          <p:nvPr/>
        </p:nvSpPr>
        <p:spPr>
          <a:xfrm>
            <a:off x="1661313" y="2348880"/>
            <a:ext cx="3552395" cy="54006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NACPE TIPS</a:t>
            </a:r>
          </a:p>
          <a:p>
            <a:pPr marL="285750" indent="-285750">
              <a:buFont typeface="Wingdings" charset="2"/>
              <a:buChar char="§"/>
            </a:pPr>
            <a:r>
              <a:rPr lang="en-US" sz="1100" dirty="0"/>
              <a:t>Reference work</a:t>
            </a:r>
          </a:p>
          <a:p>
            <a:pPr marL="285750" indent="-285750">
              <a:buFont typeface="Wingdings" charset="2"/>
              <a:buChar char="§"/>
            </a:pPr>
            <a:r>
              <a:rPr lang="en-US" sz="1100" dirty="0"/>
              <a:t>Where possible, </a:t>
            </a:r>
            <a:r>
              <a:rPr lang="en-US" sz="1100" u="sng" dirty="0"/>
              <a:t>use your own words</a:t>
            </a:r>
          </a:p>
          <a:p>
            <a:pPr marL="285750" indent="-285750">
              <a:buFont typeface="Wingdings" charset="2"/>
              <a:buChar char="§"/>
            </a:pPr>
            <a:r>
              <a:rPr lang="en-US" sz="1100" dirty="0"/>
              <a:t>Present work clearly</a:t>
            </a:r>
          </a:p>
        </p:txBody>
      </p:sp>
      <p:sp>
        <p:nvSpPr>
          <p:cNvPr id="10" name="Rectangle 9"/>
          <p:cNvSpPr/>
          <p:nvPr/>
        </p:nvSpPr>
        <p:spPr>
          <a:xfrm>
            <a:off x="5327915" y="2348880"/>
            <a:ext cx="5184576" cy="54006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ASSESS YOUR WORK AS YOU COMPLETE IT</a:t>
            </a:r>
          </a:p>
        </p:txBody>
      </p:sp>
    </p:spTree>
    <p:extLst>
      <p:ext uri="{BB962C8B-B14F-4D97-AF65-F5344CB8AC3E}">
        <p14:creationId xmlns:p14="http://schemas.microsoft.com/office/powerpoint/2010/main" val="195803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02520" y="-24526"/>
            <a:ext cx="8229600" cy="648072"/>
          </a:xfrm>
        </p:spPr>
        <p:txBody>
          <a:bodyPr>
            <a:noAutofit/>
          </a:bodyPr>
          <a:lstStyle/>
          <a:p>
            <a:r>
              <a:rPr lang="en-US" sz="3200" b="1" u="sng" dirty="0"/>
              <a:t>The use of dietary supplements in sport</a:t>
            </a:r>
            <a:endParaRPr lang="en-GB" sz="3200" dirty="0"/>
          </a:p>
        </p:txBody>
      </p:sp>
      <p:sp>
        <p:nvSpPr>
          <p:cNvPr id="7" name="TextBox 6"/>
          <p:cNvSpPr txBox="1"/>
          <p:nvPr/>
        </p:nvSpPr>
        <p:spPr>
          <a:xfrm>
            <a:off x="1760836" y="764704"/>
            <a:ext cx="8712968" cy="1415772"/>
          </a:xfrm>
          <a:prstGeom prst="rect">
            <a:avLst/>
          </a:prstGeom>
          <a:noFill/>
          <a:ln w="50800">
            <a:solidFill>
              <a:schemeClr val="accent1"/>
            </a:solidFill>
          </a:ln>
        </p:spPr>
        <p:txBody>
          <a:bodyPr wrap="square" rtlCol="0">
            <a:spAutoFit/>
          </a:bodyPr>
          <a:lstStyle/>
          <a:p>
            <a:r>
              <a:rPr lang="en-GB" sz="1600" b="1" dirty="0"/>
              <a:t>Define the term dietary supplement? </a:t>
            </a:r>
            <a:r>
              <a:rPr lang="en-GB"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400" dirty="0"/>
          </a:p>
        </p:txBody>
      </p:sp>
      <p:graphicFrame>
        <p:nvGraphicFramePr>
          <p:cNvPr id="11" name="Table 10"/>
          <p:cNvGraphicFramePr>
            <a:graphicFrameLocks noGrp="1"/>
          </p:cNvGraphicFramePr>
          <p:nvPr>
            <p:extLst>
              <p:ext uri="{D42A27DB-BD31-4B8C-83A1-F6EECF244321}">
                <p14:modId xmlns:p14="http://schemas.microsoft.com/office/powerpoint/2010/main" val="3570225612"/>
              </p:ext>
            </p:extLst>
          </p:nvPr>
        </p:nvGraphicFramePr>
        <p:xfrm>
          <a:off x="1739523" y="2852936"/>
          <a:ext cx="8734280" cy="3934678"/>
        </p:xfrm>
        <a:graphic>
          <a:graphicData uri="http://schemas.openxmlformats.org/drawingml/2006/table">
            <a:tbl>
              <a:tblPr firstRow="1" bandRow="1">
                <a:tableStyleId>{5940675A-B579-460E-94D1-54222C63F5DA}</a:tableStyleId>
              </a:tblPr>
              <a:tblGrid>
                <a:gridCol w="972101">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781030">
                  <a:extLst>
                    <a:ext uri="{9D8B030D-6E8A-4147-A177-3AD203B41FA5}">
                      <a16:colId xmlns:a16="http://schemas.microsoft.com/office/drawing/2014/main" val="20003"/>
                    </a:ext>
                  </a:extLst>
                </a:gridCol>
                <a:gridCol w="1228621">
                  <a:extLst>
                    <a:ext uri="{9D8B030D-6E8A-4147-A177-3AD203B41FA5}">
                      <a16:colId xmlns:a16="http://schemas.microsoft.com/office/drawing/2014/main" val="20004"/>
                    </a:ext>
                  </a:extLst>
                </a:gridCol>
              </a:tblGrid>
              <a:tr h="320040">
                <a:tc rowSpan="2">
                  <a:txBody>
                    <a:bodyPr/>
                    <a:lstStyle/>
                    <a:p>
                      <a:pPr algn="ctr"/>
                      <a:r>
                        <a:rPr lang="en-US" sz="1200" b="1" dirty="0">
                          <a:solidFill>
                            <a:schemeClr val="tx1"/>
                          </a:solidFill>
                          <a:latin typeface="+mn-lt"/>
                          <a:cs typeface="+mn-cs"/>
                        </a:rPr>
                        <a:t>Supplement</a:t>
                      </a:r>
                      <a:r>
                        <a:rPr lang="en-US" sz="1200" b="1" baseline="0" dirty="0">
                          <a:solidFill>
                            <a:schemeClr val="tx1"/>
                          </a:solidFill>
                          <a:latin typeface="+mn-lt"/>
                          <a:cs typeface="+mn-cs"/>
                        </a:rPr>
                        <a:t> </a:t>
                      </a:r>
                      <a:endParaRPr lang="en-US" sz="1200" b="1" dirty="0">
                        <a:solidFill>
                          <a:schemeClr val="bg1"/>
                        </a:solidFill>
                        <a:latin typeface="Avenir Medium"/>
                        <a:cs typeface="Avenir Medium"/>
                      </a:endParaRPr>
                    </a:p>
                  </a:txBody>
                  <a:tcPr anchor="ctr">
                    <a:solidFill>
                      <a:schemeClr val="bg1"/>
                    </a:solidFill>
                  </a:tcPr>
                </a:tc>
                <a:tc rowSpan="2">
                  <a:txBody>
                    <a:bodyPr/>
                    <a:lstStyle/>
                    <a:p>
                      <a:pPr algn="ctr"/>
                      <a:r>
                        <a:rPr lang="en-US" sz="1200" b="1" dirty="0">
                          <a:solidFill>
                            <a:schemeClr val="tx1"/>
                          </a:solidFill>
                          <a:latin typeface="+mn-lt"/>
                          <a:cs typeface="+mn-cs"/>
                        </a:rPr>
                        <a:t>Introduction </a:t>
                      </a:r>
                      <a:endParaRPr lang="en-US" sz="1200" b="1" dirty="0">
                        <a:solidFill>
                          <a:schemeClr val="bg1"/>
                        </a:solidFill>
                        <a:latin typeface="Avenir Medium"/>
                        <a:cs typeface="Avenir Medium"/>
                      </a:endParaRPr>
                    </a:p>
                  </a:txBody>
                  <a:tcPr anchor="ctr">
                    <a:solidFill>
                      <a:schemeClr val="bg1"/>
                    </a:solidFill>
                  </a:tcPr>
                </a:tc>
                <a:tc gridSpan="2">
                  <a:txBody>
                    <a:bodyPr/>
                    <a:lstStyle/>
                    <a:p>
                      <a:pPr algn="ctr"/>
                      <a:r>
                        <a:rPr lang="en-GB" sz="1200" b="1" u="sng" dirty="0">
                          <a:latin typeface="+mj-lt"/>
                        </a:rPr>
                        <a:t>Issues associated with supplements</a:t>
                      </a:r>
                      <a:r>
                        <a:rPr lang="en-GB" sz="1200" b="1" u="sng" baseline="0" dirty="0">
                          <a:latin typeface="+mj-lt"/>
                        </a:rPr>
                        <a:t> </a:t>
                      </a:r>
                      <a:endParaRPr lang="en-GB" sz="1200" b="1" u="sng" dirty="0">
                        <a:latin typeface="+mj-lt"/>
                      </a:endParaRPr>
                    </a:p>
                  </a:txBody>
                  <a:tcPr anchor="ctr">
                    <a:solidFill>
                      <a:schemeClr val="bg1">
                        <a:lumMod val="85000"/>
                      </a:schemeClr>
                    </a:solidFill>
                  </a:tcPr>
                </a:tc>
                <a:tc hMerge="1">
                  <a:txBody>
                    <a:bodyPr/>
                    <a:lstStyle/>
                    <a:p>
                      <a:endParaRPr lang="en-GB" dirty="0"/>
                    </a:p>
                  </a:txBody>
                  <a:tcPr anchor="ctr">
                    <a:solidFill>
                      <a:schemeClr val="bg1"/>
                    </a:solidFill>
                  </a:tcPr>
                </a:tc>
                <a:tc rowSpan="2">
                  <a:txBody>
                    <a:bodyPr/>
                    <a:lstStyle/>
                    <a:p>
                      <a:pPr algn="ctr"/>
                      <a:r>
                        <a:rPr lang="en-US" sz="1200" b="1" dirty="0">
                          <a:solidFill>
                            <a:schemeClr val="tx1"/>
                          </a:solidFill>
                          <a:latin typeface="+mj-lt"/>
                          <a:cs typeface="Avenir Medium"/>
                        </a:rPr>
                        <a:t>Sporting</a:t>
                      </a:r>
                      <a:r>
                        <a:rPr lang="en-US" sz="1200" b="1" baseline="0" dirty="0">
                          <a:solidFill>
                            <a:schemeClr val="tx1"/>
                          </a:solidFill>
                          <a:latin typeface="+mj-lt"/>
                          <a:cs typeface="Avenir Medium"/>
                        </a:rPr>
                        <a:t> example</a:t>
                      </a:r>
                      <a:endParaRPr lang="en-US" sz="1200" b="1" dirty="0">
                        <a:solidFill>
                          <a:schemeClr val="tx1"/>
                        </a:solidFill>
                        <a:latin typeface="+mj-lt"/>
                        <a:cs typeface="Avenir Medium"/>
                      </a:endParaRPr>
                    </a:p>
                  </a:txBody>
                  <a:tcPr anchor="ctr">
                    <a:solidFill>
                      <a:schemeClr val="bg1"/>
                    </a:solidFill>
                  </a:tcPr>
                </a:tc>
                <a:extLst>
                  <a:ext uri="{0D108BD9-81ED-4DB2-BD59-A6C34878D82A}">
                    <a16:rowId xmlns:a16="http://schemas.microsoft.com/office/drawing/2014/main" val="10000"/>
                  </a:ext>
                </a:extLst>
              </a:tr>
              <a:tr h="320040">
                <a:tc vMerge="1">
                  <a:txBody>
                    <a:bodyPr/>
                    <a:lstStyle/>
                    <a:p>
                      <a:endParaRPr lang="en-GB"/>
                    </a:p>
                  </a:txBody>
                  <a:tcPr/>
                </a:tc>
                <a:tc vMerge="1">
                  <a:txBody>
                    <a:bodyPr/>
                    <a:lstStyle/>
                    <a:p>
                      <a:endParaRPr lang="en-GB"/>
                    </a:p>
                  </a:txBody>
                  <a:tcPr/>
                </a:tc>
                <a:tc>
                  <a:txBody>
                    <a:bodyPr/>
                    <a:lstStyle/>
                    <a:p>
                      <a:pPr algn="ctr"/>
                      <a:r>
                        <a:rPr lang="en-US" sz="1200" b="1" dirty="0"/>
                        <a:t>Positive</a:t>
                      </a:r>
                      <a:r>
                        <a:rPr lang="en-US" sz="1200" b="1" baseline="0" dirty="0"/>
                        <a:t> </a:t>
                      </a:r>
                    </a:p>
                    <a:p>
                      <a:pPr algn="ctr"/>
                      <a:r>
                        <a:rPr lang="en-US" sz="1200" b="1" baseline="0" dirty="0"/>
                        <a:t>effects</a:t>
                      </a:r>
                      <a:endParaRPr lang="en-US" sz="1200" b="1" dirty="0">
                        <a:solidFill>
                          <a:schemeClr val="bg1"/>
                        </a:solidFill>
                        <a:latin typeface="Avenir Medium"/>
                        <a:cs typeface="Avenir Medium"/>
                      </a:endParaRPr>
                    </a:p>
                  </a:txBody>
                  <a:tcPr anchor="ctr">
                    <a:solidFill>
                      <a:schemeClr val="bg1"/>
                    </a:solidFill>
                  </a:tcPr>
                </a:tc>
                <a:tc>
                  <a:txBody>
                    <a:bodyPr/>
                    <a:lstStyle/>
                    <a:p>
                      <a:pPr algn="ctr"/>
                      <a:r>
                        <a:rPr lang="en-US" sz="1200" b="1" dirty="0">
                          <a:latin typeface="+mj-lt"/>
                        </a:rPr>
                        <a:t>Negative </a:t>
                      </a:r>
                    </a:p>
                    <a:p>
                      <a:pPr algn="ctr"/>
                      <a:r>
                        <a:rPr lang="en-US" sz="1200" b="1" dirty="0">
                          <a:latin typeface="+mj-lt"/>
                        </a:rPr>
                        <a:t>effects</a:t>
                      </a:r>
                      <a:endParaRPr lang="en-US" sz="1200" b="1" dirty="0">
                        <a:solidFill>
                          <a:schemeClr val="bg1"/>
                        </a:solidFill>
                        <a:latin typeface="+mj-lt"/>
                        <a:cs typeface="Avenir Medium"/>
                      </a:endParaRPr>
                    </a:p>
                  </a:txBody>
                  <a:tcPr anchor="ctr">
                    <a:solidFill>
                      <a:schemeClr val="bg1"/>
                    </a:solidFill>
                  </a:tcPr>
                </a:tc>
                <a:tc vMerge="1">
                  <a:txBody>
                    <a:bodyPr/>
                    <a:lstStyle/>
                    <a:p>
                      <a:endParaRPr lang="en-GB"/>
                    </a:p>
                  </a:txBody>
                  <a:tcPr/>
                </a:tc>
                <a:extLst>
                  <a:ext uri="{0D108BD9-81ED-4DB2-BD59-A6C34878D82A}">
                    <a16:rowId xmlns:a16="http://schemas.microsoft.com/office/drawing/2014/main" val="10001"/>
                  </a:ext>
                </a:extLst>
              </a:tr>
              <a:tr h="1310992">
                <a:tc rowSpan="3">
                  <a:txBody>
                    <a:bodyPr/>
                    <a:lstStyle/>
                    <a:p>
                      <a:pPr algn="ctr"/>
                      <a:r>
                        <a:rPr lang="en-US" sz="1200" b="1" baseline="0" dirty="0">
                          <a:solidFill>
                            <a:schemeClr val="tx1"/>
                          </a:solidFill>
                          <a:latin typeface="+mn-lt"/>
                          <a:cs typeface="+mn-cs"/>
                        </a:rPr>
                        <a:t>Creatine</a:t>
                      </a:r>
                    </a:p>
                    <a:p>
                      <a:pPr algn="ctr"/>
                      <a:endParaRPr lang="en-US" sz="1200" b="1" baseline="0" dirty="0">
                        <a:solidFill>
                          <a:schemeClr val="tx1"/>
                        </a:solidFill>
                        <a:latin typeface="+mn-lt"/>
                        <a:cs typeface="+mn-cs"/>
                      </a:endParaRPr>
                    </a:p>
                    <a:p>
                      <a:pPr algn="ctr"/>
                      <a:r>
                        <a:rPr lang="en-US" sz="1200" b="1" baseline="0" dirty="0">
                          <a:solidFill>
                            <a:schemeClr val="tx1"/>
                          </a:solidFill>
                          <a:latin typeface="+mn-lt"/>
                          <a:cs typeface="+mn-cs"/>
                        </a:rPr>
                        <a:t>Protein Multivitamins </a:t>
                      </a:r>
                      <a:endParaRPr lang="en-US" sz="1200" dirty="0">
                        <a:solidFill>
                          <a:schemeClr val="bg1"/>
                        </a:solidFill>
                        <a:latin typeface="Avenir Medium"/>
                        <a:cs typeface="Avenir Medium"/>
                      </a:endParaRPr>
                    </a:p>
                  </a:txBody>
                  <a:tcPr anchor="ctr">
                    <a:solidFill>
                      <a:srgbClr val="FFFF00"/>
                    </a:solidFill>
                  </a:tcPr>
                </a:tc>
                <a:tc rowSpan="3">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1" kern="1200" dirty="0">
                          <a:solidFill>
                            <a:srgbClr val="FF0000"/>
                          </a:solidFill>
                          <a:effectLst/>
                        </a:rPr>
                        <a:t>Definition?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i="1" kern="1200" dirty="0">
                        <a:solidFill>
                          <a:srgbClr val="FF0000"/>
                        </a:solidFill>
                        <a:effectLs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1" kern="1200" dirty="0">
                          <a:solidFill>
                            <a:srgbClr val="FF0000"/>
                          </a:solidFill>
                          <a:effectLst/>
                        </a:rPr>
                        <a:t>Who</a:t>
                      </a:r>
                      <a:r>
                        <a:rPr lang="en-US" sz="1200" i="1" kern="1200" baseline="0" dirty="0">
                          <a:solidFill>
                            <a:srgbClr val="FF0000"/>
                          </a:solidFill>
                          <a:effectLst/>
                        </a:rPr>
                        <a:t> takes it and why?</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i="1" kern="1200" baseline="0" dirty="0">
                        <a:solidFill>
                          <a:srgbClr val="FF0000"/>
                        </a:solidFill>
                        <a:effectLs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1" kern="1200" baseline="0" dirty="0">
                          <a:solidFill>
                            <a:srgbClr val="FF0000"/>
                          </a:solidFill>
                          <a:effectLst/>
                        </a:rPr>
                        <a:t>What forms is it available in?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i="1" kern="1200" baseline="0" dirty="0">
                        <a:solidFill>
                          <a:srgbClr val="FF0000"/>
                        </a:solidFill>
                        <a:effectLs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1" kern="1200" baseline="0" dirty="0">
                          <a:solidFill>
                            <a:srgbClr val="FF0000"/>
                          </a:solidFill>
                          <a:effectLst/>
                        </a:rPr>
                        <a:t>When and how much </a:t>
                      </a:r>
                      <a:r>
                        <a:rPr lang="en-US" sz="1200" i="1" kern="1200" baseline="0" dirty="0" err="1">
                          <a:solidFill>
                            <a:srgbClr val="FF0000"/>
                          </a:solidFill>
                          <a:effectLst/>
                        </a:rPr>
                        <a:t>creatine</a:t>
                      </a:r>
                      <a:r>
                        <a:rPr lang="en-US" sz="1200" i="1" kern="1200" baseline="0" dirty="0">
                          <a:solidFill>
                            <a:srgbClr val="FF0000"/>
                          </a:solidFill>
                          <a:effectLst/>
                        </a:rPr>
                        <a:t> supplements should you have and why?</a:t>
                      </a:r>
                    </a:p>
                  </a:txBody>
                  <a:tcPr anchor="ctr">
                    <a:solidFill>
                      <a:schemeClr val="bg1"/>
                    </a:solidFill>
                  </a:tcPr>
                </a:tc>
                <a:tc>
                  <a:txBody>
                    <a:bodyPr/>
                    <a:lstStyle/>
                    <a:p>
                      <a:pPr algn="l"/>
                      <a:endParaRPr lang="en-US" sz="1200" dirty="0">
                        <a:solidFill>
                          <a:schemeClr val="tx1"/>
                        </a:solidFill>
                        <a:latin typeface="Avenir Medium"/>
                        <a:cs typeface="Avenir Medium"/>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nchor="ctr">
                    <a:solidFill>
                      <a:schemeClr val="bg1"/>
                    </a:solidFill>
                  </a:tcPr>
                </a:tc>
                <a:tc rowSpan="3">
                  <a:txBody>
                    <a:bodyPr/>
                    <a:lstStyle/>
                    <a:p>
                      <a:pPr algn="l"/>
                      <a:endParaRPr lang="en-US" sz="1200" dirty="0">
                        <a:solidFill>
                          <a:schemeClr val="tx1"/>
                        </a:solidFill>
                        <a:latin typeface="Avenir Medium"/>
                        <a:cs typeface="Avenir Medium"/>
                      </a:endParaRPr>
                    </a:p>
                  </a:txBody>
                  <a:tcPr anchor="ctr">
                    <a:solidFill>
                      <a:schemeClr val="bg1"/>
                    </a:solidFill>
                  </a:tcPr>
                </a:tc>
                <a:extLst>
                  <a:ext uri="{0D108BD9-81ED-4DB2-BD59-A6C34878D82A}">
                    <a16:rowId xmlns:a16="http://schemas.microsoft.com/office/drawing/2014/main" val="10002"/>
                  </a:ext>
                </a:extLst>
              </a:tr>
              <a:tr h="657726">
                <a:tc vMerge="1">
                  <a:txBody>
                    <a:bodyPr/>
                    <a:lstStyle/>
                    <a:p>
                      <a:endParaRPr lang="en-GB"/>
                    </a:p>
                  </a:txBody>
                  <a:tcPr/>
                </a:tc>
                <a:tc vMerge="1">
                  <a:txBody>
                    <a:bodyPr/>
                    <a:lstStyle/>
                    <a:p>
                      <a:endParaRPr lang="en-GB"/>
                    </a:p>
                  </a:txBody>
                  <a:tcPr/>
                </a:tc>
                <a:tc>
                  <a:txBody>
                    <a:bodyPr/>
                    <a:lstStyle/>
                    <a:p>
                      <a:pPr algn="ctr"/>
                      <a:r>
                        <a:rPr lang="en-US" sz="1200" i="1" dirty="0">
                          <a:solidFill>
                            <a:schemeClr val="tx1"/>
                          </a:solidFill>
                          <a:latin typeface="+mj-lt"/>
                          <a:cs typeface="Avenir Medium"/>
                        </a:rPr>
                        <a:t>Why</a:t>
                      </a:r>
                      <a:r>
                        <a:rPr lang="en-US" sz="1200" i="1" baseline="0" dirty="0">
                          <a:solidFill>
                            <a:schemeClr val="tx1"/>
                          </a:solidFill>
                          <a:latin typeface="+mj-lt"/>
                          <a:cs typeface="Avenir Medium"/>
                        </a:rPr>
                        <a:t> is this </a:t>
                      </a:r>
                      <a:r>
                        <a:rPr lang="en-US" sz="1200" b="1" i="1" baseline="0" dirty="0">
                          <a:solidFill>
                            <a:schemeClr val="tx1"/>
                          </a:solidFill>
                          <a:latin typeface="+mj-lt"/>
                          <a:cs typeface="Avenir Medium"/>
                        </a:rPr>
                        <a:t>useful</a:t>
                      </a:r>
                      <a:r>
                        <a:rPr lang="en-US" sz="1200" i="1" baseline="0" dirty="0">
                          <a:solidFill>
                            <a:schemeClr val="tx1"/>
                          </a:solidFill>
                          <a:latin typeface="+mj-lt"/>
                          <a:cs typeface="Avenir Medium"/>
                        </a:rPr>
                        <a:t> in </a:t>
                      </a:r>
                      <a:r>
                        <a:rPr lang="en-US" sz="1200" b="1" i="1" baseline="0" dirty="0">
                          <a:solidFill>
                            <a:schemeClr val="tx1"/>
                          </a:solidFill>
                          <a:latin typeface="+mj-lt"/>
                          <a:cs typeface="Avenir Medium"/>
                        </a:rPr>
                        <a:t>sport</a:t>
                      </a:r>
                      <a:r>
                        <a:rPr lang="en-US" sz="1200" i="1" baseline="0" dirty="0">
                          <a:solidFill>
                            <a:schemeClr val="tx1"/>
                          </a:solidFill>
                          <a:latin typeface="+mj-lt"/>
                          <a:cs typeface="Avenir Medium"/>
                        </a:rPr>
                        <a:t>?</a:t>
                      </a:r>
                      <a:endParaRPr lang="en-US" sz="1200" i="1" dirty="0">
                        <a:solidFill>
                          <a:schemeClr val="tx1"/>
                        </a:solidFill>
                        <a:latin typeface="+mj-lt"/>
                        <a:cs typeface="Avenir Medium"/>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Why is this </a:t>
                      </a:r>
                      <a:r>
                        <a:rPr lang="en-US" sz="1200" b="1" i="1" kern="1200" dirty="0">
                          <a:solidFill>
                            <a:schemeClr val="tx1"/>
                          </a:solidFill>
                          <a:effectLst/>
                          <a:latin typeface="+mn-lt"/>
                          <a:ea typeface="+mn-ea"/>
                          <a:cs typeface="+mn-cs"/>
                        </a:rPr>
                        <a:t>not useful </a:t>
                      </a:r>
                      <a:r>
                        <a:rPr lang="en-US" sz="1200" i="1" kern="1200" dirty="0">
                          <a:solidFill>
                            <a:schemeClr val="tx1"/>
                          </a:solidFill>
                          <a:effectLst/>
                          <a:latin typeface="+mn-lt"/>
                          <a:ea typeface="+mn-ea"/>
                          <a:cs typeface="+mn-cs"/>
                        </a:rPr>
                        <a:t>in </a:t>
                      </a:r>
                      <a:r>
                        <a:rPr lang="en-US" sz="1200" b="1" i="1" kern="1200" dirty="0">
                          <a:solidFill>
                            <a:schemeClr val="tx1"/>
                          </a:solidFill>
                          <a:effectLst/>
                          <a:latin typeface="+mn-lt"/>
                          <a:ea typeface="+mn-ea"/>
                          <a:cs typeface="+mn-cs"/>
                        </a:rPr>
                        <a:t>sport</a:t>
                      </a:r>
                      <a:r>
                        <a:rPr lang="en-US" sz="1200" i="1" kern="1200" dirty="0">
                          <a:solidFill>
                            <a:schemeClr val="tx1"/>
                          </a:solidFill>
                          <a:effectLst/>
                          <a:latin typeface="+mn-lt"/>
                          <a:ea typeface="+mn-ea"/>
                          <a:cs typeface="+mn-cs"/>
                        </a:rPr>
                        <a:t>?</a:t>
                      </a:r>
                    </a:p>
                  </a:txBody>
                  <a:tcPr anchor="ctr">
                    <a:solidFill>
                      <a:schemeClr val="bg1"/>
                    </a:solidFill>
                  </a:tcPr>
                </a:tc>
                <a:tc vMerge="1">
                  <a:txBody>
                    <a:bodyPr/>
                    <a:lstStyle/>
                    <a:p>
                      <a:endParaRPr lang="en-GB"/>
                    </a:p>
                  </a:txBody>
                  <a:tcPr/>
                </a:tc>
                <a:extLst>
                  <a:ext uri="{0D108BD9-81ED-4DB2-BD59-A6C34878D82A}">
                    <a16:rowId xmlns:a16="http://schemas.microsoft.com/office/drawing/2014/main" val="10003"/>
                  </a:ext>
                </a:extLst>
              </a:tr>
              <a:tr h="749752">
                <a:tc vMerge="1">
                  <a:txBody>
                    <a:bodyPr/>
                    <a:lstStyle/>
                    <a:p>
                      <a:endParaRPr lang="en-GB"/>
                    </a:p>
                  </a:txBody>
                  <a:tcPr/>
                </a:tc>
                <a:tc vMerge="1">
                  <a:txBody>
                    <a:bodyPr/>
                    <a:lstStyle/>
                    <a:p>
                      <a:endParaRPr lang="en-GB"/>
                    </a:p>
                  </a:txBody>
                  <a:tcPr/>
                </a:tc>
                <a:tc>
                  <a:txBody>
                    <a:bodyPr/>
                    <a:lstStyle/>
                    <a:p>
                      <a:pPr algn="l"/>
                      <a:endParaRPr lang="en-US" sz="1200" dirty="0">
                        <a:solidFill>
                          <a:schemeClr val="tx1"/>
                        </a:solidFill>
                        <a:latin typeface="Avenir Medium"/>
                        <a:cs typeface="Avenir Medium"/>
                      </a:endParaRPr>
                    </a:p>
                    <a:p>
                      <a:pPr algn="l"/>
                      <a:endParaRPr lang="en-US" sz="1200" dirty="0">
                        <a:solidFill>
                          <a:schemeClr val="tx1"/>
                        </a:solidFill>
                        <a:latin typeface="Avenir Medium"/>
                        <a:cs typeface="Avenir Medium"/>
                      </a:endParaRPr>
                    </a:p>
                    <a:p>
                      <a:pPr algn="l"/>
                      <a:endParaRPr lang="en-US" sz="1200" dirty="0">
                        <a:solidFill>
                          <a:schemeClr val="tx1"/>
                        </a:solidFill>
                        <a:latin typeface="Avenir Medium"/>
                        <a:cs typeface="Avenir Medium"/>
                      </a:endParaRPr>
                    </a:p>
                    <a:p>
                      <a:pPr algn="l"/>
                      <a:endParaRPr lang="en-US" sz="1200" dirty="0">
                        <a:solidFill>
                          <a:schemeClr val="tx1"/>
                        </a:solidFill>
                        <a:latin typeface="Avenir Medium"/>
                        <a:cs typeface="Avenir Medium"/>
                      </a:endParaRPr>
                    </a:p>
                    <a:p>
                      <a:pPr algn="l"/>
                      <a:endParaRPr lang="en-US" sz="1200" dirty="0">
                        <a:solidFill>
                          <a:schemeClr val="tx1"/>
                        </a:solidFill>
                        <a:latin typeface="Avenir Medium"/>
                        <a:cs typeface="Avenir Medium"/>
                      </a:endParaRPr>
                    </a:p>
                    <a:p>
                      <a:pPr algn="l"/>
                      <a:endParaRPr lang="en-US" sz="1200" dirty="0">
                        <a:solidFill>
                          <a:schemeClr val="tx1"/>
                        </a:solidFill>
                        <a:latin typeface="Avenir Medium"/>
                        <a:cs typeface="Avenir Medium"/>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nchor="ctr">
                    <a:solidFill>
                      <a:schemeClr val="bg1"/>
                    </a:solidFill>
                  </a:tcPr>
                </a:tc>
                <a:tc vMerge="1">
                  <a:txBody>
                    <a:bodyPr/>
                    <a:lstStyle/>
                    <a:p>
                      <a:endParaRPr lang="en-GB"/>
                    </a:p>
                  </a:txBody>
                  <a:tcPr/>
                </a:tc>
                <a:extLst>
                  <a:ext uri="{0D108BD9-81ED-4DB2-BD59-A6C34878D82A}">
                    <a16:rowId xmlns:a16="http://schemas.microsoft.com/office/drawing/2014/main" val="10004"/>
                  </a:ext>
                </a:extLst>
              </a:tr>
            </a:tbl>
          </a:graphicData>
        </a:graphic>
      </p:graphicFrame>
      <p:sp>
        <p:nvSpPr>
          <p:cNvPr id="8" name="Rectangle 7"/>
          <p:cNvSpPr/>
          <p:nvPr/>
        </p:nvSpPr>
        <p:spPr>
          <a:xfrm>
            <a:off x="1733417" y="2348880"/>
            <a:ext cx="2733825" cy="338554"/>
          </a:xfrm>
          <a:prstGeom prst="rect">
            <a:avLst/>
          </a:prstGeom>
        </p:spPr>
        <p:txBody>
          <a:bodyPr wrap="none">
            <a:spAutoFit/>
          </a:bodyPr>
          <a:lstStyle/>
          <a:p>
            <a:r>
              <a:rPr lang="en-US" sz="1600" b="1" u="sng" dirty="0"/>
              <a:t>Types of dietary supplements </a:t>
            </a:r>
            <a:endParaRPr lang="en-GB" sz="1600" dirty="0"/>
          </a:p>
        </p:txBody>
      </p:sp>
    </p:spTree>
    <p:extLst>
      <p:ext uri="{BB962C8B-B14F-4D97-AF65-F5344CB8AC3E}">
        <p14:creationId xmlns:p14="http://schemas.microsoft.com/office/powerpoint/2010/main" val="200989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23498" y="1130921"/>
            <a:ext cx="5021171" cy="3939540"/>
          </a:xfrm>
          <a:prstGeom prst="rect">
            <a:avLst/>
          </a:prstGeom>
          <a:noFill/>
          <a:ln w="57150" cmpd="sng">
            <a:solidFill>
              <a:schemeClr val="tx1">
                <a:lumMod val="65000"/>
                <a:lumOff val="35000"/>
              </a:schemeClr>
            </a:solidFill>
            <a:miter lim="800000"/>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outerShdw blurRad="50800" dist="38100" dir="5400000" algn="t" rotWithShape="0">
                    <a:prstClr val="black">
                      <a:alpha val="40000"/>
                    </a:prstClr>
                  </a:outerShdw>
                </a:effectLst>
                <a:uLnTx/>
                <a:uFillTx/>
                <a:latin typeface="Helvetica"/>
                <a:ea typeface="+mn-ea"/>
                <a:cs typeface="Helvetica"/>
              </a:rPr>
              <a:t>R045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600" normalizeH="0" baseline="0" noProof="0" dirty="0">
                <a:ln>
                  <a:noFill/>
                </a:ln>
                <a:solidFill>
                  <a:srgbClr val="800000"/>
                </a:solidFill>
                <a:effectLst>
                  <a:outerShdw blurRad="50800" dist="38100" dir="5400000" algn="t" rotWithShape="0">
                    <a:prstClr val="black">
                      <a:alpha val="40000"/>
                    </a:prstClr>
                  </a:outerShdw>
                </a:effectLst>
                <a:uLnTx/>
                <a:uFillTx/>
                <a:latin typeface="Helvetica"/>
                <a:ea typeface="+mn-ea"/>
                <a:cs typeface="Helvetica"/>
              </a:rPr>
              <a:t>SPORTS </a:t>
            </a:r>
            <a:r>
              <a:rPr kumimoji="0" lang="en-US" sz="2800" b="0" i="1" u="none" strike="noStrike" kern="1200" cap="none" spc="600" normalizeH="0" baseline="0" noProof="0" dirty="0">
                <a:ln>
                  <a:noFill/>
                </a:ln>
                <a:solidFill>
                  <a:srgbClr val="FF0000"/>
                </a:solidFill>
                <a:effectLst>
                  <a:outerShdw blurRad="50800" dist="38100" dir="5400000" algn="t" rotWithShape="0">
                    <a:prstClr val="black">
                      <a:alpha val="40000"/>
                    </a:prstClr>
                  </a:outerShdw>
                </a:effectLst>
                <a:uLnTx/>
                <a:uFillTx/>
                <a:latin typeface="Helvetica"/>
                <a:ea typeface="+mn-ea"/>
                <a:cs typeface="Helvetica"/>
              </a:rPr>
              <a:t>NUTRITION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Helvetica"/>
                <a:ea typeface="+mn-ea"/>
                <a:cs typeface="Helvetica"/>
              </a:rPr>
              <a:t>LO</a:t>
            </a:r>
            <a:r>
              <a:rPr lang="en-US" sz="16600" b="1" baseline="30000" dirty="0">
                <a:solidFill>
                  <a:srgbClr val="0000FF"/>
                </a:solidFill>
                <a:effectLst>
                  <a:outerShdw blurRad="50800" dist="38100" dir="2700000" algn="tl" rotWithShape="0">
                    <a:prstClr val="black">
                      <a:alpha val="40000"/>
                    </a:prstClr>
                  </a:outerShdw>
                </a:effectLst>
                <a:latin typeface="Helvetica"/>
                <a:cs typeface="Helvetica"/>
              </a:rPr>
              <a:t>3</a:t>
            </a:r>
            <a:endParaRPr kumimoji="0" lang="en-US" sz="16600" b="1" i="0" u="none" strike="noStrike" kern="1200" cap="none" spc="0" normalizeH="0" baseline="30000" noProof="0" dirty="0">
              <a:ln>
                <a:noFill/>
              </a:ln>
              <a:solidFill>
                <a:srgbClr val="0000FF"/>
              </a:solidFill>
              <a:effectLst>
                <a:outerShdw blurRad="50800" dist="38100" dir="2700000" algn="tl" rotWithShape="0">
                  <a:prstClr val="black">
                    <a:alpha val="40000"/>
                  </a:prstClr>
                </a:outerShdw>
              </a:effectLst>
              <a:uLnTx/>
              <a:uFillTx/>
              <a:latin typeface="Helvetica"/>
              <a:ea typeface="+mn-ea"/>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rPr>
              <a:t>Malnutrition </a:t>
            </a:r>
            <a:r>
              <a:rPr kumimoji="0" lang="en-US" sz="2000" b="1" i="0" u="none" strike="noStrike" kern="1200" cap="none" spc="0" normalizeH="0" baseline="0" noProof="0" dirty="0">
                <a:ln>
                  <a:noFill/>
                </a:ln>
                <a:solidFill>
                  <a:prstClr val="white"/>
                </a:solidFill>
                <a:effectLst/>
                <a:uLnTx/>
                <a:uFillTx/>
                <a:latin typeface="Calibri"/>
                <a:ea typeface="+mn-ea"/>
                <a:cs typeface="+mn-cs"/>
              </a:rPr>
              <a:t>n sport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30000" noProof="0" dirty="0">
              <a:ln>
                <a:noFill/>
              </a:ln>
              <a:solidFill>
                <a:srgbClr val="0000FF"/>
              </a:solidFill>
              <a:effectLst>
                <a:outerShdw blurRad="50800" dist="38100" dir="2700000" algn="tl" rotWithShape="0">
                  <a:prstClr val="black">
                    <a:alpha val="40000"/>
                  </a:prstClr>
                </a:outerShdw>
              </a:effectLst>
              <a:uLnTx/>
              <a:uFillTx/>
              <a:latin typeface="Helvetica"/>
              <a:ea typeface="+mn-ea"/>
              <a:cs typeface="Helvetica"/>
            </a:endParaRPr>
          </a:p>
        </p:txBody>
      </p:sp>
      <p:pic>
        <p:nvPicPr>
          <p:cNvPr id="5" name="Picture 4"/>
          <p:cNvPicPr>
            <a:picLocks noChangeAspect="1"/>
          </p:cNvPicPr>
          <p:nvPr/>
        </p:nvPicPr>
        <p:blipFill>
          <a:blip r:embed="rId2">
            <a:alphaModFix amt="34000"/>
            <a:extLst>
              <a:ext uri="{BEBA8EAE-BF5A-486C-A8C5-ECC9F3942E4B}">
                <a14:imgProps xmlns:a14="http://schemas.microsoft.com/office/drawing/2010/main">
                  <a14:imgLayer r:embed="rId3">
                    <a14:imgEffect>
                      <a14:artisticBlur/>
                    </a14:imgEffect>
                  </a14:imgLayer>
                </a14:imgProps>
              </a:ext>
            </a:extLst>
          </a:blip>
          <a:stretch>
            <a:fillRect/>
          </a:stretch>
        </p:blipFill>
        <p:spPr>
          <a:xfrm>
            <a:off x="0" y="10588"/>
            <a:ext cx="12192000" cy="68580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2273" b="99545" l="1747" r="100000">
                        <a14:foregroundMark x1="13100" y1="62273" x2="85153" y2="61364"/>
                        <a14:foregroundMark x1="13537" y1="58636" x2="16157" y2="55455"/>
                        <a14:foregroundMark x1="12664" y1="82273" x2="85590" y2="83636"/>
                      </a14:backgroundRemoval>
                    </a14:imgEffect>
                  </a14:imgLayer>
                </a14:imgProps>
              </a:ext>
            </a:extLst>
          </a:blip>
          <a:stretch>
            <a:fillRect/>
          </a:stretch>
        </p:blipFill>
        <p:spPr>
          <a:xfrm>
            <a:off x="10977867" y="5650811"/>
            <a:ext cx="1099614" cy="1056396"/>
          </a:xfrm>
          <a:prstGeom prst="rect">
            <a:avLst/>
          </a:prstGeom>
        </p:spPr>
      </p:pic>
      <p:pic>
        <p:nvPicPr>
          <p:cNvPr id="11" name="Picture 10"/>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832" l="0" r="100000">
                        <a14:foregroundMark x1="9813" y1="34622" x2="3894" y2="47059"/>
                        <a14:foregroundMark x1="4907" y1="47899" x2="7087" y2="68403"/>
                        <a14:foregroundMark x1="8178" y1="68067" x2="18224" y2="73277"/>
                        <a14:foregroundMark x1="25156" y1="45378" x2="22741" y2="65882"/>
                        <a14:foregroundMark x1="10826" y1="34286" x2="20639" y2="35126"/>
                        <a14:foregroundMark x1="45794" y1="32269" x2="33022" y2="43025"/>
                        <a14:foregroundMark x1="33645" y1="45210" x2="35280" y2="69244"/>
                        <a14:foregroundMark x1="36760" y1="68403" x2="49377" y2="71933"/>
                        <a14:foregroundMark x1="58956" y1="33277" x2="58489" y2="70420"/>
                        <a14:foregroundMark x1="60981" y1="54118" x2="73754" y2="50084"/>
                        <a14:foregroundMark x1="65576" y1="58151" x2="72274" y2="71765"/>
                        <a14:foregroundMark x1="66978" y1="56807" x2="74766" y2="71933"/>
                        <a14:foregroundMark x1="72352" y1="37311" x2="72819" y2="49748"/>
                        <a14:foregroundMark x1="46417" y1="32605" x2="50779" y2="35798"/>
                      </a14:backgroundRemoval>
                    </a14:imgEffect>
                  </a14:imgLayer>
                </a14:imgProps>
              </a:ext>
            </a:extLst>
          </a:blip>
          <a:srcRect b="19618"/>
          <a:stretch/>
        </p:blipFill>
        <p:spPr>
          <a:xfrm>
            <a:off x="315314" y="6386286"/>
            <a:ext cx="861567" cy="320921"/>
          </a:xfrm>
          <a:prstGeom prst="rect">
            <a:avLst/>
          </a:prstGeom>
        </p:spPr>
      </p:pic>
      <p:pic>
        <p:nvPicPr>
          <p:cNvPr id="12" name="Picture 11" descr="sprinter.png"/>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156067" y="5685378"/>
            <a:ext cx="760468" cy="1162034"/>
          </a:xfrm>
          <a:prstGeom prst="rect">
            <a:avLst/>
          </a:prstGeom>
          <a:effectLst>
            <a:outerShdw blurRad="50800" dist="38100" dir="2700000" algn="tl" rotWithShape="0">
              <a:prstClr val="black">
                <a:alpha val="40000"/>
              </a:prstClr>
            </a:outerShdw>
          </a:effectLst>
        </p:spPr>
      </p:pic>
      <p:pic>
        <p:nvPicPr>
          <p:cNvPr id="13" name="Picture 12" descr="black-33591_640.png"/>
          <p:cNvPicPr>
            <a:picLocks noChangeAspect="1"/>
          </p:cNvPicPr>
          <p:nvPr/>
        </p:nvPicPr>
        <p:blipFill>
          <a:blip r:embed="rId9">
            <a:duotone>
              <a:schemeClr val="accent5">
                <a:shade val="45000"/>
                <a:satMod val="135000"/>
              </a:schemeClr>
              <a:prstClr val="white"/>
            </a:duotone>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712926" y="5883226"/>
            <a:ext cx="1016663" cy="986480"/>
          </a:xfrm>
          <a:prstGeom prst="rect">
            <a:avLst/>
          </a:prstGeom>
          <a:noFill/>
          <a:ln>
            <a:noFill/>
          </a:ln>
          <a:effectLst>
            <a:outerShdw blurRad="50800" dist="38100" dir="2700000" algn="tl" rotWithShape="0">
              <a:prstClr val="black">
                <a:alpha val="40000"/>
              </a:prstClr>
            </a:outerShdw>
          </a:effectLst>
        </p:spPr>
      </p:pic>
      <p:pic>
        <p:nvPicPr>
          <p:cNvPr id="14" name="Picture 13" descr="swimm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90779" y="5822396"/>
            <a:ext cx="604242" cy="1042227"/>
          </a:xfrm>
          <a:prstGeom prst="rect">
            <a:avLst/>
          </a:prstGeom>
          <a:effectLst>
            <a:outerShdw blurRad="50800" dist="38100" dir="2700000" algn="tl" rotWithShape="0">
              <a:prstClr val="black">
                <a:alpha val="40000"/>
              </a:prstClr>
            </a:outerShdw>
          </a:effectLst>
        </p:spPr>
      </p:pic>
      <p:pic>
        <p:nvPicPr>
          <p:cNvPr id="15" name="Picture 14" descr="marathoner.png"/>
          <p:cNvPicPr>
            <a:picLocks noChangeAspect="1"/>
          </p:cNvPicPr>
          <p:nvPr/>
        </p:nvPicPr>
        <p:blipFill>
          <a:blip r:embed="rId1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5113696" y="5690475"/>
            <a:ext cx="701052" cy="11697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870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5F868647A24DB9BCE712ED818492" ma:contentTypeVersion="13" ma:contentTypeDescription="Create a new document." ma:contentTypeScope="" ma:versionID="90d5299bc28669697bed368662c4f366">
  <xsd:schema xmlns:xsd="http://www.w3.org/2001/XMLSchema" xmlns:xs="http://www.w3.org/2001/XMLSchema" xmlns:p="http://schemas.microsoft.com/office/2006/metadata/properties" xmlns:ns3="8f3cd198-68b9-4d26-a8db-b84a2aacc73c" xmlns:ns4="66bbd210-d324-4ebb-95b5-480eec42f337" targetNamespace="http://schemas.microsoft.com/office/2006/metadata/properties" ma:root="true" ma:fieldsID="6f4318e9c1e2be79d4c02ab86f63170c" ns3:_="" ns4:_="">
    <xsd:import namespace="8f3cd198-68b9-4d26-a8db-b84a2aacc73c"/>
    <xsd:import namespace="66bbd210-d324-4ebb-95b5-480eec42f33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3cd198-68b9-4d26-a8db-b84a2aacc7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bbd210-d324-4ebb-95b5-480eec42f33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EA4812-1456-4E89-93E6-96CA63FE8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3cd198-68b9-4d26-a8db-b84a2aacc73c"/>
    <ds:schemaRef ds:uri="66bbd210-d324-4ebb-95b5-480eec42f3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C5D2B5-CF62-4487-8BC8-040484BF12EC}">
  <ds:schemaRefs>
    <ds:schemaRef ds:uri="http://purl.org/dc/dcmitype/"/>
    <ds:schemaRef ds:uri="8f3cd198-68b9-4d26-a8db-b84a2aacc73c"/>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66bbd210-d324-4ebb-95b5-480eec42f33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AC6ADC6-C705-41FE-9DBA-905918D455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205</TotalTime>
  <Words>3725</Words>
  <Application>Microsoft Office PowerPoint</Application>
  <PresentationFormat>Widescreen</PresentationFormat>
  <Paragraphs>489</Paragraphs>
  <Slides>22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Avenir Medium</vt:lpstr>
      <vt:lpstr>Calibri</vt:lpstr>
      <vt:lpstr>Helvetica</vt:lpstr>
      <vt:lpstr>Wingdings</vt:lpstr>
      <vt:lpstr>1_Office Theme</vt:lpstr>
      <vt:lpstr>Office Theme</vt:lpstr>
      <vt:lpstr>PowerPoint Presentation</vt:lpstr>
      <vt:lpstr>PowerPoint Presentation</vt:lpstr>
      <vt:lpstr>R045 – LO1 - Task sheet pt.2</vt:lpstr>
      <vt:lpstr>PowerPoint Presentation</vt:lpstr>
      <vt:lpstr>Enquiry question  What is the importance of fluid and nutrients in sport? </vt:lpstr>
      <vt:lpstr>R045 – LO2.2 - Task sheet</vt:lpstr>
      <vt:lpstr>R045 – LO2.3 - Task sheet</vt:lpstr>
      <vt:lpstr>The use of dietary supplements in sport</vt:lpstr>
      <vt:lpstr>PowerPoint Presentation</vt:lpstr>
      <vt:lpstr>Title: Malnutrition </vt:lpstr>
      <vt:lpstr>Title: The effects of over-eating on sports performance and participation </vt:lpstr>
      <vt:lpstr>Title: The effects of under-eating on sports performance and participation </vt:lpstr>
      <vt:lpstr>Title: The effects of dehydration on sports performance and participation </vt:lpstr>
      <vt:lpstr>PowerPoint Presentation</vt:lpstr>
      <vt:lpstr>Subheading 1 : Profile</vt:lpstr>
      <vt:lpstr>Subheading 2: Diet plan design</vt:lpstr>
      <vt:lpstr>Subheading 3: 2 week diet</vt:lpstr>
      <vt:lpstr>Example week</vt:lpstr>
      <vt:lpstr>Subheading 4: Suitability of the diet plan</vt:lpstr>
      <vt:lpstr>PowerPoint Presentation</vt:lpstr>
      <vt:lpstr>PowerPoint Presentation</vt:lpstr>
      <vt:lpstr>Subheading 7: Areas for improvement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LO1 </dc:title>
  <dc:creator>C Lewis</dc:creator>
  <cp:lastModifiedBy>D Balfe</cp:lastModifiedBy>
  <cp:revision>3</cp:revision>
  <dcterms:created xsi:type="dcterms:W3CDTF">2020-03-18T08:28:02Z</dcterms:created>
  <dcterms:modified xsi:type="dcterms:W3CDTF">2020-03-19T20:00:38Z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0x01010004215F868647A24DB9BCE712ED818492</vt:lpwstr>
  </property>
  <property fmtid="{D5CDD505-2E9C-101B-9397-08002B2CF9AE}" pid="3" name="MSIP_Label_71dda7c5-96ca-48e3-9e3a-5c391aea2853_Enabled">
    <vt:lpwstr>True</vt:lpwstr>
  </property>
  <property fmtid="{D5CDD505-2E9C-101B-9397-08002B2CF9AE}" pid="4" name="MSIP_Label_71dda7c5-96ca-48e3-9e3a-5c391aea2853_SiteId">
    <vt:lpwstr>a091745a-b7d8-4d7a-b2a6-1359053d4510</vt:lpwstr>
  </property>
  <property fmtid="{D5CDD505-2E9C-101B-9397-08002B2CF9AE}" pid="5" name="MSIP_Label_71dda7c5-96ca-48e3-9e3a-5c391aea2853_Ref">
    <vt:lpwstr>https://api.informationprotection.azure.com/api/a091745a-b7d8-4d7a-b2a6-1359053d4510</vt:lpwstr>
  </property>
  <property fmtid="{D5CDD505-2E9C-101B-9397-08002B2CF9AE}" pid="6" name="MSIP_Label_71dda7c5-96ca-48e3-9e3a-5c391aea2853_SetBy">
    <vt:lpwstr>clewis@nottinghamacademy.org</vt:lpwstr>
  </property>
  <property fmtid="{D5CDD505-2E9C-101B-9397-08002B2CF9AE}" pid="7" name="MSIP_Label_71dda7c5-96ca-48e3-9e3a-5c391aea2853_SetDate">
    <vt:lpwstr>2020-03-18T10:48:05.4622560+00:00</vt:lpwstr>
  </property>
  <property fmtid="{D5CDD505-2E9C-101B-9397-08002B2CF9AE}" pid="8" name="MSIP_Label_71dda7c5-96ca-48e3-9e3a-5c391aea2853_Name">
    <vt:lpwstr>General</vt:lpwstr>
  </property>
  <property fmtid="{D5CDD505-2E9C-101B-9397-08002B2CF9AE}" pid="9" name="MSIP_Label_71dda7c5-96ca-48e3-9e3a-5c391aea2853_Application">
    <vt:lpwstr>Microsoft Azure Information Protection</vt:lpwstr>
  </property>
  <property fmtid="{D5CDD505-2E9C-101B-9397-08002B2CF9AE}" pid="10" name="MSIP_Label_71dda7c5-96ca-48e3-9e3a-5c391aea2853_Extended_MSFT_Method">
    <vt:lpwstr>Automatic</vt:lpwstr>
  </property>
  <property fmtid="{D5CDD505-2E9C-101B-9397-08002B2CF9AE}" pid="11" name="Sensitivity">
    <vt:lpwstr>General</vt:lpwstr>
  </property>
</Properties>
</file>