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3" roundtripDataSignature="AMtx7mjG3HX35qzic34V5FDYKJAeip/Ed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91394BC-E68E-4812-B7D2-15417D8460E9}">
  <a:tblStyle styleId="{091394BC-E68E-4812-B7D2-15417D8460E9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tcBdr/>
        <a:fill>
          <a:solidFill>
            <a:srgbClr val="CDD4E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DD4E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8" d="100"/>
          <a:sy n="58" d="100"/>
        </p:scale>
        <p:origin x="96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customschemas.google.com/relationships/presentationmetadata" Target="metadata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 Lammin" userId="5cbd05a1-2608-4b49-8ab2-3f3e2a73ad0e" providerId="ADAL" clId="{3949FBB7-64D4-4319-8D5A-CA85C678C423}"/>
    <pc:docChg chg="modSld">
      <pc:chgData name="J Lammin" userId="5cbd05a1-2608-4b49-8ab2-3f3e2a73ad0e" providerId="ADAL" clId="{3949FBB7-64D4-4319-8D5A-CA85C678C423}" dt="2021-04-09T20:05:40.327" v="27" actId="20577"/>
      <pc:docMkLst>
        <pc:docMk/>
      </pc:docMkLst>
      <pc:sldChg chg="modSp mod">
        <pc:chgData name="J Lammin" userId="5cbd05a1-2608-4b49-8ab2-3f3e2a73ad0e" providerId="ADAL" clId="{3949FBB7-64D4-4319-8D5A-CA85C678C423}" dt="2021-04-09T20:05:40.327" v="27" actId="20577"/>
        <pc:sldMkLst>
          <pc:docMk/>
          <pc:sldMk cId="0" sldId="261"/>
        </pc:sldMkLst>
        <pc:graphicFrameChg chg="modGraphic">
          <ac:chgData name="J Lammin" userId="5cbd05a1-2608-4b49-8ab2-3f3e2a73ad0e" providerId="ADAL" clId="{3949FBB7-64D4-4319-8D5A-CA85C678C423}" dt="2021-04-09T20:05:40.327" v="27" actId="20577"/>
          <ac:graphicFrameMkLst>
            <pc:docMk/>
            <pc:sldMk cId="0" sldId="261"/>
            <ac:graphicFrameMk id="126" creationId="{00000000-0000-0000-0000-00000000000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9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9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1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1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2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3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3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13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3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13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www.youtube.com/watch?v=2kLWtwdBCrE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amlearning.com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3467" y="1664696"/>
            <a:ext cx="10929788" cy="1147628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/>
          <p:nvPr/>
        </p:nvSpPr>
        <p:spPr>
          <a:xfrm>
            <a:off x="0" y="4918509"/>
            <a:ext cx="12192000" cy="1939491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1"/>
          <p:cNvSpPr txBox="1">
            <a:spLocks noGrp="1"/>
          </p:cNvSpPr>
          <p:nvPr>
            <p:ph type="ctrTitle"/>
          </p:nvPr>
        </p:nvSpPr>
        <p:spPr>
          <a:xfrm>
            <a:off x="1600200" y="4269282"/>
            <a:ext cx="8991600" cy="1264762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F5496"/>
              </a:buClr>
              <a:buSzPct val="100000"/>
              <a:buFont typeface="Arial"/>
              <a:buNone/>
            </a:pPr>
            <a:r>
              <a:rPr lang="en-GB">
                <a:solidFill>
                  <a:srgbClr val="2F5496"/>
                </a:solidFill>
              </a:rPr>
              <a:t>Introduction for Learners</a:t>
            </a:r>
            <a:br>
              <a:rPr lang="en-GB">
                <a:solidFill>
                  <a:srgbClr val="2F5496"/>
                </a:solidFill>
              </a:rPr>
            </a:br>
            <a:r>
              <a:rPr lang="en-GB" sz="4000" i="1">
                <a:solidFill>
                  <a:srgbClr val="2F5496"/>
                </a:solidFill>
              </a:rPr>
              <a:t>Do homework and revise online</a:t>
            </a:r>
            <a:endParaRPr i="1">
              <a:solidFill>
                <a:srgbClr val="2F5496"/>
              </a:solidFill>
            </a:endParaRPr>
          </a:p>
        </p:txBody>
      </p:sp>
      <p:pic>
        <p:nvPicPr>
          <p:cNvPr id="87" name="Google Shape;87;p1" descr="Image result for you tube logo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249280" y="6047713"/>
            <a:ext cx="1323975" cy="556491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"/>
          <p:cNvSpPr txBox="1"/>
          <p:nvPr/>
        </p:nvSpPr>
        <p:spPr>
          <a:xfrm>
            <a:off x="6096000" y="6178953"/>
            <a:ext cx="412155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See also our 6 minute  introduction video: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"/>
          <p:cNvSpPr txBox="1">
            <a:spLocks noGrp="1"/>
          </p:cNvSpPr>
          <p:nvPr>
            <p:ph type="title"/>
          </p:nvPr>
        </p:nvSpPr>
        <p:spPr>
          <a:xfrm>
            <a:off x="341746" y="365126"/>
            <a:ext cx="6271492" cy="2537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br>
              <a:rPr lang="en-GB" sz="3200"/>
            </a:br>
            <a:br>
              <a:rPr lang="en-GB" sz="3200"/>
            </a:br>
            <a:br>
              <a:rPr lang="en-GB" sz="3200"/>
            </a:br>
            <a:br>
              <a:rPr lang="en-GB" sz="3200"/>
            </a:br>
            <a:br>
              <a:rPr lang="en-GB" sz="3200"/>
            </a:br>
            <a:br>
              <a:rPr lang="en-GB" sz="3200"/>
            </a:br>
            <a:r>
              <a:rPr lang="en-GB" sz="3200" b="1">
                <a:solidFill>
                  <a:srgbClr val="2F5496"/>
                </a:solidFill>
              </a:rPr>
              <a:t>Access over 10,000 Resources and Activities available across all subject areas</a:t>
            </a:r>
            <a:endParaRPr sz="3200" b="1">
              <a:solidFill>
                <a:srgbClr val="2F5496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GB" sz="2600" b="1" i="1">
                <a:solidFill>
                  <a:srgbClr val="2F5496"/>
                </a:solidFill>
              </a:rPr>
              <a:t>(and linked to exam board specific content)</a:t>
            </a:r>
            <a:br>
              <a:rPr lang="en-GB" sz="3200">
                <a:solidFill>
                  <a:srgbClr val="2F5496"/>
                </a:solidFill>
              </a:rPr>
            </a:br>
            <a:br>
              <a:rPr lang="en-GB" sz="1600">
                <a:solidFill>
                  <a:srgbClr val="2F5496"/>
                </a:solidFill>
              </a:rPr>
            </a:br>
            <a:r>
              <a:rPr lang="en-GB" sz="2400" b="1">
                <a:solidFill>
                  <a:srgbClr val="2F5496"/>
                </a:solidFill>
              </a:rPr>
              <a:t>Revise Activities</a:t>
            </a:r>
            <a:r>
              <a:rPr lang="en-GB" sz="2400">
                <a:solidFill>
                  <a:srgbClr val="2F5496"/>
                </a:solidFill>
              </a:rPr>
              <a:t>: 10 – 15 minute activities to review knowledge and understanding.</a:t>
            </a:r>
            <a:br>
              <a:rPr lang="en-GB" sz="2400">
                <a:solidFill>
                  <a:srgbClr val="2F5496"/>
                </a:solidFill>
              </a:rPr>
            </a:br>
            <a:r>
              <a:rPr lang="en-GB" sz="2400" b="1">
                <a:solidFill>
                  <a:srgbClr val="2F5496"/>
                </a:solidFill>
              </a:rPr>
              <a:t>Test Activities: </a:t>
            </a:r>
            <a:r>
              <a:rPr lang="en-GB" sz="2400">
                <a:solidFill>
                  <a:srgbClr val="2F5496"/>
                </a:solidFill>
              </a:rPr>
              <a:t>Write your answers and use mark-schemes to self-check answers.</a:t>
            </a:r>
            <a:br>
              <a:rPr lang="en-GB" sz="2400">
                <a:solidFill>
                  <a:srgbClr val="2F5496"/>
                </a:solidFill>
              </a:rPr>
            </a:br>
            <a:r>
              <a:rPr lang="en-GB" sz="2400" b="1">
                <a:solidFill>
                  <a:srgbClr val="2F5496"/>
                </a:solidFill>
              </a:rPr>
              <a:t>Exam Papers: </a:t>
            </a:r>
            <a:r>
              <a:rPr lang="en-GB" sz="2400">
                <a:solidFill>
                  <a:srgbClr val="2F5496"/>
                </a:solidFill>
              </a:rPr>
              <a:t>Timed activities with a mixture of question styles.</a:t>
            </a:r>
            <a:br>
              <a:rPr lang="en-GB" sz="2400">
                <a:solidFill>
                  <a:srgbClr val="2F5496"/>
                </a:solidFill>
              </a:rPr>
            </a:br>
            <a:endParaRPr sz="2400"/>
          </a:p>
        </p:txBody>
      </p:sp>
      <p:pic>
        <p:nvPicPr>
          <p:cNvPr id="94" name="Google Shape;94;p2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166068" y="5633411"/>
            <a:ext cx="9793449" cy="914196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780447" y="492759"/>
            <a:ext cx="4829662" cy="48735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"/>
          <p:cNvSpPr txBox="1">
            <a:spLocks noGrp="1"/>
          </p:cNvSpPr>
          <p:nvPr>
            <p:ph type="title"/>
          </p:nvPr>
        </p:nvSpPr>
        <p:spPr>
          <a:xfrm>
            <a:off x="582925" y="365125"/>
            <a:ext cx="10960800" cy="1325700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F5496"/>
              </a:buClr>
              <a:buSzPts val="5400"/>
              <a:buFont typeface="Arial"/>
              <a:buNone/>
            </a:pPr>
            <a:r>
              <a:rPr lang="en-GB" sz="5400">
                <a:solidFill>
                  <a:srgbClr val="2F5496"/>
                </a:solidFill>
                <a:latin typeface="Arial"/>
                <a:ea typeface="Arial"/>
                <a:cs typeface="Arial"/>
                <a:sym typeface="Arial"/>
              </a:rPr>
              <a:t>Proven to Improve </a:t>
            </a:r>
            <a:r>
              <a:rPr lang="en-GB" sz="5400" b="1">
                <a:solidFill>
                  <a:srgbClr val="2F5496"/>
                </a:solidFill>
                <a:latin typeface="Arial"/>
                <a:ea typeface="Arial"/>
                <a:cs typeface="Arial"/>
                <a:sym typeface="Arial"/>
              </a:rPr>
              <a:t>your</a:t>
            </a:r>
            <a:r>
              <a:rPr lang="en-GB" sz="5400">
                <a:solidFill>
                  <a:srgbClr val="2F5496"/>
                </a:solidFill>
                <a:latin typeface="Arial"/>
                <a:ea typeface="Arial"/>
                <a:cs typeface="Arial"/>
                <a:sym typeface="Arial"/>
              </a:rPr>
              <a:t> Progress!</a:t>
            </a:r>
            <a:endParaRPr/>
          </a:p>
        </p:txBody>
      </p:sp>
      <p:pic>
        <p:nvPicPr>
          <p:cNvPr id="101" name="Google Shape;101;p3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 r="38073"/>
          <a:stretch/>
        </p:blipFill>
        <p:spPr>
          <a:xfrm>
            <a:off x="5408818" y="3160256"/>
            <a:ext cx="5550699" cy="19269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66068" y="5633411"/>
            <a:ext cx="9793449" cy="914196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3"/>
          <p:cNvSpPr txBox="1"/>
          <p:nvPr/>
        </p:nvSpPr>
        <p:spPr>
          <a:xfrm>
            <a:off x="838199" y="1820411"/>
            <a:ext cx="10515600" cy="10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i="1">
                <a:solidFill>
                  <a:srgbClr val="00BBE4"/>
                </a:solidFill>
                <a:latin typeface="Arial"/>
                <a:ea typeface="Arial"/>
                <a:cs typeface="Arial"/>
                <a:sym typeface="Arial"/>
              </a:rPr>
              <a:t>Research has shown that revising on Sam Learning for more than </a:t>
            </a:r>
            <a:r>
              <a:rPr lang="en-GB" sz="3400" b="1" i="1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10 hours </a:t>
            </a:r>
            <a:r>
              <a:rPr lang="en-GB" sz="3000" i="1">
                <a:solidFill>
                  <a:srgbClr val="00BBE4"/>
                </a:solidFill>
                <a:latin typeface="Arial"/>
                <a:ea typeface="Arial"/>
                <a:cs typeface="Arial"/>
                <a:sym typeface="Arial"/>
              </a:rPr>
              <a:t>can improve your GCSEs by 2 grades!</a:t>
            </a:r>
            <a:endParaRPr sz="1200"/>
          </a:p>
        </p:txBody>
      </p:sp>
      <p:sp>
        <p:nvSpPr>
          <p:cNvPr id="104" name="Google Shape;104;p3"/>
          <p:cNvSpPr/>
          <p:nvPr/>
        </p:nvSpPr>
        <p:spPr>
          <a:xfrm>
            <a:off x="934824" y="3160250"/>
            <a:ext cx="3253045" cy="1926927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solidFill>
                  <a:srgbClr val="00BBE4"/>
                </a:solidFill>
                <a:latin typeface="Arial"/>
              </a:rPr>
              <a:t>SAM Learning</a:t>
            </a:r>
            <a:br>
              <a:rPr b="1" i="0">
                <a:ln>
                  <a:noFill/>
                </a:ln>
                <a:solidFill>
                  <a:srgbClr val="00BBE4"/>
                </a:solidFill>
                <a:latin typeface="Arial"/>
              </a:rPr>
            </a:br>
            <a:r>
              <a:rPr b="1" i="0">
                <a:ln>
                  <a:noFill/>
                </a:ln>
                <a:solidFill>
                  <a:srgbClr val="00BBE4"/>
                </a:solidFill>
                <a:latin typeface="Arial"/>
              </a:rPr>
              <a:t>10 Hour</a:t>
            </a:r>
            <a:br>
              <a:rPr b="1" i="0">
                <a:ln>
                  <a:noFill/>
                </a:ln>
                <a:solidFill>
                  <a:srgbClr val="00BBE4"/>
                </a:solidFill>
                <a:latin typeface="Arial"/>
              </a:rPr>
            </a:br>
            <a:r>
              <a:rPr b="1" i="0">
                <a:ln>
                  <a:noFill/>
                </a:ln>
                <a:solidFill>
                  <a:srgbClr val="00BBE4"/>
                </a:solidFill>
                <a:latin typeface="Arial"/>
              </a:rPr>
              <a:t>Task Challenge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508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F5496"/>
              </a:buClr>
              <a:buSzPts val="3600"/>
              <a:buChar char="•"/>
            </a:pPr>
            <a:r>
              <a:rPr lang="en-GB" sz="3600" b="1">
                <a:solidFill>
                  <a:srgbClr val="2F5496"/>
                </a:solidFill>
              </a:rPr>
              <a:t>My Set Tasks </a:t>
            </a:r>
            <a:r>
              <a:rPr lang="en-GB" sz="3600">
                <a:solidFill>
                  <a:srgbClr val="2F5496"/>
                </a:solidFill>
              </a:rPr>
              <a:t>- for work your teachers have set you to do.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F5496"/>
              </a:buClr>
              <a:buSzPts val="3600"/>
              <a:buChar char="•"/>
            </a:pPr>
            <a:r>
              <a:rPr lang="en-GB" sz="3600" b="1">
                <a:solidFill>
                  <a:srgbClr val="2F5496"/>
                </a:solidFill>
              </a:rPr>
              <a:t>Activities </a:t>
            </a:r>
            <a:r>
              <a:rPr lang="en-GB" sz="3600">
                <a:solidFill>
                  <a:srgbClr val="2F5496"/>
                </a:solidFill>
              </a:rPr>
              <a:t>- search for specific topics you want to revise… for the Exam Boards you study with.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pic>
        <p:nvPicPr>
          <p:cNvPr id="110" name="Google Shape;110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2499" y="771596"/>
            <a:ext cx="9827003" cy="1657568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4"/>
          <p:cNvSpPr/>
          <p:nvPr/>
        </p:nvSpPr>
        <p:spPr>
          <a:xfrm>
            <a:off x="3639635" y="1815233"/>
            <a:ext cx="1142090" cy="493857"/>
          </a:xfrm>
          <a:prstGeom prst="ellipse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112;p4"/>
          <p:cNvSpPr/>
          <p:nvPr/>
        </p:nvSpPr>
        <p:spPr>
          <a:xfrm>
            <a:off x="5389672" y="1804843"/>
            <a:ext cx="1715803" cy="504248"/>
          </a:xfrm>
          <a:prstGeom prst="ellipse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3" name="Google Shape;113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66068" y="5633411"/>
            <a:ext cx="9793449" cy="9141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5"/>
          <p:cNvSpPr txBox="1">
            <a:spLocks noGrp="1"/>
          </p:cNvSpPr>
          <p:nvPr>
            <p:ph type="body" idx="1"/>
          </p:nvPr>
        </p:nvSpPr>
        <p:spPr>
          <a:xfrm>
            <a:off x="8589825" y="310400"/>
            <a:ext cx="32370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7500" lnSpcReduction="10000"/>
          </a:bodyPr>
          <a:lstStyle/>
          <a:p>
            <a:pPr marL="228600" lvl="0" indent="-19431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F5496"/>
              </a:buClr>
              <a:buSzPct val="100000"/>
              <a:buChar char="•"/>
            </a:pPr>
            <a:r>
              <a:rPr lang="en-GB" sz="3600">
                <a:solidFill>
                  <a:srgbClr val="2F5496"/>
                </a:solidFill>
              </a:rPr>
              <a:t>Set up your avatar.</a:t>
            </a:r>
            <a:endParaRPr/>
          </a:p>
          <a:p>
            <a:pPr marL="228600" lvl="0" indent="-19431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F5496"/>
              </a:buClr>
              <a:buSzPct val="100000"/>
              <a:buChar char="•"/>
            </a:pPr>
            <a:r>
              <a:rPr lang="en-GB" sz="3600">
                <a:solidFill>
                  <a:srgbClr val="2F5496"/>
                </a:solidFill>
              </a:rPr>
              <a:t>Earn points to Travel SAMWorld and equip your avatar.</a:t>
            </a:r>
            <a:endParaRPr/>
          </a:p>
          <a:p>
            <a:pPr marL="228600" lvl="0" indent="-19431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F5496"/>
              </a:buClr>
              <a:buSzPct val="100000"/>
              <a:buChar char="•"/>
            </a:pPr>
            <a:r>
              <a:rPr lang="en-GB" sz="3600">
                <a:solidFill>
                  <a:srgbClr val="2F5496"/>
                </a:solidFill>
              </a:rPr>
              <a:t>Challenge your friends to beat you on tasks.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/>
          </a:p>
        </p:txBody>
      </p:sp>
      <p:pic>
        <p:nvPicPr>
          <p:cNvPr id="119" name="Google Shape;119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66068" y="5633411"/>
            <a:ext cx="9793449" cy="9141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8900" y="310393"/>
            <a:ext cx="7960391" cy="51667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"/>
          <p:cNvSpPr txBox="1">
            <a:spLocks noGrp="1"/>
          </p:cNvSpPr>
          <p:nvPr>
            <p:ph type="body" idx="1"/>
          </p:nvPr>
        </p:nvSpPr>
        <p:spPr>
          <a:xfrm>
            <a:off x="967509" y="3651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 sz="2600" b="1"/>
              <a:t>How to get started:</a:t>
            </a:r>
            <a:br>
              <a:rPr lang="en-GB" sz="2600" b="1"/>
            </a:br>
            <a:r>
              <a:rPr lang="en-GB" sz="2600">
                <a:solidFill>
                  <a:srgbClr val="2F5496"/>
                </a:solidFill>
              </a:rPr>
              <a:t>You can access the SAM Learning service at anytime and anywhere – and it works on any device, from smartphone to home PC.  All you need to do is visit the website and enter your unique login details:</a:t>
            </a:r>
            <a:br>
              <a:rPr lang="en-GB" sz="2600">
                <a:solidFill>
                  <a:srgbClr val="2F5496"/>
                </a:solidFill>
              </a:rPr>
            </a:br>
            <a:br>
              <a:rPr lang="en-GB" sz="2600" b="1"/>
            </a:br>
            <a:r>
              <a:rPr lang="en-GB" sz="2600" b="1"/>
              <a:t>Website address: </a:t>
            </a:r>
            <a:r>
              <a:rPr lang="en-GB" sz="2600" b="1" u="sng">
                <a:solidFill>
                  <a:schemeClr val="hlink"/>
                </a:solidFill>
                <a:hlinkClick r:id="rId3"/>
              </a:rPr>
              <a:t>www.samlearning.com</a:t>
            </a:r>
            <a:r>
              <a:rPr lang="en-GB" sz="2600" b="1"/>
              <a:t> </a:t>
            </a:r>
            <a:endParaRPr sz="2600" b="1"/>
          </a:p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 sz="1800" b="1" i="1"/>
              <a:t>(or use the link from your school website)</a:t>
            </a:r>
            <a:endParaRPr sz="2600" b="1" i="1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sz="2600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sz="2600"/>
          </a:p>
        </p:txBody>
      </p:sp>
      <p:graphicFrame>
        <p:nvGraphicFramePr>
          <p:cNvPr id="126" name="Google Shape;126;p6"/>
          <p:cNvGraphicFramePr/>
          <p:nvPr>
            <p:extLst>
              <p:ext uri="{D42A27DB-BD31-4B8C-83A1-F6EECF244321}">
                <p14:modId xmlns:p14="http://schemas.microsoft.com/office/powerpoint/2010/main" val="3207764196"/>
              </p:ext>
            </p:extLst>
          </p:nvPr>
        </p:nvGraphicFramePr>
        <p:xfrm>
          <a:off x="1616364" y="2967481"/>
          <a:ext cx="8959275" cy="2207450"/>
        </p:xfrm>
        <a:graphic>
          <a:graphicData uri="http://schemas.openxmlformats.org/drawingml/2006/table">
            <a:tbl>
              <a:tblPr>
                <a:noFill/>
                <a:tableStyleId>{091394BC-E68E-4812-B7D2-15417D8460E9}</a:tableStyleId>
              </a:tblPr>
              <a:tblGrid>
                <a:gridCol w="1479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79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157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Centre ID:</a:t>
                      </a:r>
                      <a:endParaRPr sz="18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none" strike="noStrike" cap="none" dirty="0">
                          <a:solidFill>
                            <a:srgbClr val="FF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NG3NA</a:t>
                      </a:r>
                      <a:br>
                        <a:rPr lang="en-GB" sz="1800" u="none" strike="noStrike" cap="none" dirty="0">
                          <a:latin typeface="Arial"/>
                          <a:ea typeface="Arial"/>
                          <a:cs typeface="Arial"/>
                          <a:sym typeface="Arial"/>
                        </a:rPr>
                      </a:br>
                      <a:endParaRPr sz="1800" u="none" strike="noStrike" cap="none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58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User ID:</a:t>
                      </a:r>
                      <a:endParaRPr sz="18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Date of birth followed by two initials: first name then last name.</a:t>
                      </a:r>
                      <a:endParaRPr/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Example: 010808DJ is the User ID for David Jones born 1</a:t>
                      </a:r>
                      <a:r>
                        <a:rPr lang="en-GB" sz="1800" u="none" strike="noStrike" cap="none" baseline="30000">
                          <a:latin typeface="Arial"/>
                          <a:ea typeface="Arial"/>
                          <a:cs typeface="Arial"/>
                          <a:sym typeface="Arial"/>
                        </a:rPr>
                        <a:t>st</a:t>
                      </a:r>
                      <a:r>
                        <a:rPr lang="en-GB" sz="18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 Aug 2008.</a:t>
                      </a:r>
                      <a:endParaRPr sz="18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58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Password:</a:t>
                      </a:r>
                      <a:endParaRPr sz="18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none" strike="noStrike" cap="none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Initially same as your User ID, you are encouraged to change this to something difficult to guess once you have logged in.</a:t>
                      </a:r>
                      <a:endParaRPr sz="1800" u="none" strike="noStrike" cap="none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75" marR="68575" marT="0" marB="0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27" name="Google Shape;127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66068" y="5633411"/>
            <a:ext cx="9793449" cy="9141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7"/>
          <p:cNvSpPr txBox="1">
            <a:spLocks noGrp="1"/>
          </p:cNvSpPr>
          <p:nvPr>
            <p:ph type="body" idx="1"/>
          </p:nvPr>
        </p:nvSpPr>
        <p:spPr>
          <a:xfrm>
            <a:off x="1413163" y="1736659"/>
            <a:ext cx="9005455" cy="31047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endParaRPr sz="4000"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F5496"/>
              </a:buClr>
              <a:buSzPts val="4000"/>
              <a:buNone/>
            </a:pPr>
            <a:r>
              <a:rPr lang="en-GB" sz="4000">
                <a:solidFill>
                  <a:srgbClr val="2F5496"/>
                </a:solidFill>
              </a:rPr>
              <a:t>We hope that you are able to make good use of SAM Learning and wish you the best of luck in your studies.</a:t>
            </a:r>
            <a:endParaRPr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endParaRPr sz="4000"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endParaRPr sz="4000"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endParaRPr sz="4000"/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pic>
        <p:nvPicPr>
          <p:cNvPr id="133" name="Google Shape;133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67345" y="723105"/>
            <a:ext cx="8017164" cy="763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7" descr="Image result for success in exams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14437" y="4194494"/>
            <a:ext cx="5163127" cy="250186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333</Words>
  <Application>Microsoft Office PowerPoint</Application>
  <PresentationFormat>Widescreen</PresentationFormat>
  <Paragraphs>27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Introduction for Learners Do homework and revise online</vt:lpstr>
      <vt:lpstr>      Access over 10,000 Resources and Activities available across all subject areas (and linked to exam board specific content)  Revise Activities: 10 – 15 minute activities to review knowledge and understanding. Test Activities: Write your answers and use mark-schemes to self-check answers. Exam Papers: Timed activities with a mixture of question styles. </vt:lpstr>
      <vt:lpstr>Proven to Improve your Progress!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for Learners Do homework and revise online</dc:title>
  <dc:creator>Damien Keogh</dc:creator>
  <cp:lastModifiedBy>J Lammin</cp:lastModifiedBy>
  <cp:revision>1</cp:revision>
  <dcterms:created xsi:type="dcterms:W3CDTF">2019-03-20T13:14:55Z</dcterms:created>
  <dcterms:modified xsi:type="dcterms:W3CDTF">2021-04-09T20:06:07Z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71dda7c5-96ca-48e3-9e3a-5c391aea2853_Enabled">
    <vt:lpwstr>True</vt:lpwstr>
  </property>
  <property fmtid="{D5CDD505-2E9C-101B-9397-08002B2CF9AE}" pid="3" name="MSIP_Label_71dda7c5-96ca-48e3-9e3a-5c391aea2853_SiteId">
    <vt:lpwstr>a091745a-b7d8-4d7a-b2a6-1359053d4510</vt:lpwstr>
  </property>
  <property fmtid="{D5CDD505-2E9C-101B-9397-08002B2CF9AE}" pid="4" name="MSIP_Label_71dda7c5-96ca-48e3-9e3a-5c391aea2853_Owner">
    <vt:lpwstr>jlammin@nottinghamacademy.org</vt:lpwstr>
  </property>
  <property fmtid="{D5CDD505-2E9C-101B-9397-08002B2CF9AE}" pid="5" name="MSIP_Label_71dda7c5-96ca-48e3-9e3a-5c391aea2853_SetDate">
    <vt:lpwstr>2021-04-09T20:06:06.0346904Z</vt:lpwstr>
  </property>
  <property fmtid="{D5CDD505-2E9C-101B-9397-08002B2CF9AE}" pid="6" name="MSIP_Label_71dda7c5-96ca-48e3-9e3a-5c391aea2853_Name">
    <vt:lpwstr>General</vt:lpwstr>
  </property>
  <property fmtid="{D5CDD505-2E9C-101B-9397-08002B2CF9AE}" pid="7" name="MSIP_Label_71dda7c5-96ca-48e3-9e3a-5c391aea2853_Application">
    <vt:lpwstr>Microsoft Azure Information Protection</vt:lpwstr>
  </property>
  <property fmtid="{D5CDD505-2E9C-101B-9397-08002B2CF9AE}" pid="8" name="MSIP_Label_71dda7c5-96ca-48e3-9e3a-5c391aea2853_ActionId">
    <vt:lpwstr>fe51da6b-fa44-4ea3-a653-53abb11de588</vt:lpwstr>
  </property>
  <property fmtid="{D5CDD505-2E9C-101B-9397-08002B2CF9AE}" pid="9" name="MSIP_Label_71dda7c5-96ca-48e3-9e3a-5c391aea2853_Extended_MSFT_Method">
    <vt:lpwstr>Automatic</vt:lpwstr>
  </property>
  <property fmtid="{D5CDD505-2E9C-101B-9397-08002B2CF9AE}" pid="10" name="Sensitivity">
    <vt:lpwstr>General</vt:lpwstr>
  </property>
</Properties>
</file>