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sldIdLst>
    <p:sldId id="27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3" autoAdjust="0"/>
    <p:restoredTop sz="93419" autoAdjust="0"/>
  </p:normalViewPr>
  <p:slideViewPr>
    <p:cSldViewPr snapToGrid="0">
      <p:cViewPr varScale="1">
        <p:scale>
          <a:sx n="78" d="100"/>
          <a:sy n="78" d="100"/>
        </p:scale>
        <p:origin x="81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Gray" userId="3f53dcb2-de23-4f55-9497-d51e262e761e" providerId="ADAL" clId="{6281C1F2-C88E-4680-AB3D-A64A6B582881}"/>
    <pc:docChg chg="delSld">
      <pc:chgData name="H Gray" userId="3f53dcb2-de23-4f55-9497-d51e262e761e" providerId="ADAL" clId="{6281C1F2-C88E-4680-AB3D-A64A6B582881}" dt="2021-03-04T11:29:54.241" v="0" actId="47"/>
      <pc:docMkLst>
        <pc:docMk/>
      </pc:docMkLst>
      <pc:sldChg chg="del">
        <pc:chgData name="H Gray" userId="3f53dcb2-de23-4f55-9497-d51e262e761e" providerId="ADAL" clId="{6281C1F2-C88E-4680-AB3D-A64A6B582881}" dt="2021-03-04T11:29:54.241" v="0" actId="47"/>
        <pc:sldMkLst>
          <pc:docMk/>
          <pc:sldMk cId="2496965787" sldId="25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B4E0F6-20C5-4D0C-B6DA-879A2377E879}" type="datetimeFigureOut">
              <a:rPr lang="en-GB" smtClean="0"/>
              <a:t>04/03/2021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F4D04A-1284-4C32-952B-2EDF451BD35B}" type="slidenum">
              <a:rPr lang="en-GB" smtClean="0"/>
              <a:t>‹#›</a:t>
            </a:fld>
            <a:endParaRPr lang="en-GB"/>
          </a:p>
        </p:txBody>
      </p:sp>
    </p:spTree>
    <p:extLst>
      <p:ext uri="{BB962C8B-B14F-4D97-AF65-F5344CB8AC3E}">
        <p14:creationId xmlns:p14="http://schemas.microsoft.com/office/powerpoint/2010/main" val="803176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From murderous lovers to pathetic protagonists, this course of English Literature will challenge your views on who are the true victims and villains in the stories that survive the times. Our experienced teachers will guide you to uncover your unique literary passion and equip you as a critical thinker, confident debater and proficient researcher. We explore Renaissance poetry to Post-Modern novels; classics to eccentric writers; familiar and hidden histories to better understand the world around us. To understand English Literature is to study and push the boundaries of what makes us human, get ready to have one or two existential crises.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teachers are all amazing and make the subject even more enjoyable.”</a:t>
            </a:r>
          </a:p>
          <a:p>
            <a:r>
              <a:rPr lang="en-GB" sz="1200" kern="1200" dirty="0">
                <a:solidFill>
                  <a:schemeClr val="tx1"/>
                </a:solidFill>
                <a:effectLst/>
                <a:latin typeface="+mn-lt"/>
                <a:ea typeface="+mn-ea"/>
                <a:cs typeface="+mn-cs"/>
              </a:rPr>
              <a:t>“English literature would not have been the same without our lovely teachers.” </a:t>
            </a:r>
          </a:p>
          <a:p>
            <a:r>
              <a:rPr lang="en-GB" sz="1200" kern="1200" dirty="0">
                <a:solidFill>
                  <a:schemeClr val="tx1"/>
                </a:solidFill>
                <a:effectLst/>
                <a:latin typeface="+mn-lt"/>
                <a:ea typeface="+mn-ea"/>
                <a:cs typeface="+mn-cs"/>
              </a:rPr>
              <a:t>What will be on the course? </a:t>
            </a:r>
          </a:p>
          <a:p>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AQA English Literature (2 years)</a:t>
            </a:r>
          </a:p>
          <a:p>
            <a:pPr lvl="0"/>
            <a:r>
              <a:rPr lang="en-GB" sz="1200" kern="1200" dirty="0">
                <a:solidFill>
                  <a:schemeClr val="tx1"/>
                </a:solidFill>
                <a:effectLst/>
                <a:latin typeface="+mn-lt"/>
                <a:ea typeface="+mn-ea"/>
                <a:cs typeface="+mn-cs"/>
              </a:rPr>
              <a:t>1: Love through the Ages – poetry + Gatsby, Othello + unseen poetry</a:t>
            </a:r>
          </a:p>
          <a:p>
            <a:pPr lvl="0"/>
            <a:r>
              <a:rPr lang="en-GB" sz="1200" kern="1200" dirty="0">
                <a:solidFill>
                  <a:schemeClr val="tx1"/>
                </a:solidFill>
                <a:effectLst/>
                <a:latin typeface="+mn-lt"/>
                <a:ea typeface="+mn-ea"/>
                <a:cs typeface="+mn-cs"/>
              </a:rPr>
              <a:t>2B: Modern Times (1945-present) – Feminine Gospels, Cat and </a:t>
            </a:r>
            <a:r>
              <a:rPr lang="en-GB" sz="1200" kern="1200" dirty="0" err="1">
                <a:solidFill>
                  <a:schemeClr val="tx1"/>
                </a:solidFill>
                <a:effectLst/>
                <a:latin typeface="+mn-lt"/>
                <a:ea typeface="+mn-ea"/>
                <a:cs typeface="+mn-cs"/>
              </a:rPr>
              <a:t>Color</a:t>
            </a:r>
            <a:r>
              <a:rPr lang="en-GB" sz="1200" kern="1200" dirty="0">
                <a:solidFill>
                  <a:schemeClr val="tx1"/>
                </a:solidFill>
                <a:effectLst/>
                <a:latin typeface="+mn-lt"/>
                <a:ea typeface="+mn-ea"/>
                <a:cs typeface="+mn-cs"/>
              </a:rPr>
              <a:t> Purple + unseen prose</a:t>
            </a:r>
          </a:p>
          <a:p>
            <a:pPr lvl="0"/>
            <a:r>
              <a:rPr lang="en-GB" sz="1200" kern="1200" dirty="0">
                <a:solidFill>
                  <a:schemeClr val="tx1"/>
                </a:solidFill>
                <a:effectLst/>
                <a:latin typeface="+mn-lt"/>
                <a:ea typeface="+mn-ea"/>
                <a:cs typeface="+mn-cs"/>
              </a:rPr>
              <a:t>Coursework (comparison of two texts of your choice) – Monsters, childhood and innocence, masculinity, Marxism and capitalism</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Why choose English?</a:t>
            </a:r>
          </a:p>
          <a:p>
            <a:pPr lvl="0"/>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 will thoroughly miss studying English lit when I finish year 13 as, despite finding it difficult at times, it has always been a pleasure to attend lessons and study the books and plays set.”</a:t>
            </a:r>
          </a:p>
          <a:p>
            <a:r>
              <a:rPr lang="en-GB" sz="1200" kern="1200" dirty="0">
                <a:solidFill>
                  <a:schemeClr val="tx1"/>
                </a:solidFill>
                <a:effectLst/>
                <a:latin typeface="+mn-lt"/>
                <a:ea typeface="+mn-ea"/>
                <a:cs typeface="+mn-cs"/>
              </a:rPr>
              <a:t>“I have loved many things about this course. For example, exploring new themes, new ideas and discussing your own opinions with others.”</a:t>
            </a:r>
          </a:p>
          <a:p>
            <a:pPr lvl="0"/>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Cross curricular subject</a:t>
            </a:r>
          </a:p>
          <a:p>
            <a:pPr lvl="0"/>
            <a:r>
              <a:rPr lang="en-GB" sz="1200" kern="1200" dirty="0">
                <a:solidFill>
                  <a:schemeClr val="tx1"/>
                </a:solidFill>
                <a:effectLst/>
                <a:latin typeface="+mn-lt"/>
                <a:ea typeface="+mn-ea"/>
                <a:cs typeface="+mn-cs"/>
              </a:rPr>
              <a:t>Mythology</a:t>
            </a:r>
          </a:p>
          <a:p>
            <a:pPr lvl="0"/>
            <a:r>
              <a:rPr lang="en-GB" sz="1200" kern="1200" dirty="0">
                <a:solidFill>
                  <a:schemeClr val="tx1"/>
                </a:solidFill>
                <a:effectLst/>
                <a:latin typeface="+mn-lt"/>
                <a:ea typeface="+mn-ea"/>
                <a:cs typeface="+mn-cs"/>
              </a:rPr>
              <a:t>History</a:t>
            </a:r>
          </a:p>
          <a:p>
            <a:pPr lvl="0"/>
            <a:r>
              <a:rPr lang="en-GB" sz="1200" kern="1200" dirty="0">
                <a:solidFill>
                  <a:schemeClr val="tx1"/>
                </a:solidFill>
                <a:effectLst/>
                <a:latin typeface="+mn-lt"/>
                <a:ea typeface="+mn-ea"/>
                <a:cs typeface="+mn-cs"/>
              </a:rPr>
              <a:t>Psychology</a:t>
            </a:r>
          </a:p>
          <a:p>
            <a:pPr lvl="0"/>
            <a:r>
              <a:rPr lang="en-GB" sz="1200" kern="1200" dirty="0">
                <a:solidFill>
                  <a:schemeClr val="tx1"/>
                </a:solidFill>
                <a:effectLst/>
                <a:latin typeface="+mn-lt"/>
                <a:ea typeface="+mn-ea"/>
                <a:cs typeface="+mn-cs"/>
              </a:rPr>
              <a:t>Sociology</a:t>
            </a:r>
          </a:p>
          <a:p>
            <a:pPr lvl="0"/>
            <a:r>
              <a:rPr lang="en-GB" sz="1200" kern="1200" dirty="0">
                <a:solidFill>
                  <a:schemeClr val="tx1"/>
                </a:solidFill>
                <a:effectLst/>
                <a:latin typeface="+mn-lt"/>
                <a:ea typeface="+mn-ea"/>
                <a:cs typeface="+mn-cs"/>
              </a:rPr>
              <a:t>Religion</a:t>
            </a:r>
          </a:p>
          <a:p>
            <a:pPr lvl="0"/>
            <a:r>
              <a:rPr lang="en-GB" sz="1200" kern="1200" dirty="0">
                <a:solidFill>
                  <a:schemeClr val="tx1"/>
                </a:solidFill>
                <a:effectLst/>
                <a:latin typeface="+mn-lt"/>
                <a:ea typeface="+mn-ea"/>
                <a:cs typeface="+mn-cs"/>
              </a:rPr>
              <a:t>And more…</a:t>
            </a:r>
          </a:p>
          <a:p>
            <a:r>
              <a:rPr lang="en-GB" sz="1200" kern="1200" dirty="0">
                <a:solidFill>
                  <a:schemeClr val="tx1"/>
                </a:solidFill>
                <a:effectLst/>
                <a:latin typeface="+mn-lt"/>
                <a:ea typeface="+mn-ea"/>
                <a:cs typeface="+mn-cs"/>
              </a:rPr>
              <a:t> </a:t>
            </a:r>
          </a:p>
          <a:p>
            <a:pPr lvl="0"/>
            <a:r>
              <a:rPr lang="en-GB" sz="1200" kern="1200" dirty="0">
                <a:solidFill>
                  <a:schemeClr val="tx1"/>
                </a:solidFill>
                <a:effectLst/>
                <a:latin typeface="+mn-lt"/>
                <a:ea typeface="+mn-ea"/>
                <a:cs typeface="+mn-cs"/>
              </a:rPr>
              <a:t>5 GCSEs (Grade 4-9) </a:t>
            </a:r>
          </a:p>
          <a:p>
            <a:pPr lvl="0"/>
            <a:r>
              <a:rPr lang="en-GB" sz="1200" kern="1200" dirty="0">
                <a:solidFill>
                  <a:schemeClr val="tx1"/>
                </a:solidFill>
                <a:effectLst/>
                <a:latin typeface="+mn-lt"/>
                <a:ea typeface="+mn-ea"/>
                <a:cs typeface="+mn-cs"/>
              </a:rPr>
              <a:t>Grade 5+ in English</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History, Psychology, Business Studies, Philosophy, Politics – be critical of the written word and how its contemporary contexts influence us as people.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 hope to see you next year!</a:t>
            </a:r>
          </a:p>
          <a:p>
            <a:r>
              <a:rPr lang="en-GB" sz="1200" kern="1200" dirty="0">
                <a:solidFill>
                  <a:schemeClr val="tx1"/>
                </a:solidFill>
                <a:effectLst/>
                <a:latin typeface="+mn-lt"/>
                <a:ea typeface="+mn-ea"/>
                <a:cs typeface="+mn-cs"/>
              </a:rPr>
              <a:t> </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6F4D04A-1284-4C32-952B-2EDF451BD35B}" type="slidenum">
              <a:rPr lang="en-GB" smtClean="0"/>
              <a:t>1</a:t>
            </a:fld>
            <a:endParaRPr lang="en-GB"/>
          </a:p>
        </p:txBody>
      </p:sp>
    </p:spTree>
    <p:extLst>
      <p:ext uri="{BB962C8B-B14F-4D97-AF65-F5344CB8AC3E}">
        <p14:creationId xmlns:p14="http://schemas.microsoft.com/office/powerpoint/2010/main" val="23017371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E95E7-2B6B-41F3-BEFC-A108077928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0394A8A-4E2B-4647-8A2E-799218A50A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76CE32-FD4F-4B55-BE2B-76EFA97A2AD6}"/>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5" name="Footer Placeholder 4">
            <a:extLst>
              <a:ext uri="{FF2B5EF4-FFF2-40B4-BE49-F238E27FC236}">
                <a16:creationId xmlns:a16="http://schemas.microsoft.com/office/drawing/2014/main" id="{DBC84324-C166-4A67-8D3B-BC48594A91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4BBDE2-A1D5-4FF6-89B2-E79D80F789F7}"/>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532448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8E2F6-7F8F-4C1D-815D-9E33DE61B2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A48709-6AF4-40C5-81FA-2AD71DA6F4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16FCCC-BE87-4282-A8EF-F2D4823508CC}"/>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5" name="Footer Placeholder 4">
            <a:extLst>
              <a:ext uri="{FF2B5EF4-FFF2-40B4-BE49-F238E27FC236}">
                <a16:creationId xmlns:a16="http://schemas.microsoft.com/office/drawing/2014/main" id="{FDBB376D-CCC3-47A2-B4D2-8F978B9EB9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E309FB-1231-4E3C-999C-812C22083080}"/>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32745635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61C41-227C-4E45-BBCE-42B20221E10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71620EE-E24D-4030-B50F-CDD950094B7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A95FDB-4861-4474-A4F5-5C510A43B179}"/>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5" name="Footer Placeholder 4">
            <a:extLst>
              <a:ext uri="{FF2B5EF4-FFF2-40B4-BE49-F238E27FC236}">
                <a16:creationId xmlns:a16="http://schemas.microsoft.com/office/drawing/2014/main" id="{3EADC6E6-292E-456C-9EF0-41F6BE3A88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39570-88DC-4F5B-8864-656971686E04}"/>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2817950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1D70E-48D2-43A4-8932-8EA8E1175A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714BBF-8264-435D-BF32-0F0CEAE479C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F0B8D9-06DF-4518-8B38-C4AF5243224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EA46A14-8ED7-4530-B816-EF1603861A03}"/>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6" name="Footer Placeholder 5">
            <a:extLst>
              <a:ext uri="{FF2B5EF4-FFF2-40B4-BE49-F238E27FC236}">
                <a16:creationId xmlns:a16="http://schemas.microsoft.com/office/drawing/2014/main" id="{9D5D694E-1AA9-4C0D-9B01-49BE78D32AD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ECC382-4270-4D22-8ADA-6FD1BB0B592E}"/>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3711414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F322E-F687-4CFA-8577-780D5A0873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0E2480-0C6A-435D-94F2-842278EF69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6633262-AE17-4D2B-9DEE-BBB1C6E7EC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3D62E6B-99A5-44F9-A250-AB140176F1A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172867-CFB6-4160-B21C-2D494AD4A5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92558D3-64E5-4A61-A452-20EA257087B2}"/>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8" name="Footer Placeholder 7">
            <a:extLst>
              <a:ext uri="{FF2B5EF4-FFF2-40B4-BE49-F238E27FC236}">
                <a16:creationId xmlns:a16="http://schemas.microsoft.com/office/drawing/2014/main" id="{107F6BD5-551C-4228-88BE-AA37B0A38DD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A65377-3A57-4582-82BD-AEC1B2A67F7C}"/>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413621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66D77-B867-45E8-90EC-23208311D8F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D7FE6E-9A3B-4BD4-9E4A-5F5E6C1CF61A}"/>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4" name="Footer Placeholder 3">
            <a:extLst>
              <a:ext uri="{FF2B5EF4-FFF2-40B4-BE49-F238E27FC236}">
                <a16:creationId xmlns:a16="http://schemas.microsoft.com/office/drawing/2014/main" id="{CF317182-763F-4F24-B1B9-A1CC26E3D8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BF4EB3-BBB5-4BDC-A3A7-0EFEDCB44D63}"/>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1870654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B8471F-986C-4127-88B1-16A805DB1AF9}"/>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3" name="Footer Placeholder 2">
            <a:extLst>
              <a:ext uri="{FF2B5EF4-FFF2-40B4-BE49-F238E27FC236}">
                <a16:creationId xmlns:a16="http://schemas.microsoft.com/office/drawing/2014/main" id="{4ED61FE4-9B9D-4D30-A313-60AAD249F80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0FB4825-B015-4148-AF53-5E64874D4F85}"/>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3517114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D23F2-ED80-4AFE-A52F-654AFF7AB3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2B86DB-341D-40B5-B807-3453EAD4824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B2361C2-195A-4A1E-9CB1-5ECE375A9D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30C1EB-7CB6-41BF-89E4-AA37A08F1E3E}"/>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6" name="Footer Placeholder 5">
            <a:extLst>
              <a:ext uri="{FF2B5EF4-FFF2-40B4-BE49-F238E27FC236}">
                <a16:creationId xmlns:a16="http://schemas.microsoft.com/office/drawing/2014/main" id="{6004D3DE-1892-4495-AAFB-30496C0C32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062180-845F-4CC4-8112-10A36849A662}"/>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19593585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FEFDA-55AB-4CEF-90A8-1CE2E08101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86F5BE-37F1-4A04-AAE8-F992B3287C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2772852-E7F6-4679-AB1E-29B2356368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E7439E-20B4-4532-A423-CDE170AF7EB0}"/>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6" name="Footer Placeholder 5">
            <a:extLst>
              <a:ext uri="{FF2B5EF4-FFF2-40B4-BE49-F238E27FC236}">
                <a16:creationId xmlns:a16="http://schemas.microsoft.com/office/drawing/2014/main" id="{1FD15E28-8D3D-4751-BED8-DFF09E9B02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7CBB4E7-6329-4BBE-8465-230523845D55}"/>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655769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62DA1-E35C-4FDA-BF8B-8C61BDB725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62B0DB-DEF5-4A97-90EE-74CD08FE47C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87DDEA-DE85-485B-836A-492F6267CEDA}"/>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5" name="Footer Placeholder 4">
            <a:extLst>
              <a:ext uri="{FF2B5EF4-FFF2-40B4-BE49-F238E27FC236}">
                <a16:creationId xmlns:a16="http://schemas.microsoft.com/office/drawing/2014/main" id="{078E93DB-7E17-46D9-A73E-30140D6A13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024C-388E-469F-8697-366A93AC65DD}"/>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3198717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0640F16-47F4-40C1-8B12-9FDEBB348B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2081848-1415-4DAA-BE55-8725F7671E4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7F2316-9A2F-4CDE-97C2-987DF17D45E8}"/>
              </a:ext>
            </a:extLst>
          </p:cNvPr>
          <p:cNvSpPr>
            <a:spLocks noGrp="1"/>
          </p:cNvSpPr>
          <p:nvPr>
            <p:ph type="dt" sz="half" idx="10"/>
          </p:nvPr>
        </p:nvSpPr>
        <p:spPr/>
        <p:txBody>
          <a:bodyPr/>
          <a:lstStyle/>
          <a:p>
            <a:fld id="{6270CAD0-9500-4989-BC67-22731EC4EBE1}" type="datetimeFigureOut">
              <a:rPr lang="en-GB" smtClean="0"/>
              <a:t>04/03/2021</a:t>
            </a:fld>
            <a:endParaRPr lang="en-GB"/>
          </a:p>
        </p:txBody>
      </p:sp>
      <p:sp>
        <p:nvSpPr>
          <p:cNvPr id="5" name="Footer Placeholder 4">
            <a:extLst>
              <a:ext uri="{FF2B5EF4-FFF2-40B4-BE49-F238E27FC236}">
                <a16:creationId xmlns:a16="http://schemas.microsoft.com/office/drawing/2014/main" id="{4EA699ED-5B1E-4002-91EA-4E95EC2700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8B2055-CC1A-4C45-916A-9BE4CA0004C2}"/>
              </a:ext>
            </a:extLst>
          </p:cNvPr>
          <p:cNvSpPr>
            <a:spLocks noGrp="1"/>
          </p:cNvSpPr>
          <p:nvPr>
            <p:ph type="sldNum" sz="quarter" idx="12"/>
          </p:nvPr>
        </p:nvSpPr>
        <p:spPr/>
        <p:txBody>
          <a:bodyPr/>
          <a:lstStyle/>
          <a:p>
            <a:fld id="{258C1545-8CC9-4ADE-B667-6B32811A7EDF}" type="slidenum">
              <a:rPr lang="en-GB" smtClean="0"/>
              <a:t>‹#›</a:t>
            </a:fld>
            <a:endParaRPr lang="en-GB"/>
          </a:p>
        </p:txBody>
      </p:sp>
    </p:spTree>
    <p:extLst>
      <p:ext uri="{BB962C8B-B14F-4D97-AF65-F5344CB8AC3E}">
        <p14:creationId xmlns:p14="http://schemas.microsoft.com/office/powerpoint/2010/main" val="1642634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DAD5CF-60C0-4866-8CD4-F5CB765BC0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627251B-4ADA-4D62-99F1-B4C80F5B29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5156EA-7D8C-42FD-8F41-BD21FD9E6B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70CAD0-9500-4989-BC67-22731EC4EBE1}" type="datetimeFigureOut">
              <a:rPr lang="en-GB" smtClean="0"/>
              <a:t>04/03/2021</a:t>
            </a:fld>
            <a:endParaRPr lang="en-GB"/>
          </a:p>
        </p:txBody>
      </p:sp>
      <p:sp>
        <p:nvSpPr>
          <p:cNvPr id="5" name="Footer Placeholder 4">
            <a:extLst>
              <a:ext uri="{FF2B5EF4-FFF2-40B4-BE49-F238E27FC236}">
                <a16:creationId xmlns:a16="http://schemas.microsoft.com/office/drawing/2014/main" id="{81EE1662-8EA8-4A01-853C-DD6169FA72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7599697-C0FB-4ED3-968F-D03C552AF7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8C1545-8CC9-4ADE-B667-6B32811A7EDF}" type="slidenum">
              <a:rPr lang="en-GB" smtClean="0"/>
              <a:t>‹#›</a:t>
            </a:fld>
            <a:endParaRPr lang="en-GB"/>
          </a:p>
        </p:txBody>
      </p:sp>
    </p:spTree>
    <p:extLst>
      <p:ext uri="{BB962C8B-B14F-4D97-AF65-F5344CB8AC3E}">
        <p14:creationId xmlns:p14="http://schemas.microsoft.com/office/powerpoint/2010/main" val="864860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2.xml"/><Relationship Id="rId7" Type="http://schemas.openxmlformats.org/officeDocument/2006/relationships/image" Target="../media/image2.jpeg"/><Relationship Id="rId2" Type="http://schemas.openxmlformats.org/officeDocument/2006/relationships/audio" Target="../media/media1.m4a"/><Relationship Id="rId1" Type="http://schemas.microsoft.com/office/2007/relationships/media" Target="../media/media1.m4a"/><Relationship Id="rId6" Type="http://schemas.microsoft.com/office/2007/relationships/hdphoto" Target="../media/hdphoto1.wdp"/><Relationship Id="rId11" Type="http://schemas.openxmlformats.org/officeDocument/2006/relationships/image" Target="../media/image6.png"/><Relationship Id="rId5" Type="http://schemas.openxmlformats.org/officeDocument/2006/relationships/image" Target="../media/image1.png"/><Relationship Id="rId10" Type="http://schemas.openxmlformats.org/officeDocument/2006/relationships/image" Target="../media/image5.jpeg"/><Relationship Id="rId4" Type="http://schemas.openxmlformats.org/officeDocument/2006/relationships/notesSlide" Target="../notesSlides/notesSlide1.xml"/><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066" name="Oval 148">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67" name="Freeform: Shape 150">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4" name="Picture 6" descr="https://i.pinimg.com/564x/c4/06/a9/c406a98f45a7b5a7e0ab923d873a77fd.jpg">
            <a:extLst>
              <a:ext uri="{FF2B5EF4-FFF2-40B4-BE49-F238E27FC236}">
                <a16:creationId xmlns:a16="http://schemas.microsoft.com/office/drawing/2014/main" id="{16B413C6-5F6E-4382-BC8C-30CFBD818BC5}"/>
              </a:ext>
            </a:extLst>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colorTemperature colorTemp="11200"/>
                    </a14:imgEffect>
                  </a14:imgLayer>
                </a14:imgProps>
              </a:ext>
              <a:ext uri="{28A0092B-C50C-407E-A947-70E740481C1C}">
                <a14:useLocalDpi xmlns:a14="http://schemas.microsoft.com/office/drawing/2010/main" val="0"/>
              </a:ext>
            </a:extLst>
          </a:blip>
          <a:srcRect t="15400" r="-5" b="19597"/>
          <a:stretch/>
        </p:blipFill>
        <p:spPr bwMode="auto">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a:noFill/>
          <a:extLst>
            <a:ext uri="{909E8E84-426E-40DD-AFC4-6F175D3DCCD1}">
              <a14:hiddenFill xmlns:a14="http://schemas.microsoft.com/office/drawing/2010/main">
                <a:solidFill>
                  <a:srgbClr val="FFFFFF"/>
                </a:solidFill>
              </a14:hiddenFill>
            </a:ext>
          </a:extLst>
        </p:spPr>
      </p:pic>
      <p:sp>
        <p:nvSpPr>
          <p:cNvPr id="2068" name="Oval 152">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6" name="Picture 8" descr="https://i.pinimg.com/564x/18/8d/ba/188dba00ae1c54906c3af28cf8c8df57.jpg">
            <a:extLst>
              <a:ext uri="{FF2B5EF4-FFF2-40B4-BE49-F238E27FC236}">
                <a16:creationId xmlns:a16="http://schemas.microsoft.com/office/drawing/2014/main" id="{A715646F-75FF-46CF-B492-D47337B508E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22831" r="1" b="21197"/>
          <a:stretch/>
        </p:blipFill>
        <p:spPr bwMode="auto">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a:noFill/>
          <a:extLst>
            <a:ext uri="{909E8E84-426E-40DD-AFC4-6F175D3DCCD1}">
              <a14:hiddenFill xmlns:a14="http://schemas.microsoft.com/office/drawing/2010/main">
                <a:solidFill>
                  <a:srgbClr val="FFFFFF"/>
                </a:solidFill>
              </a14:hiddenFill>
            </a:ext>
          </a:extLst>
        </p:spPr>
      </p:pic>
      <p:sp>
        <p:nvSpPr>
          <p:cNvPr id="2069" name="Freeform: Shape 154">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https://i.pinimg.com/564x/16/94/c6/1694c641b3bab5ddb104aae16c46e471.jpg">
            <a:extLst>
              <a:ext uri="{FF2B5EF4-FFF2-40B4-BE49-F238E27FC236}">
                <a16:creationId xmlns:a16="http://schemas.microsoft.com/office/drawing/2014/main" id="{0D048E0A-8AFF-49D5-95FB-E4D4E53A280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25738" r="1" b="38047"/>
          <a:stretch/>
        </p:blipFill>
        <p:spPr bwMode="auto">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a:noFill/>
          <a:extLst>
            <a:ext uri="{909E8E84-426E-40DD-AFC4-6F175D3DCCD1}">
              <a14:hiddenFill xmlns:a14="http://schemas.microsoft.com/office/drawing/2010/main">
                <a:solidFill>
                  <a:srgbClr val="FFFFFF"/>
                </a:solidFill>
              </a14:hiddenFill>
            </a:ext>
          </a:extLst>
        </p:spPr>
      </p:pic>
      <p:sp>
        <p:nvSpPr>
          <p:cNvPr id="2070" name="Freeform: Shape 156">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14">
            <a:extLst>
              <a:ext uri="{FF2B5EF4-FFF2-40B4-BE49-F238E27FC236}">
                <a16:creationId xmlns:a16="http://schemas.microsoft.com/office/drawing/2014/main" id="{54D0C393-A97F-47DD-9369-20A04A395AC7}"/>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9694"/>
          <a:stretch/>
        </p:blipFill>
        <p:spPr bwMode="auto">
          <a:xfrm>
            <a:off x="8999618" y="4095678"/>
            <a:ext cx="3230568" cy="278772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0D942F10-E51F-4298-8946-5E0F5E94F476}"/>
              </a:ext>
            </a:extLst>
          </p:cNvPr>
          <p:cNvSpPr/>
          <p:nvPr/>
        </p:nvSpPr>
        <p:spPr>
          <a:xfrm rot="18065667">
            <a:off x="1034682" y="5317810"/>
            <a:ext cx="2572466" cy="1054507"/>
          </a:xfrm>
          <a:prstGeom prst="rect">
            <a:avLst/>
          </a:prstGeom>
          <a:noFill/>
        </p:spPr>
        <p:txBody>
          <a:bodyPr wrap="none" lIns="91440" tIns="45720" rIns="91440" bIns="45720">
            <a:prstTxWarp prst="textArchUp">
              <a:avLst>
                <a:gd name="adj" fmla="val 10229677"/>
              </a:avLst>
            </a:prstTxWarp>
            <a:spAutoFit/>
          </a:bodyPr>
          <a:lstStyle/>
          <a:p>
            <a:pPr algn="ctr"/>
            <a:r>
              <a:rPr lang="en-US" sz="2000" b="1" cap="none" spc="0" dirty="0">
                <a:ln w="0"/>
                <a:solidFill>
                  <a:schemeClr val="tx1"/>
                </a:solidFill>
                <a:effectLst>
                  <a:outerShdw blurRad="38100" dist="19050" dir="2700000" algn="tl" rotWithShape="0">
                    <a:schemeClr val="dk1">
                      <a:alpha val="40000"/>
                    </a:schemeClr>
                  </a:outerShdw>
                </a:effectLst>
              </a:rPr>
              <a:t>Othello by Shakespeare</a:t>
            </a:r>
          </a:p>
        </p:txBody>
      </p:sp>
      <p:sp>
        <p:nvSpPr>
          <p:cNvPr id="57" name="Rectangle 56">
            <a:extLst>
              <a:ext uri="{FF2B5EF4-FFF2-40B4-BE49-F238E27FC236}">
                <a16:creationId xmlns:a16="http://schemas.microsoft.com/office/drawing/2014/main" id="{A128411F-0A63-4C67-A829-39CD794BE356}"/>
              </a:ext>
            </a:extLst>
          </p:cNvPr>
          <p:cNvSpPr/>
          <p:nvPr/>
        </p:nvSpPr>
        <p:spPr>
          <a:xfrm rot="3346901">
            <a:off x="7498778" y="1025810"/>
            <a:ext cx="3395021" cy="1919220"/>
          </a:xfrm>
          <a:prstGeom prst="rect">
            <a:avLst/>
          </a:prstGeom>
          <a:noFill/>
        </p:spPr>
        <p:txBody>
          <a:bodyPr wrap="none" lIns="91440" tIns="45720" rIns="91440" bIns="45720">
            <a:prstTxWarp prst="textArchDown">
              <a:avLst/>
            </a:prstTxWarp>
            <a:spAutoFit/>
          </a:bodyPr>
          <a:lstStyle/>
          <a:p>
            <a:pPr lvl="0"/>
            <a:r>
              <a:rPr lang="en-GB" b="1" i="1" dirty="0">
                <a:effectLst>
                  <a:outerShdw blurRad="38100" dist="38100" dir="2700000" algn="tl">
                    <a:srgbClr val="000000">
                      <a:alpha val="43137"/>
                    </a:srgbClr>
                  </a:outerShdw>
                </a:effectLst>
              </a:rPr>
              <a:t>              Feminine Gospels </a:t>
            </a:r>
            <a:r>
              <a:rPr lang="en-GB" b="1" dirty="0">
                <a:effectLst>
                  <a:outerShdw blurRad="38100" dist="38100" dir="2700000" algn="tl">
                    <a:srgbClr val="000000">
                      <a:alpha val="43137"/>
                    </a:srgbClr>
                  </a:outerShdw>
                </a:effectLst>
              </a:rPr>
              <a:t>by Duffy</a:t>
            </a:r>
          </a:p>
        </p:txBody>
      </p:sp>
      <p:sp>
        <p:nvSpPr>
          <p:cNvPr id="58" name="Rectangle 57">
            <a:extLst>
              <a:ext uri="{FF2B5EF4-FFF2-40B4-BE49-F238E27FC236}">
                <a16:creationId xmlns:a16="http://schemas.microsoft.com/office/drawing/2014/main" id="{CBC4F15C-4100-47C4-A308-6B2B57A7B4C2}"/>
              </a:ext>
            </a:extLst>
          </p:cNvPr>
          <p:cNvSpPr/>
          <p:nvPr/>
        </p:nvSpPr>
        <p:spPr>
          <a:xfrm rot="19719109">
            <a:off x="8562999" y="4057443"/>
            <a:ext cx="3344627" cy="1949939"/>
          </a:xfrm>
          <a:prstGeom prst="rect">
            <a:avLst/>
          </a:prstGeom>
          <a:noFill/>
        </p:spPr>
        <p:txBody>
          <a:bodyPr wrap="none" lIns="91440" tIns="45720" rIns="91440" bIns="45720">
            <a:prstTxWarp prst="textArchUp">
              <a:avLst>
                <a:gd name="adj" fmla="val 10810284"/>
              </a:avLst>
            </a:prstTxWarp>
            <a:spAutoFit/>
          </a:bodyPr>
          <a:lstStyle/>
          <a:p>
            <a:pPr lvl="0"/>
            <a:r>
              <a:rPr lang="en-GB" b="1" i="1" dirty="0">
                <a:effectLst>
                  <a:outerShdw blurRad="38100" dist="38100" dir="2700000" algn="tl">
                    <a:srgbClr val="000000">
                      <a:alpha val="43137"/>
                    </a:srgbClr>
                  </a:outerShdw>
                </a:effectLst>
              </a:rPr>
              <a:t>      The Great Gatsby </a:t>
            </a:r>
            <a:r>
              <a:rPr lang="en-GB" b="1" dirty="0">
                <a:effectLst>
                  <a:outerShdw blurRad="38100" dist="38100" dir="2700000" algn="tl">
                    <a:srgbClr val="000000">
                      <a:alpha val="43137"/>
                    </a:srgbClr>
                  </a:outerShdw>
                </a:effectLst>
              </a:rPr>
              <a:t>by</a:t>
            </a:r>
            <a:r>
              <a:rPr lang="en-GB" b="1" i="1" dirty="0">
                <a:effectLst>
                  <a:outerShdw blurRad="38100" dist="38100" dir="2700000" algn="tl">
                    <a:srgbClr val="000000">
                      <a:alpha val="43137"/>
                    </a:srgbClr>
                  </a:outerShdw>
                </a:effectLst>
              </a:rPr>
              <a:t> </a:t>
            </a:r>
            <a:r>
              <a:rPr lang="en-GB" b="1" dirty="0">
                <a:effectLst>
                  <a:outerShdw blurRad="38100" dist="38100" dir="2700000" algn="tl">
                    <a:srgbClr val="000000">
                      <a:alpha val="43137"/>
                    </a:srgbClr>
                  </a:outerShdw>
                </a:effectLst>
              </a:rPr>
              <a:t>Fitzgerald</a:t>
            </a:r>
          </a:p>
        </p:txBody>
      </p:sp>
      <p:sp>
        <p:nvSpPr>
          <p:cNvPr id="8" name="Rectangle 7">
            <a:extLst>
              <a:ext uri="{FF2B5EF4-FFF2-40B4-BE49-F238E27FC236}">
                <a16:creationId xmlns:a16="http://schemas.microsoft.com/office/drawing/2014/main" id="{88B50DED-EAD7-4E65-9BD6-F81DA69331D2}"/>
              </a:ext>
            </a:extLst>
          </p:cNvPr>
          <p:cNvSpPr/>
          <p:nvPr/>
        </p:nvSpPr>
        <p:spPr>
          <a:xfrm rot="1317991">
            <a:off x="5522643" y="4156096"/>
            <a:ext cx="2844707" cy="1619911"/>
          </a:xfrm>
          <a:prstGeom prst="rect">
            <a:avLst/>
          </a:prstGeom>
        </p:spPr>
        <p:txBody>
          <a:bodyPr wrap="none">
            <a:prstTxWarp prst="textArchDown">
              <a:avLst/>
            </a:prstTxWarp>
            <a:spAutoFit/>
          </a:bodyPr>
          <a:lstStyle/>
          <a:p>
            <a:pPr lvl="0"/>
            <a:r>
              <a:rPr lang="en-GB" b="1" i="1" dirty="0">
                <a:effectLst>
                  <a:outerShdw blurRad="38100" dist="38100" dir="2700000" algn="tl">
                    <a:srgbClr val="000000">
                      <a:alpha val="43137"/>
                    </a:srgbClr>
                  </a:outerShdw>
                </a:effectLst>
              </a:rPr>
              <a:t>         The Colour Purple </a:t>
            </a:r>
            <a:r>
              <a:rPr lang="en-GB" b="1" dirty="0">
                <a:effectLst>
                  <a:outerShdw blurRad="38100" dist="38100" dir="2700000" algn="tl">
                    <a:srgbClr val="000000">
                      <a:alpha val="43137"/>
                    </a:srgbClr>
                  </a:outerShdw>
                </a:effectLst>
              </a:rPr>
              <a:t>by Walker</a:t>
            </a:r>
          </a:p>
        </p:txBody>
      </p:sp>
      <p:sp>
        <p:nvSpPr>
          <p:cNvPr id="70" name="Rectangle 69">
            <a:extLst>
              <a:ext uri="{FF2B5EF4-FFF2-40B4-BE49-F238E27FC236}">
                <a16:creationId xmlns:a16="http://schemas.microsoft.com/office/drawing/2014/main" id="{13C9A1F5-7323-4EEC-9C34-E4FDE4E06535}"/>
              </a:ext>
            </a:extLst>
          </p:cNvPr>
          <p:cNvSpPr/>
          <p:nvPr/>
        </p:nvSpPr>
        <p:spPr>
          <a:xfrm rot="21145166">
            <a:off x="5449447" y="129267"/>
            <a:ext cx="2174775" cy="1852888"/>
          </a:xfrm>
          <a:prstGeom prst="rect">
            <a:avLst/>
          </a:prstGeom>
          <a:noFill/>
        </p:spPr>
        <p:txBody>
          <a:bodyPr wrap="none" lIns="91440" tIns="45720" rIns="91440" bIns="45720">
            <a:prstTxWarp prst="textArchUp">
              <a:avLst>
                <a:gd name="adj" fmla="val 10229677"/>
              </a:avLst>
            </a:prstTxWarp>
            <a:spAutoFit/>
          </a:bodyPr>
          <a:lstStyle/>
          <a:p>
            <a:pPr algn="ctr"/>
            <a:r>
              <a:rPr lang="en-US" sz="2000" b="1" cap="none" spc="0" dirty="0">
                <a:ln w="0">
                  <a:noFill/>
                </a:ln>
                <a:solidFill>
                  <a:schemeClr val="tx1"/>
                </a:solidFill>
                <a:effectLst>
                  <a:outerShdw blurRad="38100" dist="19050" dir="2700000" algn="tl" rotWithShape="0">
                    <a:schemeClr val="dk1">
                      <a:alpha val="40000"/>
                    </a:schemeClr>
                  </a:outerShdw>
                </a:effectLst>
              </a:rPr>
              <a:t>Cat on a Hot Tin Roof by Williams</a:t>
            </a:r>
          </a:p>
        </p:txBody>
      </p:sp>
      <p:sp>
        <p:nvSpPr>
          <p:cNvPr id="84" name="Rectangle 83">
            <a:extLst>
              <a:ext uri="{FF2B5EF4-FFF2-40B4-BE49-F238E27FC236}">
                <a16:creationId xmlns:a16="http://schemas.microsoft.com/office/drawing/2014/main" id="{ED8BDF0E-06A7-4F9C-8058-9308B10ABCCB}"/>
              </a:ext>
            </a:extLst>
          </p:cNvPr>
          <p:cNvSpPr/>
          <p:nvPr/>
        </p:nvSpPr>
        <p:spPr>
          <a:xfrm>
            <a:off x="-121644" y="1107291"/>
            <a:ext cx="10660482" cy="3662541"/>
          </a:xfrm>
          <a:prstGeom prst="rect">
            <a:avLst/>
          </a:prstGeom>
          <a:noFill/>
        </p:spPr>
        <p:txBody>
          <a:bodyPr wrap="none" lIns="91440" tIns="45720" rIns="91440" bIns="45720">
            <a:spAutoFit/>
          </a:bodyPr>
          <a:lstStyle/>
          <a:p>
            <a:r>
              <a:rPr lang="en-US" sz="11600" dirty="0">
                <a:ln w="0"/>
                <a:latin typeface="Arial Black" panose="020B0A04020102020204" pitchFamily="34" charset="0"/>
              </a:rPr>
              <a:t>ENGLISH</a:t>
            </a:r>
          </a:p>
          <a:p>
            <a:r>
              <a:rPr lang="en-US" sz="11600" dirty="0">
                <a:ln w="0"/>
                <a:latin typeface="Arial Black" panose="020B0A04020102020204" pitchFamily="34" charset="0"/>
              </a:rPr>
              <a:t>LITERATURE</a:t>
            </a:r>
          </a:p>
        </p:txBody>
      </p:sp>
      <p:pic>
        <p:nvPicPr>
          <p:cNvPr id="2052" name="Picture 4" descr="https://i.pinimg.com/564x/f5/d4/63/f5d4636039ca47271885751e0b125079.jpg">
            <a:extLst>
              <a:ext uri="{FF2B5EF4-FFF2-40B4-BE49-F238E27FC236}">
                <a16:creationId xmlns:a16="http://schemas.microsoft.com/office/drawing/2014/main" id="{4A210EDD-3823-4716-8780-BD8F83783EF4}"/>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t="30688" r="2" b="2813"/>
          <a:stretch/>
        </p:blipFill>
        <p:spPr bwMode="auto">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943618A2-ADB5-4494-8173-B38446C8A762}"/>
              </a:ext>
            </a:extLst>
          </p:cNvPr>
          <p:cNvSpPr/>
          <p:nvPr/>
        </p:nvSpPr>
        <p:spPr>
          <a:xfrm>
            <a:off x="1754022" y="6052405"/>
            <a:ext cx="7591186" cy="830997"/>
          </a:xfrm>
          <a:prstGeom prst="rect">
            <a:avLst/>
          </a:prstGeom>
        </p:spPr>
        <p:txBody>
          <a:bodyPr wrap="square">
            <a:spAutoFit/>
          </a:bodyPr>
          <a:lstStyle/>
          <a:p>
            <a:r>
              <a:rPr lang="en-GB" sz="1600" dirty="0">
                <a:solidFill>
                  <a:schemeClr val="bg1"/>
                </a:solidFill>
                <a:highlight>
                  <a:srgbClr val="C0C0C0"/>
                </a:highlight>
                <a:latin typeface="Rockwell" panose="02060603020205020403" pitchFamily="18" charset="0"/>
                <a:cs typeface="Arial" panose="020B0604020202020204" pitchFamily="34" charset="0"/>
              </a:rPr>
              <a:t>“The teachers are all amazing and make the subject even more enjoyable.”</a:t>
            </a:r>
          </a:p>
          <a:p>
            <a:endParaRPr lang="en-GB" sz="1600" dirty="0">
              <a:solidFill>
                <a:schemeClr val="bg1"/>
              </a:solidFill>
              <a:highlight>
                <a:srgbClr val="C0C0C0"/>
              </a:highlight>
              <a:latin typeface="Rockwell" panose="02060603020205020403" pitchFamily="18" charset="0"/>
              <a:cs typeface="Arial" panose="020B0604020202020204" pitchFamily="34" charset="0"/>
            </a:endParaRPr>
          </a:p>
          <a:p>
            <a:r>
              <a:rPr lang="en-GB" sz="1600" dirty="0">
                <a:solidFill>
                  <a:schemeClr val="bg1"/>
                </a:solidFill>
                <a:highlight>
                  <a:srgbClr val="C0C0C0"/>
                </a:highlight>
                <a:latin typeface="Rockwell" panose="02060603020205020403" pitchFamily="18" charset="0"/>
                <a:cs typeface="Arial" panose="020B0604020202020204" pitchFamily="34" charset="0"/>
              </a:rPr>
              <a:t>“English literature would not have been the same without our lovely teachers.” </a:t>
            </a:r>
          </a:p>
        </p:txBody>
      </p:sp>
      <p:sp>
        <p:nvSpPr>
          <p:cNvPr id="17" name="Rectangle 16">
            <a:extLst>
              <a:ext uri="{FF2B5EF4-FFF2-40B4-BE49-F238E27FC236}">
                <a16:creationId xmlns:a16="http://schemas.microsoft.com/office/drawing/2014/main" id="{569678EF-8492-47FB-B555-7503BDA208C5}"/>
              </a:ext>
            </a:extLst>
          </p:cNvPr>
          <p:cNvSpPr/>
          <p:nvPr/>
        </p:nvSpPr>
        <p:spPr>
          <a:xfrm>
            <a:off x="7779283" y="326833"/>
            <a:ext cx="4435590" cy="1077218"/>
          </a:xfrm>
          <a:prstGeom prst="rect">
            <a:avLst/>
          </a:prstGeom>
        </p:spPr>
        <p:txBody>
          <a:bodyPr wrap="square">
            <a:spAutoFit/>
          </a:bodyPr>
          <a:lstStyle/>
          <a:p>
            <a:pPr algn="r"/>
            <a:r>
              <a:rPr lang="en-GB" sz="1600" dirty="0">
                <a:solidFill>
                  <a:schemeClr val="bg1"/>
                </a:solidFill>
                <a:highlight>
                  <a:srgbClr val="C0C0C0"/>
                </a:highlight>
                <a:latin typeface="Rockwell" panose="02060603020205020403" pitchFamily="18" charset="0"/>
                <a:cs typeface="Arial" panose="020B0604020202020204" pitchFamily="34" charset="0"/>
              </a:rPr>
              <a:t>“I have loved many things about this course. For example, exploring new themes, new ideas and discussing your own opinions with others.”</a:t>
            </a:r>
          </a:p>
        </p:txBody>
      </p:sp>
      <p:sp>
        <p:nvSpPr>
          <p:cNvPr id="89" name="Rectangle 88">
            <a:extLst>
              <a:ext uri="{FF2B5EF4-FFF2-40B4-BE49-F238E27FC236}">
                <a16:creationId xmlns:a16="http://schemas.microsoft.com/office/drawing/2014/main" id="{D2981F06-C062-4655-8065-2E6A8C26BA60}"/>
              </a:ext>
            </a:extLst>
          </p:cNvPr>
          <p:cNvSpPr/>
          <p:nvPr/>
        </p:nvSpPr>
        <p:spPr>
          <a:xfrm>
            <a:off x="62707" y="2463209"/>
            <a:ext cx="6058301" cy="830997"/>
          </a:xfrm>
          <a:prstGeom prst="rect">
            <a:avLst/>
          </a:prstGeom>
        </p:spPr>
        <p:txBody>
          <a:bodyPr wrap="square">
            <a:spAutoFit/>
          </a:bodyPr>
          <a:lstStyle/>
          <a:p>
            <a:r>
              <a:rPr lang="en-GB" sz="1600" dirty="0">
                <a:solidFill>
                  <a:schemeClr val="bg1"/>
                </a:solidFill>
                <a:highlight>
                  <a:srgbClr val="C0C0C0"/>
                </a:highlight>
                <a:latin typeface="Rockwell" panose="02060603020205020403" pitchFamily="18" charset="0"/>
                <a:cs typeface="Arial" panose="020B0604020202020204" pitchFamily="34" charset="0"/>
              </a:rPr>
              <a:t>“I will thoroughly miss studying English lit when I finish year 13 as, despite finding it difficult at times, it has always been a pleasure to attend lessons and study the books and plays set.”</a:t>
            </a:r>
          </a:p>
        </p:txBody>
      </p:sp>
      <p:sp>
        <p:nvSpPr>
          <p:cNvPr id="20" name="Rectangle 19">
            <a:extLst>
              <a:ext uri="{FF2B5EF4-FFF2-40B4-BE49-F238E27FC236}">
                <a16:creationId xmlns:a16="http://schemas.microsoft.com/office/drawing/2014/main" id="{7338F95C-9359-4906-A2A1-3BB906C687FF}"/>
              </a:ext>
            </a:extLst>
          </p:cNvPr>
          <p:cNvSpPr/>
          <p:nvPr/>
        </p:nvSpPr>
        <p:spPr>
          <a:xfrm>
            <a:off x="25400" y="39684"/>
            <a:ext cx="4792240" cy="1384995"/>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*5 GCSEs (Grade 4-9) </a:t>
            </a:r>
          </a:p>
          <a:p>
            <a:r>
              <a:rPr lang="en-GB" sz="1400" b="1" dirty="0">
                <a:latin typeface="Arial" panose="020B0604020202020204" pitchFamily="34" charset="0"/>
                <a:cs typeface="Arial" panose="020B0604020202020204" pitchFamily="34" charset="0"/>
              </a:rPr>
              <a:t>Grade 5+ in English</a:t>
            </a:r>
          </a:p>
          <a:p>
            <a:r>
              <a:rPr lang="en-GB" sz="1400" b="1" dirty="0">
                <a:latin typeface="Arial" panose="020B0604020202020204" pitchFamily="34" charset="0"/>
                <a:cs typeface="Arial" panose="020B0604020202020204" pitchFamily="34" charset="0"/>
              </a:rPr>
              <a:t>AQA English Literature (2 years)</a:t>
            </a:r>
          </a:p>
          <a:p>
            <a:r>
              <a:rPr lang="en-GB" sz="1400" b="1" dirty="0">
                <a:latin typeface="Arial" panose="020B0604020202020204" pitchFamily="34" charset="0"/>
                <a:cs typeface="Arial" panose="020B0604020202020204" pitchFamily="34" charset="0"/>
              </a:rPr>
              <a:t>1: Love through the Ages</a:t>
            </a:r>
          </a:p>
          <a:p>
            <a:r>
              <a:rPr lang="en-GB" sz="1400" b="1" dirty="0">
                <a:latin typeface="Arial" panose="020B0604020202020204" pitchFamily="34" charset="0"/>
                <a:cs typeface="Arial" panose="020B0604020202020204" pitchFamily="34" charset="0"/>
              </a:rPr>
              <a:t>2B: Modern Times (1945-present)</a:t>
            </a:r>
          </a:p>
          <a:p>
            <a:r>
              <a:rPr lang="en-GB" sz="1400" b="1" dirty="0">
                <a:latin typeface="Arial" panose="020B0604020202020204" pitchFamily="34" charset="0"/>
                <a:cs typeface="Arial" panose="020B0604020202020204" pitchFamily="34" charset="0"/>
              </a:rPr>
              <a:t>Coursework (comparison of two texts of your choice)</a:t>
            </a:r>
          </a:p>
        </p:txBody>
      </p:sp>
      <p:pic>
        <p:nvPicPr>
          <p:cNvPr id="9" name="Audio 8">
            <a:hlinkClick r:id="" action="ppaction://media"/>
            <a:extLst>
              <a:ext uri="{FF2B5EF4-FFF2-40B4-BE49-F238E27FC236}">
                <a16:creationId xmlns:a16="http://schemas.microsoft.com/office/drawing/2014/main" id="{2B734254-454E-4CF1-AA6F-B7A586F35614}"/>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7307597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99526"/>
    </mc:Choice>
    <mc:Fallback xmlns="">
      <p:transition spd="slow" advTm="199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FF3799443950547AFB4FE2DA3A99F19" ma:contentTypeVersion="12" ma:contentTypeDescription="Create a new document." ma:contentTypeScope="" ma:versionID="3c1459c0c108177919d256e9e9bf1f82">
  <xsd:schema xmlns:xsd="http://www.w3.org/2001/XMLSchema" xmlns:xs="http://www.w3.org/2001/XMLSchema" xmlns:p="http://schemas.microsoft.com/office/2006/metadata/properties" xmlns:ns2="549f08a5-d520-4d3d-9b08-5d446bbe6ba6" xmlns:ns3="66b9fb31-84b1-461e-9d24-2dbfce04b27c" targetNamespace="http://schemas.microsoft.com/office/2006/metadata/properties" ma:root="true" ma:fieldsID="8c3ab835ae5e6fd045cf7e379a97b07c" ns2:_="" ns3:_="">
    <xsd:import namespace="549f08a5-d520-4d3d-9b08-5d446bbe6ba6"/>
    <xsd:import namespace="66b9fb31-84b1-461e-9d24-2dbfce04b27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9f08a5-d520-4d3d-9b08-5d446bbe6b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6b9fb31-84b1-461e-9d24-2dbfce04b27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1E38C2-3F48-4D12-A173-E3FFC27ADDA2}">
  <ds:schemaRefs>
    <ds:schemaRef ds:uri="http://schemas.microsoft.com/sharepoint/v3/contenttype/forms"/>
  </ds:schemaRefs>
</ds:datastoreItem>
</file>

<file path=customXml/itemProps2.xml><?xml version="1.0" encoding="utf-8"?>
<ds:datastoreItem xmlns:ds="http://schemas.openxmlformats.org/officeDocument/2006/customXml" ds:itemID="{544BC30D-4AD3-4FA0-9D7D-D35D2676BD63}">
  <ds:schemaRefs>
    <ds:schemaRef ds:uri="50141588-8fe0-4d0f-90ed-a35aee6876e7"/>
    <ds:schemaRef ds:uri="http://purl.org/dc/terms/"/>
    <ds:schemaRef ds:uri="http://schemas.openxmlformats.org/package/2006/metadata/core-properties"/>
    <ds:schemaRef ds:uri="http://schemas.microsoft.com/office/2006/documentManagement/types"/>
    <ds:schemaRef ds:uri="26790572-6231-4d0c-8230-fd2383bde289"/>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BBC16A52-C6EE-4DCB-A308-DAB2729DEA99}"/>
</file>

<file path=docProps/app.xml><?xml version="1.0" encoding="utf-8"?>
<Properties xmlns="http://schemas.openxmlformats.org/officeDocument/2006/extended-properties" xmlns:vt="http://schemas.openxmlformats.org/officeDocument/2006/docPropsVTypes">
  <TotalTime>381</TotalTime>
  <Words>504</Words>
  <Application>Microsoft Office PowerPoint</Application>
  <PresentationFormat>Widescreen</PresentationFormat>
  <Paragraphs>51</Paragraphs>
  <Slides>1</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Calibri</vt:lpstr>
      <vt:lpstr>Calibri Light</vt:lpstr>
      <vt:lpstr>Rockwell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 Pareja</dc:creator>
  <cp:lastModifiedBy>H Gray</cp:lastModifiedBy>
  <cp:revision>26</cp:revision>
  <dcterms:created xsi:type="dcterms:W3CDTF">2021-03-02T10:45:26Z</dcterms:created>
  <dcterms:modified xsi:type="dcterms:W3CDTF">2021-03-04T11:31:17Z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0x0101006FF3799443950547AFB4FE2DA3A99F19</vt:lpwstr>
  </property>
  <property fmtid="{D5CDD505-2E9C-101B-9397-08002B2CF9AE}" pid="3" name="MSIP_Label_71dda7c5-96ca-48e3-9e3a-5c391aea2853_Enabled">
    <vt:lpwstr>True</vt:lpwstr>
  </property>
  <property fmtid="{D5CDD505-2E9C-101B-9397-08002B2CF9AE}" pid="4" name="MSIP_Label_71dda7c5-96ca-48e3-9e3a-5c391aea2853_SiteId">
    <vt:lpwstr>a091745a-b7d8-4d7a-b2a6-1359053d4510</vt:lpwstr>
  </property>
  <property fmtid="{D5CDD505-2E9C-101B-9397-08002B2CF9AE}" pid="5" name="MSIP_Label_71dda7c5-96ca-48e3-9e3a-5c391aea2853_Ref">
    <vt:lpwstr>https://api.informationprotection.azure.com/api/a091745a-b7d8-4d7a-b2a6-1359053d4510</vt:lpwstr>
  </property>
  <property fmtid="{D5CDD505-2E9C-101B-9397-08002B2CF9AE}" pid="6" name="MSIP_Label_71dda7c5-96ca-48e3-9e3a-5c391aea2853_SetBy">
    <vt:lpwstr>vpareja@nottinghamacademy.org</vt:lpwstr>
  </property>
  <property fmtid="{D5CDD505-2E9C-101B-9397-08002B2CF9AE}" pid="7" name="MSIP_Label_71dda7c5-96ca-48e3-9e3a-5c391aea2853_SetDate">
    <vt:lpwstr>2021-03-02T16:36:11.2639650+00:00</vt:lpwstr>
  </property>
  <property fmtid="{D5CDD505-2E9C-101B-9397-08002B2CF9AE}" pid="8" name="MSIP_Label_71dda7c5-96ca-48e3-9e3a-5c391aea2853_Name">
    <vt:lpwstr>General</vt:lpwstr>
  </property>
  <property fmtid="{D5CDD505-2E9C-101B-9397-08002B2CF9AE}" pid="9" name="MSIP_Label_71dda7c5-96ca-48e3-9e3a-5c391aea2853_Application">
    <vt:lpwstr>Microsoft Azure Information Protection</vt:lpwstr>
  </property>
  <property fmtid="{D5CDD505-2E9C-101B-9397-08002B2CF9AE}" pid="10" name="MSIP_Label_71dda7c5-96ca-48e3-9e3a-5c391aea2853_Extended_MSFT_Method">
    <vt:lpwstr>Automatic</vt:lpwstr>
  </property>
  <property fmtid="{D5CDD505-2E9C-101B-9397-08002B2CF9AE}" pid="11" name="Sensitivity">
    <vt:lpwstr>General</vt:lpwstr>
  </property>
</Properties>
</file>