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7" r:id="rId5"/>
  </p:sldMasterIdLst>
  <p:sldIdLst>
    <p:sldId id="257" r:id="rId6"/>
    <p:sldId id="319" r:id="rId7"/>
    <p:sldId id="332" r:id="rId8"/>
    <p:sldId id="260" r:id="rId9"/>
    <p:sldId id="320" r:id="rId10"/>
    <p:sldId id="321" r:id="rId11"/>
    <p:sldId id="330" r:id="rId12"/>
    <p:sldId id="297" r:id="rId13"/>
    <p:sldId id="264" r:id="rId14"/>
    <p:sldId id="295" r:id="rId15"/>
    <p:sldId id="298" r:id="rId16"/>
    <p:sldId id="301" r:id="rId17"/>
    <p:sldId id="305" r:id="rId18"/>
    <p:sldId id="325" r:id="rId19"/>
    <p:sldId id="303" r:id="rId20"/>
    <p:sldId id="304" r:id="rId21"/>
    <p:sldId id="331" r:id="rId22"/>
    <p:sldId id="326" r:id="rId23"/>
    <p:sldId id="327" r:id="rId24"/>
    <p:sldId id="329" r:id="rId25"/>
    <p:sldId id="316" r:id="rId26"/>
    <p:sldId id="309" r:id="rId27"/>
    <p:sldId id="315" r:id="rId28"/>
    <p:sldId id="311" r:id="rId29"/>
    <p:sldId id="334" r:id="rId30"/>
    <p:sldId id="335" r:id="rId31"/>
    <p:sldId id="333" r:id="rId32"/>
    <p:sldId id="313" r:id="rId3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66FF"/>
    <a:srgbClr val="CC99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CCBC5E-4E42-48FE-A2CB-2D58DA254E92}" v="1" dt="2020-04-22T13:56:58.5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26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B6F8E-241B-4A2A-A99B-1470F3782DF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0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69619-6A1B-45C8-8333-226A83FBA313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85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A762A-344D-44AE-B843-BCE2689962C6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60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1B2B2-55BA-4B8C-8B9C-FADF35AED039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0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522BAE-05AB-4F38-B92A-8C7BECB209AB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2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BE608-0162-4019-BF46-4ED1B5C9D9B2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59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9B04F-8EF7-406F-BA4F-7C02B5A77917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93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EC792-6B30-4727-81B0-FAB2C68FBE56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98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E99C70-99F2-4807-B95F-5F2FE6C14157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30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2643E-E2B7-4EAF-9DA1-1FEDEAE40B05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9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7DA75-96F5-464A-AF57-0F9FA0E5E3E7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83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5B1BC-ED27-490E-B997-A41C66BC58F0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8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BD5B4-C4A8-4632-9CB9-51397AEDF64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99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E37AA-BB4C-4177-8126-A9DA814B5B20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31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B55AA-FE82-4D2B-A490-3C11C2C13DB1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25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12CEC-E211-40D1-AF1B-02F645DD84BC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72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B2415-EF10-400A-BBAC-A1AF79FC301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54583"/>
      </p:ext>
    </p:extLst>
  </p:cSld>
  <p:clrMapOvr>
    <a:masterClrMapping/>
  </p:clrMapOvr>
  <p:transition advClick="0" advTm="7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2ECC8-9B5A-484E-8348-C628A119490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5395"/>
      </p:ext>
    </p:extLst>
  </p:cSld>
  <p:clrMapOvr>
    <a:masterClrMapping/>
  </p:clrMapOvr>
  <p:transition advClick="0" advTm="7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E3B61-8AF9-4C79-9D41-E398357C8280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126247"/>
      </p:ext>
    </p:extLst>
  </p:cSld>
  <p:clrMapOvr>
    <a:masterClrMapping/>
  </p:clrMapOvr>
  <p:transition advClick="0" advTm="7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95CACD-60B0-4445-8385-A22850928C2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975503"/>
      </p:ext>
    </p:extLst>
  </p:cSld>
  <p:clrMapOvr>
    <a:masterClrMapping/>
  </p:clrMapOvr>
  <p:transition advClick="0" advTm="7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3D858-D02C-4004-B0AE-E139BAD8BEC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464671"/>
      </p:ext>
    </p:extLst>
  </p:cSld>
  <p:clrMapOvr>
    <a:masterClrMapping/>
  </p:clrMapOvr>
  <p:transition advClick="0" advTm="7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B0669-BFD5-4175-8ACF-EF900EC99A47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964150"/>
      </p:ext>
    </p:extLst>
  </p:cSld>
  <p:clrMapOvr>
    <a:masterClrMapping/>
  </p:clrMapOvr>
  <p:transition advClick="0" advTm="7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FB491-35D3-4D8E-A669-4469CD3A5542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425131"/>
      </p:ext>
    </p:extLst>
  </p:cSld>
  <p:clrMapOvr>
    <a:masterClrMapping/>
  </p:clrMapOvr>
  <p:transition advClick="0" advTm="7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250F8-0161-490D-8F76-A7AD212CC8F3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916603"/>
      </p:ext>
    </p:extLst>
  </p:cSld>
  <p:clrMapOvr>
    <a:masterClrMapping/>
  </p:clrMapOvr>
  <p:transition advClick="0" advTm="7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7D9EB-93A0-4D43-BD69-3EB12AB14B29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656589"/>
      </p:ext>
    </p:extLst>
  </p:cSld>
  <p:clrMapOvr>
    <a:masterClrMapping/>
  </p:clrMapOvr>
  <p:transition advClick="0" advTm="7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B47C2-41A2-4B61-BADC-3A7976B9BBD4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268442"/>
      </p:ext>
    </p:extLst>
  </p:cSld>
  <p:clrMapOvr>
    <a:masterClrMapping/>
  </p:clrMapOvr>
  <p:transition advClick="0" advTm="7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C91B3-A76B-4E61-BF39-DB5E0F68D354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278914"/>
      </p:ext>
    </p:extLst>
  </p:cSld>
  <p:clrMapOvr>
    <a:masterClrMapping/>
  </p:clrMapOvr>
  <p:transition advClick="0" advTm="7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8DF3F-00EC-4D3B-8DA5-8CDFB17664FF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231578"/>
      </p:ext>
    </p:extLst>
  </p:cSld>
  <p:clrMapOvr>
    <a:masterClrMapping/>
  </p:clrMapOvr>
  <p:transition advClick="0" advTm="7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DAF87-D9F3-4367-93B9-70608ADA87AA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2494"/>
      </p:ext>
    </p:extLst>
  </p:cSld>
  <p:clrMapOvr>
    <a:masterClrMapping/>
  </p:clrMapOvr>
  <p:transition advClick="0" advTm="7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4C76F-B1A1-4188-A0DA-8EC232FF2315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785061"/>
      </p:ext>
    </p:extLst>
  </p:cSld>
  <p:clrMapOvr>
    <a:masterClrMapping/>
  </p:clrMapOvr>
  <p:transition advClick="0" advTm="7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3523B-38D9-408E-B198-6C079A05B8FB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828998"/>
      </p:ext>
    </p:extLst>
  </p:cSld>
  <p:clrMapOvr>
    <a:masterClrMapping/>
  </p:clrMapOvr>
  <p:transition advClick="0" advTm="7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A54B7-9BD9-4A51-91A4-16BF796D6765}" type="slidenum">
              <a:rPr lang="en-GB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934099"/>
      </p:ext>
    </p:extLst>
  </p:cSld>
  <p:clrMapOvr>
    <a:masterClrMapping/>
  </p:clrMapOvr>
  <p:transition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2098AB-1108-4518-8D5B-C9E12979472D}" type="slidenum">
              <a:rPr lang="en-GB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7345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8C7028-6D6D-4F0C-9807-2F9FD7D3315E}" type="slidenum">
              <a:rPr lang="en-GB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98126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ransition advClick="0" advTm="7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5VWf84r33U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s://www.google.co.uk/url?q=http://mediamusings.dsc.rmit.edu.au/2011/09/30/muslims-are-good-citizens-thats-not-what-the-media-wants-you-to-see/&amp;sa=U&amp;ei=hn30VM7rDYjSaPmJgNgI&amp;ved=0CCIQ9QEwBg&amp;usg=AFQjCNEelo27CAJmWsfwLE1aq3F4lkt2Dg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eg"/><Relationship Id="rId7" Type="http://schemas.openxmlformats.org/officeDocument/2006/relationships/image" Target="../media/image17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0.png"/><Relationship Id="rId4" Type="http://schemas.openxmlformats.org/officeDocument/2006/relationships/image" Target="../media/image8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3"/>
          <p:cNvSpPr>
            <a:spLocks noChangeArrowheads="1"/>
          </p:cNvSpPr>
          <p:nvPr/>
        </p:nvSpPr>
        <p:spPr bwMode="auto">
          <a:xfrm>
            <a:off x="251520" y="274638"/>
            <a:ext cx="8640960" cy="560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6600" b="1" dirty="0">
                <a:latin typeface="Comic Sans MS" panose="030F0702030302020204" pitchFamily="66" charset="0"/>
              </a:rPr>
              <a:t>Welcome to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5400" b="1" dirty="0">
                <a:latin typeface="Comic Sans MS" panose="030F0702030302020204" pitchFamily="66" charset="0"/>
              </a:rPr>
              <a:t>GCSE Religious Studies </a:t>
            </a:r>
            <a:br>
              <a:rPr lang="en-GB" altLang="en-US" sz="8800" b="1" dirty="0">
                <a:latin typeface="Comic Sans MS" panose="030F0702030302020204" pitchFamily="66" charset="0"/>
              </a:rPr>
            </a:br>
            <a:r>
              <a:rPr lang="en-GB" altLang="en-US" sz="8000" b="1" dirty="0">
                <a:latin typeface="Comic Sans MS" panose="030F0702030302020204" pitchFamily="66" charset="0"/>
              </a:rPr>
              <a:t>Islam, Philosophy &amp; Ethics </a:t>
            </a:r>
            <a:endParaRPr lang="en-GB" altLang="en-US" sz="8800" b="1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7352" y="5534561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000" kern="1800" dirty="0">
                <a:solidFill>
                  <a:srgbClr val="222222"/>
                </a:solidFill>
                <a:latin typeface="Calibri"/>
                <a:ea typeface="Calibri"/>
                <a:cs typeface="Times New Roman"/>
              </a:rPr>
              <a:t>You tube</a:t>
            </a:r>
            <a:endParaRPr lang="en-GB" sz="1600" dirty="0"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GB" sz="2000" kern="1800" dirty="0">
                <a:solidFill>
                  <a:srgbClr val="222222"/>
                </a:solidFill>
                <a:latin typeface="Calibri"/>
                <a:ea typeface="Calibri"/>
                <a:cs typeface="Times New Roman"/>
                <a:hlinkClick r:id="rId3"/>
              </a:rPr>
              <a:t>https://www.youtube.com/watch?v=G5VWf84r33U</a:t>
            </a:r>
            <a:endParaRPr lang="en-GB" sz="2000" kern="1800" dirty="0">
              <a:solidFill>
                <a:srgbClr val="222222"/>
              </a:solidFill>
              <a:latin typeface="Calibri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GB" sz="2000" kern="1800" dirty="0" err="1">
                <a:solidFill>
                  <a:srgbClr val="222222"/>
                </a:solidFill>
                <a:latin typeface="Calibri"/>
                <a:ea typeface="Calibri"/>
                <a:cs typeface="Times New Roman"/>
              </a:rPr>
              <a:t>ThePianoGuys</a:t>
            </a:r>
            <a:r>
              <a:rPr lang="en-GB" sz="2000" kern="1800" dirty="0">
                <a:solidFill>
                  <a:srgbClr val="222222"/>
                </a:solidFill>
                <a:latin typeface="Calibri"/>
                <a:ea typeface="Calibri"/>
                <a:cs typeface="Times New Roman"/>
              </a:rPr>
              <a:t> Live at Red Butte Garden - Beethoven's 5 Secrets (Cello/Orchestral Cover)</a:t>
            </a:r>
            <a:endParaRPr lang="en-GB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061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5000">
        <p14:flip dir="r"/>
      </p:transition>
    </mc:Choice>
    <mc:Fallback xmlns="">
      <p:transition spd="slow" advClick="0" advTm="1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43608" y="345264"/>
            <a:ext cx="7128792" cy="51125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600" b="1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Why take this course?</a:t>
            </a:r>
          </a:p>
        </p:txBody>
      </p:sp>
    </p:spTree>
    <p:extLst>
      <p:ext uri="{BB962C8B-B14F-4D97-AF65-F5344CB8AC3E}">
        <p14:creationId xmlns:p14="http://schemas.microsoft.com/office/powerpoint/2010/main" val="354370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99976"/>
            <a:ext cx="4780904" cy="331106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Religion is everywhere</a:t>
            </a:r>
          </a:p>
          <a:p>
            <a:pPr algn="ctr"/>
            <a:r>
              <a:rPr lang="en-GB" sz="4800" b="1" dirty="0"/>
              <a:t>84% theist</a:t>
            </a:r>
          </a:p>
          <a:p>
            <a:pPr algn="ctr"/>
            <a:r>
              <a:rPr lang="en-GB" sz="4800" b="1" dirty="0"/>
              <a:t>16% atheist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80904" y="122300"/>
            <a:ext cx="4388248" cy="328874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000000"/>
                </a:solidFill>
              </a:rPr>
              <a:t>Engage in a subject where different cultures and beliefs are explored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0" y="3411040"/>
            <a:ext cx="4780904" cy="33944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000000"/>
                </a:solidFill>
              </a:rPr>
              <a:t>33% Christian 2.4 billion people</a:t>
            </a:r>
          </a:p>
          <a:p>
            <a:pPr algn="ctr"/>
            <a:endParaRPr lang="en-GB" sz="3200" b="1" dirty="0">
              <a:solidFill>
                <a:srgbClr val="000000"/>
              </a:solidFill>
            </a:endParaRPr>
          </a:p>
          <a:p>
            <a:pPr algn="ctr"/>
            <a:r>
              <a:rPr lang="en-GB" sz="3200" b="1" dirty="0">
                <a:solidFill>
                  <a:srgbClr val="000000"/>
                </a:solidFill>
              </a:rPr>
              <a:t>24.1% are Muslim, 1.8 billion people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768848" y="3411040"/>
            <a:ext cx="4400304" cy="33944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000000"/>
                </a:solidFill>
              </a:rPr>
              <a:t>Learning about religion is about understanding people, life and the world. </a:t>
            </a:r>
          </a:p>
        </p:txBody>
      </p:sp>
    </p:spTree>
    <p:extLst>
      <p:ext uri="{BB962C8B-B14F-4D97-AF65-F5344CB8AC3E}">
        <p14:creationId xmlns:p14="http://schemas.microsoft.com/office/powerpoint/2010/main" val="58606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777875"/>
          </a:xfrm>
          <a:solidFill>
            <a:srgbClr val="FFFF00"/>
          </a:solidFill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33CC"/>
                </a:solidFill>
              </a:rPr>
              <a:t>Islam is always in the news…</a:t>
            </a:r>
            <a:endParaRPr lang="en-GB" altLang="en-US" b="1" dirty="0">
              <a:solidFill>
                <a:srgbClr val="0033CC"/>
              </a:solidFill>
            </a:endParaRPr>
          </a:p>
        </p:txBody>
      </p:sp>
      <p:pic>
        <p:nvPicPr>
          <p:cNvPr id="5123" name="Picture 12" descr="mar22-03-017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20072" y="980728"/>
            <a:ext cx="3923927" cy="3736160"/>
          </a:xfrm>
          <a:noFill/>
        </p:spPr>
      </p:pic>
      <p:sp>
        <p:nvSpPr>
          <p:cNvPr id="2" name="Rectangle 1"/>
          <p:cNvSpPr/>
          <p:nvPr/>
        </p:nvSpPr>
        <p:spPr>
          <a:xfrm>
            <a:off x="0" y="992160"/>
            <a:ext cx="5220072" cy="4001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DADADA">
                    <a:lumMod val="25000"/>
                  </a:srgbClr>
                </a:solidFill>
              </a:rPr>
              <a:t>Muslim Ban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80980"/>
            <a:ext cx="3048000" cy="2517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404845"/>
            <a:ext cx="5220072" cy="2976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8" descr="https://encrypted-tbn0.gstatic.com/images?q=tbn:ANd9GcSyX0L6mdMi-_P217uVAPegXLfbbmap84Fp4cQNCr9M-BOB03TdN5_A5g:mediamusings.dsc.rmit.edu.au/files/2011/09/Islamophobi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4007" y="3972956"/>
            <a:ext cx="3096344" cy="2925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3145" y="1192214"/>
            <a:ext cx="1925641" cy="226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1946" y="4243726"/>
            <a:ext cx="3582054" cy="2614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306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73" y="3682036"/>
            <a:ext cx="4910133" cy="317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800" y="3803551"/>
            <a:ext cx="4505502" cy="30544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2" y="877195"/>
            <a:ext cx="5072019" cy="28048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7" y="877195"/>
            <a:ext cx="4273009" cy="2926356"/>
          </a:xfrm>
          <a:prstGeom prst="rect">
            <a:avLst/>
          </a:prstGeom>
        </p:spPr>
      </p:pic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34273" y="0"/>
            <a:ext cx="9109727" cy="87719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b="1" kern="0" dirty="0">
                <a:solidFill>
                  <a:srgbClr val="0033CC"/>
                </a:solidFill>
              </a:rPr>
              <a:t>Muslims on TV…</a:t>
            </a:r>
            <a:endParaRPr lang="en-GB" altLang="en-US" b="1" kern="0" dirty="0">
              <a:solidFill>
                <a:srgbClr val="0033CC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489339" y="2349889"/>
            <a:ext cx="3849588" cy="26642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</a:rPr>
              <a:t>These are some of the programmes we will watch to analyse issues affecting Muslims</a:t>
            </a:r>
          </a:p>
        </p:txBody>
      </p:sp>
    </p:spTree>
    <p:extLst>
      <p:ext uri="{BB962C8B-B14F-4D97-AF65-F5344CB8AC3E}">
        <p14:creationId xmlns:p14="http://schemas.microsoft.com/office/powerpoint/2010/main" val="2012935783"/>
      </p:ext>
    </p:extLst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3" descr="the-bradford-riots-4763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86563" y="428625"/>
            <a:ext cx="2174875" cy="3106738"/>
          </a:xfrm>
        </p:spPr>
      </p:pic>
      <p:pic>
        <p:nvPicPr>
          <p:cNvPr id="7172" name="Picture 15" descr="Britz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006" y="294481"/>
            <a:ext cx="2214562" cy="3125788"/>
          </a:xfrm>
          <a:noFill/>
        </p:spPr>
      </p:pic>
      <p:pic>
        <p:nvPicPr>
          <p:cNvPr id="7173" name="Picture 18" descr="yasm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736" y="966788"/>
            <a:ext cx="271938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9" descr="imagesCAF00V3V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2343150" cy="278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11" descr="imagesCAIWP2B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5123" y="1047368"/>
            <a:ext cx="250507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843213" y="188913"/>
            <a:ext cx="3586162" cy="7778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b="1" kern="0" dirty="0">
                <a:solidFill>
                  <a:srgbClr val="0033CC"/>
                </a:solidFill>
              </a:rPr>
              <a:t>In Films…</a:t>
            </a:r>
            <a:endParaRPr lang="en-GB" altLang="en-US" b="1" kern="0" dirty="0">
              <a:solidFill>
                <a:srgbClr val="0033CC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4306167"/>
            <a:ext cx="3393184" cy="25514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123" y="3429000"/>
            <a:ext cx="2247580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5114" y="3515978"/>
            <a:ext cx="2278885" cy="16167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16126" y="2827040"/>
            <a:ext cx="3849588" cy="26642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</a:rPr>
              <a:t>These are some of the films we will watch to analyse issues affecting Muslims</a:t>
            </a:r>
          </a:p>
        </p:txBody>
      </p:sp>
    </p:spTree>
    <p:extLst>
      <p:ext uri="{BB962C8B-B14F-4D97-AF65-F5344CB8AC3E}">
        <p14:creationId xmlns:p14="http://schemas.microsoft.com/office/powerpoint/2010/main" val="2559519406"/>
      </p:ext>
    </p:extLst>
  </p:cSld>
  <p:clrMapOvr>
    <a:masterClrMapping/>
  </p:clrMapOvr>
  <p:transition spd="slow" advClick="0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968" y="188640"/>
            <a:ext cx="8838647" cy="105081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b="1" dirty="0">
                <a:solidFill>
                  <a:srgbClr val="000000"/>
                </a:solidFill>
                <a:latin typeface="Comic Sans MS" panose="030F0702030302020204" pitchFamily="66" charset="0"/>
              </a:rPr>
              <a:t>Muslims are just Arabs or Pakistanis, but from all parts of the world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7362" y="1397410"/>
            <a:ext cx="2750253" cy="226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5" y="4293096"/>
            <a:ext cx="3672408" cy="243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914" y="4293096"/>
            <a:ext cx="2457448" cy="244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504" y="1383475"/>
            <a:ext cx="2888858" cy="226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416590"/>
            <a:ext cx="3240999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8164" y="4313198"/>
            <a:ext cx="2916324" cy="2411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5" y="-387424"/>
            <a:ext cx="9620250" cy="862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05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Scroll 4"/>
          <p:cNvSpPr/>
          <p:nvPr/>
        </p:nvSpPr>
        <p:spPr>
          <a:xfrm>
            <a:off x="539552" y="328088"/>
            <a:ext cx="8064896" cy="6237280"/>
          </a:xfrm>
          <a:prstGeom prst="verticalScrol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Aft>
                <a:spcPct val="0"/>
              </a:spcAft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The course will cover 3 areas:</a:t>
            </a:r>
          </a:p>
          <a:p>
            <a:pPr lvl="0" algn="ctr" fontAlgn="base">
              <a:spcAft>
                <a:spcPct val="0"/>
              </a:spcAft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1) Islam</a:t>
            </a:r>
          </a:p>
          <a:p>
            <a:pPr lvl="0" algn="ctr" fontAlgn="base">
              <a:spcAft>
                <a:spcPct val="0"/>
              </a:spcAft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2) Christianity</a:t>
            </a:r>
          </a:p>
          <a:p>
            <a:pPr lvl="0" algn="ctr" fontAlgn="base">
              <a:spcAft>
                <a:spcPct val="0"/>
              </a:spcAft>
            </a:pPr>
            <a:r>
              <a:rPr lang="en-GB" altLang="en-US" sz="4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3)Philosophy &amp; Ethics</a:t>
            </a:r>
          </a:p>
        </p:txBody>
      </p:sp>
    </p:spTree>
    <p:extLst>
      <p:ext uri="{BB962C8B-B14F-4D97-AF65-F5344CB8AC3E}">
        <p14:creationId xmlns:p14="http://schemas.microsoft.com/office/powerpoint/2010/main" val="421209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395288" y="3249612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buFontTx/>
              <a:buNone/>
            </a:pPr>
            <a:endParaRPr lang="en-GB" altLang="en-US" sz="6000" b="1" dirty="0">
              <a:solidFill>
                <a:srgbClr val="FFFFFF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179512" y="116632"/>
            <a:ext cx="8856984" cy="655272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Area 1: Islam 50%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Beliefs and teachings,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Practices,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Sources of Wisdom &amp; Authority,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Forms of Expression,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Ways of Life.</a:t>
            </a: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087" y="63345"/>
            <a:ext cx="8229600" cy="917383"/>
          </a:xfrm>
          <a:solidFill>
            <a:srgbClr val="9966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Islamic beliefs and Practices.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264519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3845" y="1196752"/>
            <a:ext cx="3419013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800" y="4365104"/>
            <a:ext cx="2928653" cy="2272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0453" y="4365105"/>
            <a:ext cx="3344961" cy="2272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360" y="4365105"/>
            <a:ext cx="2645192" cy="2272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5192" y="1206345"/>
            <a:ext cx="2928653" cy="2582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360" y="3783142"/>
            <a:ext cx="904364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Why are these beliefs and practices important for Muslims?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00453" y="1206345"/>
            <a:ext cx="11207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Charity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3751" y="4381159"/>
            <a:ext cx="11207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Hajj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45192" y="1021679"/>
            <a:ext cx="146432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Family life</a:t>
            </a:r>
          </a:p>
        </p:txBody>
      </p:sp>
    </p:spTree>
    <p:extLst>
      <p:ext uri="{BB962C8B-B14F-4D97-AF65-F5344CB8AC3E}">
        <p14:creationId xmlns:p14="http://schemas.microsoft.com/office/powerpoint/2010/main" val="231564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8261" y="260648"/>
            <a:ext cx="8784976" cy="1152128"/>
          </a:xfrm>
          <a:solidFill>
            <a:srgbClr val="9966FF"/>
          </a:solidFill>
          <a:ln>
            <a:solidFill>
              <a:srgbClr val="000000"/>
            </a:solidFill>
          </a:ln>
        </p:spPr>
        <p:txBody>
          <a:bodyPr/>
          <a:lstStyle/>
          <a:p>
            <a:br>
              <a:rPr lang="en-GB" b="1" dirty="0">
                <a:solidFill>
                  <a:srgbClr val="000000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Sources</a:t>
            </a:r>
            <a:r>
              <a:rPr lang="en-GB" b="1" dirty="0">
                <a:solidFill>
                  <a:srgbClr val="00000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of Wisdom &amp; Authority </a:t>
            </a:r>
            <a:br>
              <a:rPr lang="en-GB" dirty="0"/>
            </a:b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" y="1507098"/>
            <a:ext cx="4322763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876" y="1730425"/>
            <a:ext cx="1806296" cy="251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6306" y="4296051"/>
            <a:ext cx="2349650" cy="2385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" y="5439698"/>
            <a:ext cx="2460130" cy="138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22261" y="4574148"/>
            <a:ext cx="417512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GB" altLang="en-US" sz="2400" b="1" dirty="0">
                <a:solidFill>
                  <a:srgbClr val="000000"/>
                </a:solidFill>
              </a:rPr>
              <a:t>The Holy Qur’an in it’s original form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38643" y="3790791"/>
            <a:ext cx="11207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Hadith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4478" y="6358137"/>
            <a:ext cx="303952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00"/>
                </a:solidFill>
              </a:rPr>
              <a:t>Shari’a</a:t>
            </a:r>
            <a:r>
              <a:rPr lang="en-GB" b="1" dirty="0">
                <a:solidFill>
                  <a:srgbClr val="000000"/>
                </a:solidFill>
              </a:rPr>
              <a:t> Law, what’s it all about?</a:t>
            </a: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3682" y="4496008"/>
            <a:ext cx="2482839" cy="1862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3682" y="1605757"/>
            <a:ext cx="2727050" cy="2765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8508" y="1268760"/>
            <a:ext cx="6693892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00"/>
                </a:solidFill>
              </a:rPr>
              <a:t>Where do Muslims get their guidance?</a:t>
            </a:r>
          </a:p>
        </p:txBody>
      </p:sp>
    </p:spTree>
    <p:extLst>
      <p:ext uri="{BB962C8B-B14F-4D97-AF65-F5344CB8AC3E}">
        <p14:creationId xmlns:p14="http://schemas.microsoft.com/office/powerpoint/2010/main" val="96796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13" y="1276841"/>
            <a:ext cx="3321746" cy="26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8211" y="0"/>
            <a:ext cx="8817933" cy="707886"/>
          </a:xfrm>
          <a:prstGeom prst="rect">
            <a:avLst/>
          </a:prstGeom>
          <a:solidFill>
            <a:srgbClr val="9966FF"/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altLang="en-US" sz="4000" b="1" dirty="0">
                <a:solidFill>
                  <a:srgbClr val="FFFFFF"/>
                </a:solidFill>
              </a:rPr>
              <a:t>Forms  of expression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08404" y="907509"/>
            <a:ext cx="270493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00"/>
                </a:solidFill>
              </a:rPr>
              <a:t>Aqiqah</a:t>
            </a:r>
            <a:r>
              <a:rPr lang="en-GB" b="1" dirty="0">
                <a:solidFill>
                  <a:srgbClr val="000000"/>
                </a:solidFill>
              </a:rPr>
              <a:t>/birth ceremony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52530" y="824518"/>
            <a:ext cx="191285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Islamic Dress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1959" y="1180430"/>
            <a:ext cx="2561631" cy="3128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54" y="3939604"/>
            <a:ext cx="4380331" cy="2918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829" y="3939604"/>
            <a:ext cx="284386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Features of a Mosque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8504" y="3600125"/>
            <a:ext cx="2628233" cy="3285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71959" y="6443108"/>
            <a:ext cx="4141684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Whirling Dervish – Islamic Sufism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2620" y="2060848"/>
            <a:ext cx="3379465" cy="243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642620" y="1661142"/>
            <a:ext cx="3379465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Shia commemorating </a:t>
            </a:r>
            <a:r>
              <a:rPr lang="en-GB" b="1" dirty="0" err="1">
                <a:solidFill>
                  <a:srgbClr val="000000"/>
                </a:solidFill>
              </a:rPr>
              <a:t>Ashura</a:t>
            </a:r>
            <a:endParaRPr lang="en-GB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90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GB" altLang="en-US" b="1" dirty="0">
                <a:solidFill>
                  <a:schemeClr val="tx1"/>
                </a:solidFill>
              </a:rPr>
              <a:t>Compilation of the Qur’an</a:t>
            </a:r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06254" y="1405252"/>
            <a:ext cx="4668373" cy="262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20016" y="1235976"/>
            <a:ext cx="3528392" cy="338554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GB" sz="1600" b="1" kern="0" dirty="0">
                <a:solidFill>
                  <a:srgbClr val="000000"/>
                </a:solidFill>
              </a:rPr>
              <a:t>The oldest Qur’an in the world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8147" y="4005870"/>
            <a:ext cx="2826648" cy="338554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GB" sz="1600" b="1" kern="0" dirty="0">
                <a:solidFill>
                  <a:srgbClr val="000000"/>
                </a:solidFill>
              </a:rPr>
              <a:t>Calligraphy of the </a:t>
            </a:r>
            <a:r>
              <a:rPr lang="en-GB" sz="1600" b="1" kern="0" dirty="0" err="1">
                <a:solidFill>
                  <a:srgbClr val="000000"/>
                </a:solidFill>
              </a:rPr>
              <a:t>Qur</a:t>
            </a:r>
            <a:r>
              <a:rPr lang="en-GB" sz="1600" b="1" kern="0" dirty="0">
                <a:solidFill>
                  <a:srgbClr val="000000"/>
                </a:solidFill>
              </a:rPr>
              <a:t>’ an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397" y="1405253"/>
            <a:ext cx="4381500" cy="262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5677" y="4025265"/>
            <a:ext cx="1718561" cy="268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06254" y="3993327"/>
            <a:ext cx="1936877" cy="2745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4493377"/>
            <a:ext cx="3600400" cy="2168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986877" y="3408552"/>
            <a:ext cx="2447594" cy="584775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GB" sz="1600" b="1" kern="0" dirty="0">
                <a:solidFill>
                  <a:srgbClr val="000000"/>
                </a:solidFill>
              </a:rPr>
              <a:t>Muslims believe in 124,000 Prophets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3397" y="6399404"/>
            <a:ext cx="3982857" cy="338554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GB" sz="1600" b="1" kern="0" dirty="0">
                <a:solidFill>
                  <a:srgbClr val="000000"/>
                </a:solidFill>
              </a:rPr>
              <a:t>The life of Prophet Muhammad (</a:t>
            </a:r>
            <a:r>
              <a:rPr lang="en-GB" sz="1600" b="1" kern="0" dirty="0" err="1">
                <a:solidFill>
                  <a:srgbClr val="000000"/>
                </a:solidFill>
              </a:rPr>
              <a:t>pbuh</a:t>
            </a:r>
            <a:r>
              <a:rPr lang="en-GB" sz="1600" b="1" kern="0" dirty="0">
                <a:solidFill>
                  <a:srgbClr val="00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2769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395288" y="3249612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buFontTx/>
              <a:buNone/>
            </a:pPr>
            <a:endParaRPr lang="en-GB" altLang="en-US" sz="6000" b="1" dirty="0">
              <a:solidFill>
                <a:srgbClr val="FFFFFF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179512" y="116632"/>
            <a:ext cx="8856984" cy="655272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Area 2: Christianity 25%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Beliefs and teachings,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Practices, 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62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79926" y="61065"/>
            <a:ext cx="8506400" cy="1349431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b="1" kern="0" dirty="0">
                <a:solidFill>
                  <a:srgbClr val="000000"/>
                </a:solidFill>
              </a:rPr>
              <a:t>Christian beliefs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4536" y="6243336"/>
            <a:ext cx="3312367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00"/>
                </a:solidFill>
              </a:rPr>
              <a:t>Salvation lies at the heart of Christianity?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08416" y="983357"/>
            <a:ext cx="517707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0000"/>
                </a:solidFill>
              </a:rPr>
              <a:t>Christians  believe Jesus is God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94590" y="4060998"/>
            <a:ext cx="517707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0000"/>
                </a:solidFill>
              </a:rPr>
              <a:t>Christians believe in original sin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562" y="4602138"/>
            <a:ext cx="2099073" cy="20990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7440" y="1725401"/>
            <a:ext cx="2108886" cy="21088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32" y="1410496"/>
            <a:ext cx="2796962" cy="18646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4989" y="1412776"/>
            <a:ext cx="2243934" cy="24215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6497" y="5164479"/>
            <a:ext cx="1285875" cy="952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1233" y="4706071"/>
            <a:ext cx="2468524" cy="18912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32" y="3338618"/>
            <a:ext cx="2838344" cy="283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64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946" y="1028110"/>
            <a:ext cx="4247479" cy="2827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63" y="4293096"/>
            <a:ext cx="3303597" cy="25649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887" y="1028111"/>
            <a:ext cx="4319593" cy="60069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000" b="1" dirty="0">
                <a:solidFill>
                  <a:srgbClr val="000000"/>
                </a:solidFill>
              </a:rPr>
              <a:t>Why is prayer important?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0958" y="908720"/>
            <a:ext cx="3416424" cy="43204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sz="2000" b="1" dirty="0">
                <a:solidFill>
                  <a:srgbClr val="000000"/>
                </a:solidFill>
              </a:rPr>
              <a:t>What is a baptism?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8087" y="63345"/>
            <a:ext cx="8229600" cy="84537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GB" b="1" kern="0" dirty="0">
                <a:solidFill>
                  <a:srgbClr val="000000"/>
                </a:solidFill>
              </a:rPr>
              <a:t>Christian practices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8087" y="6150114"/>
            <a:ext cx="8229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0000"/>
                </a:solidFill>
              </a:rPr>
              <a:t>What are the similarities and differences between Muslim and Christian practices?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1601384"/>
            <a:ext cx="2981754" cy="23809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7353" y="3646056"/>
            <a:ext cx="2306633" cy="1737664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3991" y="3225581"/>
            <a:ext cx="3524950" cy="2349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5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  <a:prstGeom prst="heart">
            <a:avLst/>
          </a:prstGeom>
          <a:solidFill>
            <a:srgbClr val="FF0000"/>
          </a:solidFill>
          <a:ln w="571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endParaRPr lang="en-GB" sz="4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You will analyse the similarities and differences between Christians and</a:t>
            </a:r>
          </a:p>
          <a:p>
            <a:pPr marL="0" indent="0" algn="ctr">
              <a:buNone/>
            </a:pPr>
            <a:r>
              <a:rPr lang="en-GB" sz="4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Muslims</a:t>
            </a:r>
          </a:p>
        </p:txBody>
      </p:sp>
    </p:spTree>
    <p:extLst>
      <p:ext uri="{BB962C8B-B14F-4D97-AF65-F5344CB8AC3E}">
        <p14:creationId xmlns:p14="http://schemas.microsoft.com/office/powerpoint/2010/main" val="420287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404813"/>
            <a:ext cx="8229600" cy="590391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eaLnBrk="1" hangingPunct="1"/>
            <a:endParaRPr lang="en-GB" altLang="en-US" sz="7200" b="1" dirty="0">
              <a:solidFill>
                <a:srgbClr val="00FF00"/>
              </a:solidFill>
            </a:endParaRPr>
          </a:p>
          <a:p>
            <a:pPr algn="ctr" eaLnBrk="1" hangingPunct="1">
              <a:buFontTx/>
              <a:buNone/>
            </a:pPr>
            <a:endParaRPr lang="en-GB" altLang="en-US" sz="7200" b="1" dirty="0">
              <a:solidFill>
                <a:srgbClr val="00FF00"/>
              </a:solidFill>
            </a:endParaRPr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395288" y="3249612"/>
            <a:ext cx="8229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buFontTx/>
              <a:buNone/>
            </a:pPr>
            <a:endParaRPr lang="en-GB" altLang="en-US" sz="6000" b="1" dirty="0">
              <a:solidFill>
                <a:srgbClr val="FFFFFF"/>
              </a:solidFill>
            </a:endParaRPr>
          </a:p>
        </p:txBody>
      </p:sp>
      <p:sp>
        <p:nvSpPr>
          <p:cNvPr id="3" name="Bevel 2"/>
          <p:cNvSpPr/>
          <p:nvPr/>
        </p:nvSpPr>
        <p:spPr>
          <a:xfrm>
            <a:off x="179512" y="116632"/>
            <a:ext cx="8856984" cy="6552728"/>
          </a:xfrm>
          <a:prstGeom prst="beve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Area 3: Philosophy &amp; Ethics 25%</a:t>
            </a:r>
            <a:b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br>
              <a:rPr lang="en-GB" altLang="en-US" sz="3600" b="1" dirty="0">
                <a:solidFill>
                  <a:srgbClr val="FFFFFF"/>
                </a:solidFill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This covers: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Arguments for and against the existence of God, marriage, divorce, homosexuality, equality, racism from an Islamic view point</a:t>
            </a:r>
            <a:br>
              <a:rPr lang="en-GB" altLang="en-US" sz="3200" b="1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endParaRPr lang="en-GB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39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4" y="3588647"/>
            <a:ext cx="4629894" cy="3026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72400" cy="864096"/>
          </a:xfrm>
          <a:solidFill>
            <a:schemeClr val="tx2">
              <a:lumMod val="90000"/>
            </a:schemeClr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GB" b="1" dirty="0">
                <a:solidFill>
                  <a:srgbClr val="000000"/>
                </a:solidFill>
              </a:rPr>
              <a:t>Philosophy</a:t>
            </a:r>
          </a:p>
        </p:txBody>
      </p:sp>
      <p:pic>
        <p:nvPicPr>
          <p:cNvPr id="4" name="Picture 7" descr="evolution-whit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112" y="1047249"/>
            <a:ext cx="2809205" cy="2061578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525" y="1097631"/>
            <a:ext cx="2507035" cy="2061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 descr="universe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2870" y="3570492"/>
            <a:ext cx="3981130" cy="2539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9882" y="1097631"/>
            <a:ext cx="3794118" cy="2242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1043608" y="3108827"/>
            <a:ext cx="2989241" cy="461665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dirty="0">
                <a:solidFill>
                  <a:srgbClr val="000000"/>
                </a:solidFill>
              </a:rPr>
              <a:t>Science V Creation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5600036" y="1257360"/>
            <a:ext cx="3251997" cy="461665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 dirty="0">
                <a:solidFill>
                  <a:srgbClr val="000000"/>
                </a:solidFill>
              </a:rPr>
              <a:t>Is this rock praying?</a:t>
            </a:r>
            <a:endParaRPr lang="en-US" altLang="en-US" sz="2400" b="1" dirty="0">
              <a:solidFill>
                <a:srgbClr val="000000"/>
              </a:solidFill>
            </a:endParaRP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5162870" y="3570492"/>
            <a:ext cx="3981130" cy="40011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000" b="1" dirty="0">
                <a:solidFill>
                  <a:srgbClr val="000000"/>
                </a:solidFill>
              </a:rPr>
              <a:t>Does everything have a cause?</a:t>
            </a:r>
            <a:endParaRPr lang="en-US" altLang="en-US" sz="2000" b="1" dirty="0">
              <a:solidFill>
                <a:srgbClr val="000000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9560" y="4298461"/>
            <a:ext cx="1717458" cy="1650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22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989" y="116632"/>
            <a:ext cx="8817933" cy="769441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solidFill>
              <a:srgbClr val="0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000000"/>
                </a:solidFill>
              </a:rPr>
              <a:t>Islamic Ethics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520" y="1276841"/>
            <a:ext cx="3168612" cy="211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3821197"/>
            <a:ext cx="3067232" cy="3114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74548"/>
            <a:ext cx="3321746" cy="2983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3088" y="3787752"/>
            <a:ext cx="3053680" cy="307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0021" y="6408372"/>
            <a:ext cx="538012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Why don’t Muslims drink alcohol or eat pork?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8404" y="907509"/>
            <a:ext cx="270493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Marriage &amp; Divorce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29575" y="940319"/>
            <a:ext cx="191285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00"/>
                </a:solidFill>
              </a:rPr>
              <a:t>Janaza</a:t>
            </a:r>
            <a:r>
              <a:rPr lang="en-GB" b="1" dirty="0">
                <a:solidFill>
                  <a:srgbClr val="000000"/>
                </a:solidFill>
              </a:rPr>
              <a:t>/death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04689" y="3212976"/>
            <a:ext cx="112076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00"/>
                </a:solidFill>
              </a:rPr>
              <a:t>Nikkah</a:t>
            </a:r>
            <a:endParaRPr lang="en-GB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91680" y="3834442"/>
            <a:ext cx="192777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</a:rPr>
              <a:t>Halal &amp; Haram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1269358"/>
            <a:ext cx="3238304" cy="251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7538" y="1642080"/>
            <a:ext cx="3142834" cy="214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114836" y="1244550"/>
            <a:ext cx="270493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0000"/>
                </a:solidFill>
              </a:rPr>
              <a:t>Homosexuality</a:t>
            </a:r>
          </a:p>
        </p:txBody>
      </p:sp>
    </p:spTree>
    <p:extLst>
      <p:ext uri="{BB962C8B-B14F-4D97-AF65-F5344CB8AC3E}">
        <p14:creationId xmlns:p14="http://schemas.microsoft.com/office/powerpoint/2010/main" val="410660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438" y="115888"/>
            <a:ext cx="8507412" cy="857250"/>
          </a:xfrm>
          <a:solidFill>
            <a:schemeClr val="accent2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defRPr/>
            </a:pPr>
            <a:r>
              <a:rPr lang="en-GB" sz="3200" b="1" dirty="0">
                <a:solidFill>
                  <a:schemeClr val="accent4">
                    <a:lumMod val="25000"/>
                  </a:schemeClr>
                </a:solidFill>
              </a:rPr>
              <a:t>We go on trips to London Islamic Cultural Centre</a:t>
            </a:r>
          </a:p>
        </p:txBody>
      </p:sp>
      <p:pic>
        <p:nvPicPr>
          <p:cNvPr id="22531" name="Picture 2" descr="L:\RE\Islamic Studies\Admin\Pictures From Camera\RE Trip to London\London\DSC_000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8834" y="1212293"/>
            <a:ext cx="2032261" cy="305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L:\RE\Islamic Studies\Admin\Pictures From Camera\RE Trip to London\London\DSC_002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163" y="1125538"/>
            <a:ext cx="3613150" cy="287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L:\RE\Islamic Studies\Admin\Pictures From Camera\RE Trip to London\London\DSC_003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0063" y="4098925"/>
            <a:ext cx="3563937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7" descr="L:\RE\Islamic Studies\Admin\Pictures From Camera\RE Trip to London\London\DSC_003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75" y="1268413"/>
            <a:ext cx="2761097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 descr="L:\RE\Islamic Studies\Admin\Pictures From Camera\RE Trip to London\London\DSC_004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044" y="3362992"/>
            <a:ext cx="3054751" cy="2559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 descr="L:\RE\Islamic Studies\Admin\Pictures From Camera\RE Trip to London\London\DSC_0014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1963" y="4365625"/>
            <a:ext cx="23622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" descr="L:\RE\Islamic Studies\Admin\Pictures From Camera\RE Trip to London\London\DSC_003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3" y="3956050"/>
            <a:ext cx="4283968" cy="2848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11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8675" y="274638"/>
            <a:ext cx="7515225" cy="854075"/>
          </a:xfrm>
          <a:noFill/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0033CC"/>
                </a:solidFill>
                <a:latin typeface="Comic Sans MS" pitchFamily="66" charset="0"/>
              </a:rPr>
              <a:t>How will I be assessed?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425" y="2781301"/>
            <a:ext cx="8353826" cy="791716"/>
          </a:xfrm>
          <a:solidFill>
            <a:srgbClr val="993300">
              <a:alpha val="49019"/>
            </a:srgbClr>
          </a:solidFill>
        </p:spPr>
        <p:txBody>
          <a:bodyPr/>
          <a:lstStyle/>
          <a:p>
            <a:pPr algn="ctr" eaLnBrk="1" hangingPunct="1">
              <a:buClr>
                <a:schemeClr val="bg2"/>
              </a:buClr>
              <a:buFontTx/>
              <a:buNone/>
            </a:pPr>
            <a:r>
              <a:rPr lang="en-GB" altLang="en-US" sz="4400" b="1" dirty="0">
                <a:latin typeface="Comic Sans MS" pitchFamily="66" charset="0"/>
              </a:rPr>
              <a:t>1: Islam 1hr 45 </a:t>
            </a:r>
            <a:r>
              <a:rPr lang="en-GB" altLang="en-US" sz="4400" b="1" dirty="0" err="1">
                <a:latin typeface="Comic Sans MS" pitchFamily="66" charset="0"/>
              </a:rPr>
              <a:t>mins</a:t>
            </a:r>
            <a:r>
              <a:rPr lang="en-GB" altLang="en-US" sz="4400" b="1" dirty="0">
                <a:latin typeface="Comic Sans MS" pitchFamily="66" charset="0"/>
              </a:rPr>
              <a:t> (50%)</a:t>
            </a:r>
            <a:endParaRPr lang="en-GB" altLang="en-US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3797" name="Rectangle 3"/>
          <p:cNvSpPr txBox="1">
            <a:spLocks noChangeArrowheads="1"/>
          </p:cNvSpPr>
          <p:nvPr/>
        </p:nvSpPr>
        <p:spPr bwMode="auto">
          <a:xfrm>
            <a:off x="698500" y="1052513"/>
            <a:ext cx="7920038" cy="1584325"/>
          </a:xfrm>
          <a:prstGeom prst="rect">
            <a:avLst/>
          </a:prstGeom>
          <a:solidFill>
            <a:srgbClr val="99330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Aft>
                <a:spcPct val="0"/>
              </a:spcAft>
              <a:buClr>
                <a:srgbClr val="003366"/>
              </a:buClr>
              <a:buFontTx/>
              <a:buNone/>
            </a:pPr>
            <a:r>
              <a:rPr lang="en-GB" altLang="en-US" sz="4400" b="1" dirty="0">
                <a:solidFill>
                  <a:srgbClr val="FFFFFF"/>
                </a:solidFill>
                <a:latin typeface="Comic Sans MS" pitchFamily="66" charset="0"/>
              </a:rPr>
              <a:t>In yr11 you will have 3 examinations</a:t>
            </a:r>
            <a:endParaRPr lang="en-GB" altLang="en-US" sz="4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0424" y="4005064"/>
            <a:ext cx="8714064" cy="791716"/>
          </a:xfrm>
          <a:prstGeom prst="rect">
            <a:avLst/>
          </a:prstGeom>
          <a:solidFill>
            <a:srgbClr val="99330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Clr>
                <a:schemeClr val="bg2"/>
              </a:buClr>
              <a:buFontTx/>
              <a:buNone/>
            </a:pPr>
            <a:r>
              <a:rPr lang="en-GB" altLang="en-US" sz="4400" b="1" kern="0" dirty="0">
                <a:latin typeface="Comic Sans MS" pitchFamily="66" charset="0"/>
              </a:rPr>
              <a:t>2: Christianity  50 </a:t>
            </a:r>
            <a:r>
              <a:rPr lang="en-GB" altLang="en-US" sz="4400" b="1" kern="0" dirty="0" err="1">
                <a:latin typeface="Comic Sans MS" pitchFamily="66" charset="0"/>
              </a:rPr>
              <a:t>mins</a:t>
            </a:r>
            <a:r>
              <a:rPr lang="en-GB" altLang="en-US" sz="4400" b="1" kern="0" dirty="0">
                <a:latin typeface="Comic Sans MS" pitchFamily="66" charset="0"/>
              </a:rPr>
              <a:t> (25%)</a:t>
            </a:r>
            <a:endParaRPr lang="en-GB" altLang="en-US" sz="4400" b="1" kern="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50424" y="5373216"/>
            <a:ext cx="8893576" cy="791716"/>
          </a:xfrm>
          <a:prstGeom prst="rect">
            <a:avLst/>
          </a:prstGeom>
          <a:solidFill>
            <a:srgbClr val="993300">
              <a:alpha val="4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>
              <a:buClr>
                <a:schemeClr val="bg2"/>
              </a:buClr>
              <a:buFontTx/>
              <a:buNone/>
            </a:pPr>
            <a:r>
              <a:rPr lang="en-GB" altLang="en-US" sz="4400" b="1" kern="0" dirty="0">
                <a:latin typeface="Comic Sans MS" pitchFamily="66" charset="0"/>
              </a:rPr>
              <a:t>3: </a:t>
            </a:r>
            <a:r>
              <a:rPr lang="en-GB" altLang="en-US" sz="4400" b="1" kern="0" dirty="0" err="1">
                <a:latin typeface="Comic Sans MS" pitchFamily="66" charset="0"/>
              </a:rPr>
              <a:t>Phil&amp;Ethics</a:t>
            </a:r>
            <a:r>
              <a:rPr lang="en-GB" altLang="en-US" sz="4400" b="1" kern="0" dirty="0">
                <a:latin typeface="Comic Sans MS" pitchFamily="66" charset="0"/>
              </a:rPr>
              <a:t> 50 </a:t>
            </a:r>
            <a:r>
              <a:rPr lang="en-GB" altLang="en-US" sz="4400" b="1" kern="0" dirty="0" err="1">
                <a:latin typeface="Comic Sans MS" pitchFamily="66" charset="0"/>
              </a:rPr>
              <a:t>mins</a:t>
            </a:r>
            <a:r>
              <a:rPr lang="en-GB" altLang="en-US" sz="4400" b="1" kern="0" dirty="0">
                <a:latin typeface="Comic Sans MS" pitchFamily="66" charset="0"/>
              </a:rPr>
              <a:t> (25%)</a:t>
            </a:r>
            <a:endParaRPr lang="en-GB" altLang="en-US" sz="4000" b="1" kern="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8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extLs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6000" b="1">
                <a:solidFill>
                  <a:srgbClr val="0070C0"/>
                </a:solidFill>
              </a:rPr>
              <a:t>What skills do I need?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675" y="1556792"/>
            <a:ext cx="8569325" cy="1440160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</a:rPr>
              <a:t>You don’t have to religious or be a Muslim. Just be Interested: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592388" y="4321175"/>
            <a:ext cx="3744912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</a:rPr>
              <a:t>Be Organised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700338" y="3219450"/>
            <a:ext cx="5616575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</a:rPr>
              <a:t>Prepare to work hard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042988" y="5445125"/>
            <a:ext cx="6850062" cy="9366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  <a:defRPr/>
            </a:pPr>
            <a:r>
              <a:rPr lang="en-GB" sz="4000" b="1" dirty="0">
                <a:solidFill>
                  <a:srgbClr val="0070C0"/>
                </a:solidFill>
              </a:rPr>
              <a:t>Be respectful</a:t>
            </a:r>
          </a:p>
        </p:txBody>
      </p:sp>
      <p:sp>
        <p:nvSpPr>
          <p:cNvPr id="8" name="Oval 7"/>
          <p:cNvSpPr/>
          <p:nvPr/>
        </p:nvSpPr>
        <p:spPr>
          <a:xfrm>
            <a:off x="0" y="3241675"/>
            <a:ext cx="2771775" cy="2016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b="1" dirty="0">
                <a:solidFill>
                  <a:srgbClr val="FFFFFF"/>
                </a:solidFill>
              </a:rPr>
              <a:t>Join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b="1" dirty="0">
                <a:solidFill>
                  <a:srgbClr val="FFFFFF"/>
                </a:solidFill>
              </a:rPr>
              <a:t>in discussions</a:t>
            </a:r>
          </a:p>
        </p:txBody>
      </p:sp>
      <p:sp>
        <p:nvSpPr>
          <p:cNvPr id="9" name="Oval 8"/>
          <p:cNvSpPr/>
          <p:nvPr/>
        </p:nvSpPr>
        <p:spPr>
          <a:xfrm>
            <a:off x="6084888" y="4318000"/>
            <a:ext cx="3103562" cy="2016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400" b="1" dirty="0">
                <a:solidFill>
                  <a:srgbClr val="FFFFFF"/>
                </a:solidFill>
              </a:rPr>
              <a:t>Ask controversial questions</a:t>
            </a:r>
          </a:p>
        </p:txBody>
      </p:sp>
    </p:spTree>
    <p:extLst>
      <p:ext uri="{BB962C8B-B14F-4D97-AF65-F5344CB8AC3E}">
        <p14:creationId xmlns:p14="http://schemas.microsoft.com/office/powerpoint/2010/main" val="258616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auto">
          <a:xfrm>
            <a:off x="2268538" y="188913"/>
            <a:ext cx="5135562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4000" kern="10">
                <a:ln w="19050">
                  <a:solidFill>
                    <a:srgbClr val="99CCFF"/>
                  </a:solidFill>
                  <a:round/>
                  <a:headEnd type="none" w="sm" len="sm"/>
                  <a:tailEnd type="none" w="sm" len="sm"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student's views</a:t>
            </a:r>
          </a:p>
        </p:txBody>
      </p:sp>
      <p:sp>
        <p:nvSpPr>
          <p:cNvPr id="35843" name="AutoShape 3"/>
          <p:cNvSpPr>
            <a:spLocks noChangeArrowheads="1"/>
          </p:cNvSpPr>
          <p:nvPr/>
        </p:nvSpPr>
        <p:spPr bwMode="auto">
          <a:xfrm>
            <a:off x="6575425" y="2852738"/>
            <a:ext cx="2451100" cy="936625"/>
          </a:xfrm>
          <a:prstGeom prst="wedgeRoundRectCallout">
            <a:avLst>
              <a:gd name="adj1" fmla="val -61597"/>
              <a:gd name="adj2" fmla="val 53727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itchFamily="34" charset="0"/>
              </a:rPr>
              <a:t>Thoroughly enjoyable!!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4413250" y="3806825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285750" y="1071563"/>
            <a:ext cx="2808288" cy="1295400"/>
          </a:xfrm>
          <a:prstGeom prst="wedgeRoundRectCallout">
            <a:avLst>
              <a:gd name="adj1" fmla="val 83690"/>
              <a:gd name="adj2" fmla="val 115199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</a:rPr>
              <a:t>Highly recommended!!!</a:t>
            </a:r>
          </a:p>
        </p:txBody>
      </p:sp>
      <p:sp>
        <p:nvSpPr>
          <p:cNvPr id="35846" name="AutoShape 6"/>
          <p:cNvSpPr>
            <a:spLocks noChangeArrowheads="1"/>
          </p:cNvSpPr>
          <p:nvPr/>
        </p:nvSpPr>
        <p:spPr bwMode="auto">
          <a:xfrm>
            <a:off x="196850" y="5229225"/>
            <a:ext cx="3698875" cy="1571625"/>
          </a:xfrm>
          <a:prstGeom prst="wedgeRoundRectCallout">
            <a:avLst>
              <a:gd name="adj1" fmla="val 81856"/>
              <a:gd name="adj2" fmla="val -45005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 dirty="0">
                <a:solidFill>
                  <a:srgbClr val="FFFFFF"/>
                </a:solidFill>
                <a:cs typeface="Arial" pitchFamily="34" charset="0"/>
              </a:rPr>
              <a:t>Brilliant!!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 dirty="0">
                <a:solidFill>
                  <a:srgbClr val="FFFFFF"/>
                </a:solidFill>
                <a:cs typeface="Arial" pitchFamily="34" charset="0"/>
              </a:rPr>
              <a:t>Learnt useful life skills such as preparing the dead for burial</a:t>
            </a: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6215063" y="5013325"/>
            <a:ext cx="2928937" cy="1666875"/>
          </a:xfrm>
          <a:prstGeom prst="wedgeRoundRectCallout">
            <a:avLst>
              <a:gd name="adj1" fmla="val -67519"/>
              <a:gd name="adj2" fmla="val -36472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itchFamily="34" charset="0"/>
              </a:rPr>
              <a:t>It opened my eyes because I learnt about myself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>
                <a:solidFill>
                  <a:srgbClr val="FFFFFF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5222875" y="1066800"/>
            <a:ext cx="3643313" cy="1223963"/>
          </a:xfrm>
          <a:prstGeom prst="wedgeEllipseCallout">
            <a:avLst>
              <a:gd name="adj1" fmla="val -37074"/>
              <a:gd name="adj2" fmla="val 81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  <a:cs typeface="Arial" pitchFamily="34" charset="0"/>
              </a:rPr>
              <a:t>Helped me get into sixth form</a:t>
            </a:r>
            <a:endParaRPr lang="en-US" altLang="en-US" sz="2400" b="1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5849" name="AutoShape 5"/>
          <p:cNvSpPr>
            <a:spLocks noChangeArrowheads="1"/>
          </p:cNvSpPr>
          <p:nvPr/>
        </p:nvSpPr>
        <p:spPr bwMode="auto">
          <a:xfrm>
            <a:off x="214313" y="2852738"/>
            <a:ext cx="3278187" cy="2232025"/>
          </a:xfrm>
          <a:prstGeom prst="wedgeRoundRectCallout">
            <a:avLst>
              <a:gd name="adj1" fmla="val 62347"/>
              <a:gd name="adj2" fmla="val 41171"/>
              <a:gd name="adj3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srgbClr val="FFFFFF"/>
                </a:solidFill>
              </a:rPr>
              <a:t>Even though I am Muslim, this course taught me a lot about other religions</a:t>
            </a:r>
          </a:p>
        </p:txBody>
      </p:sp>
      <p:pic>
        <p:nvPicPr>
          <p:cNvPr id="5122" name="Picture 2" descr="L:\RE\Islamic Studies\ADMIN\Pictures From Camera\RE Trip to London\London\DSC_00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1627" y="2848137"/>
            <a:ext cx="2514297" cy="22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15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FFFF00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en-GB" b="1" dirty="0">
                <a:solidFill>
                  <a:srgbClr val="000000"/>
                </a:solidFill>
              </a:rPr>
              <a:t>What jobs can RE lead to?</a:t>
            </a: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17252"/>
            <a:ext cx="2339752" cy="281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8916" y="3734574"/>
            <a:ext cx="2202644" cy="325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0651" y="977144"/>
            <a:ext cx="3721509" cy="275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3734574"/>
            <a:ext cx="3871665" cy="3123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5393" y="977144"/>
            <a:ext cx="3148608" cy="275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4521" y="3734574"/>
            <a:ext cx="3139480" cy="3123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2105968" y="1988840"/>
            <a:ext cx="4976812" cy="440120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Armed Forces *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Teaching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Banking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 * Retailers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Social Work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Journalism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Engineering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Acting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* ICT *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…to list just a few!</a:t>
            </a:r>
          </a:p>
        </p:txBody>
      </p:sp>
    </p:spTree>
    <p:extLst>
      <p:ext uri="{BB962C8B-B14F-4D97-AF65-F5344CB8AC3E}">
        <p14:creationId xmlns:p14="http://schemas.microsoft.com/office/powerpoint/2010/main" val="265682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66032"/>
          </a:xfrm>
          <a:solidFill>
            <a:srgbClr val="FFFF00"/>
          </a:solidFill>
        </p:spPr>
        <p:txBody>
          <a:bodyPr/>
          <a:lstStyle/>
          <a:p>
            <a:pPr lvl="0" eaLnBrk="1" hangingPunct="1">
              <a:defRPr/>
            </a:pPr>
            <a:b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</a:br>
            <a:b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Taking RE shows Universities and employers</a:t>
            </a:r>
            <a:b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that you understand The World, Life and People</a:t>
            </a:r>
            <a:b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  <a:t>Every Job needs this</a:t>
            </a:r>
            <a:br>
              <a:rPr lang="en-GB" sz="2800" b="1" kern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</a:rPr>
            </a:b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-64589"/>
            <a:ext cx="4499994" cy="2413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7416"/>
            <a:ext cx="4644008" cy="2507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586" y="2332859"/>
            <a:ext cx="4511578" cy="253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2475507"/>
            <a:ext cx="4644008" cy="238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8079" y="1871194"/>
            <a:ext cx="2232248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00"/>
                </a:solidFill>
              </a:rPr>
              <a:t>Engineering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238523" y="4373689"/>
            <a:ext cx="2232248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00"/>
                </a:solidFill>
              </a:rPr>
              <a:t>Music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40152" y="1936755"/>
            <a:ext cx="3114092" cy="461665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0000"/>
                </a:solidFill>
              </a:rPr>
              <a:t>Muslim rap artists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821996" y="4419855"/>
            <a:ext cx="2232248" cy="523220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0000"/>
                </a:solidFill>
              </a:rPr>
              <a:t>Politics</a:t>
            </a:r>
          </a:p>
        </p:txBody>
      </p:sp>
    </p:spTree>
    <p:extLst>
      <p:ext uri="{BB962C8B-B14F-4D97-AF65-F5344CB8AC3E}">
        <p14:creationId xmlns:p14="http://schemas.microsoft.com/office/powerpoint/2010/main" val="335771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5928" y="3078733"/>
            <a:ext cx="9143999" cy="39703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222222"/>
                </a:solidFill>
                <a:latin typeface="Calibri" panose="020F0502020204030204" pitchFamily="34" charset="0"/>
              </a:rPr>
              <a:t>“RE incorporates such a broad range of skills that are transferable to many different situations, from literary-critical to historical-critical to evaluative skills.  </a:t>
            </a:r>
          </a:p>
          <a:p>
            <a:pPr algn="ctr"/>
            <a:r>
              <a:rPr lang="en-GB" sz="3600" b="1" dirty="0">
                <a:solidFill>
                  <a:srgbClr val="222222"/>
                </a:solidFill>
                <a:latin typeface="Calibri" panose="020F0502020204030204" pitchFamily="34" charset="0"/>
              </a:rPr>
              <a:t>The subject gives you great potential for academic and personal development, it’s what employers look for. ” </a:t>
            </a:r>
            <a:endParaRPr lang="en-GB" sz="3600" b="1" dirty="0">
              <a:latin typeface="Calibri" panose="020F050202020403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28" y="15528"/>
            <a:ext cx="9149928" cy="3221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8397" y="15528"/>
            <a:ext cx="3063205" cy="3063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596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74848" y="256104"/>
            <a:ext cx="8229600" cy="796632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eaLnBrk="1" hangingPunct="1"/>
            <a:r>
              <a:rPr lang="en-GB" altLang="en-US" sz="6000" b="1" dirty="0">
                <a:solidFill>
                  <a:srgbClr val="0033CC"/>
                </a:solidFill>
              </a:rPr>
              <a:t>What do I do next?</a:t>
            </a:r>
            <a:endParaRPr lang="en-US" altLang="en-US" sz="6000" b="1" dirty="0">
              <a:solidFill>
                <a:srgbClr val="0033CC"/>
              </a:solidFill>
            </a:endParaRPr>
          </a:p>
        </p:txBody>
      </p:sp>
      <p:sp>
        <p:nvSpPr>
          <p:cNvPr id="2" name="Rounded Rectangular Callout 1"/>
          <p:cNvSpPr/>
          <p:nvPr/>
        </p:nvSpPr>
        <p:spPr>
          <a:xfrm>
            <a:off x="323528" y="1412776"/>
            <a:ext cx="8280920" cy="4824536"/>
          </a:xfrm>
          <a:prstGeom prst="wedgeRoundRectCallout">
            <a:avLst>
              <a:gd name="adj1" fmla="val -48438"/>
              <a:gd name="adj2" fmla="val 67338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GB" alt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Talk to Ms T Khan, Mr </a:t>
            </a:r>
            <a:r>
              <a:rPr lang="en-GB" altLang="en-US" sz="4400" b="1" dirty="0" err="1">
                <a:solidFill>
                  <a:srgbClr val="000000"/>
                </a:solidFill>
                <a:latin typeface="Comic Sans MS" panose="030F0702030302020204" pitchFamily="66" charset="0"/>
              </a:rPr>
              <a:t>Hammerton</a:t>
            </a: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or Ms Parr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in DH4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n-GB" alt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Tick RE/Islam in the option block</a:t>
            </a:r>
            <a:endParaRPr lang="en-GB" altLang="en-US" sz="4400" b="1" dirty="0">
              <a:solidFill>
                <a:srgbClr val="FFFFFF"/>
              </a:solidFill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n-GB" altLang="en-US" sz="4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77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14:flip dir="r"/>
      </p:transition>
    </mc:Choice>
    <mc:Fallback xmlns="">
      <p:transition spd="slow" advClick="0" advTm="10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|1.8"/>
</p:tagLst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2E67A70-0F4B-4493-83C4-5C57998C421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B44448-C7D4-4775-9C2F-00ECEDC49CF4}">
  <ds:schemaRefs>
    <ds:schemaRef ds:uri="http://purl.org/dc/terms/"/>
    <ds:schemaRef ds:uri="fbdaa650-8cd8-42f6-940f-8c4192b28714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8b73fee4-4ac8-4f88-ad2e-4ab6413e1b1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78FA2CE-84BD-42D9-BD68-5FF2B7EF70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7895</TotalTime>
  <Words>605</Words>
  <Application>Microsoft Office PowerPoint</Application>
  <PresentationFormat>On-screen Show (4:3)</PresentationFormat>
  <Paragraphs>125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Comic Sans MS</vt:lpstr>
      <vt:lpstr>Impact</vt:lpstr>
      <vt:lpstr>Tahoma</vt:lpstr>
      <vt:lpstr>Times New Roman</vt:lpstr>
      <vt:lpstr>Default Design</vt:lpstr>
      <vt:lpstr>1_Default Design</vt:lpstr>
      <vt:lpstr>PowerPoint Presentation</vt:lpstr>
      <vt:lpstr>PowerPoint Presentation</vt:lpstr>
      <vt:lpstr>PowerPoint Presentation</vt:lpstr>
      <vt:lpstr>Islam is always in the news…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Islamic beliefs and Practices. </vt:lpstr>
      <vt:lpstr> Sources of Wisdom &amp; Authority  </vt:lpstr>
      <vt:lpstr>PowerPoint Presentation</vt:lpstr>
      <vt:lpstr>Compilation of the Qur’an</vt:lpstr>
      <vt:lpstr>PowerPoint Presentation</vt:lpstr>
      <vt:lpstr>PowerPoint Presentation</vt:lpstr>
      <vt:lpstr>Why is prayer important?</vt:lpstr>
      <vt:lpstr>PowerPoint Presentation</vt:lpstr>
      <vt:lpstr>PowerPoint Presentation</vt:lpstr>
      <vt:lpstr>Philosophy</vt:lpstr>
      <vt:lpstr>PowerPoint Presentation</vt:lpstr>
      <vt:lpstr>We go on trips to London Islamic Cultural Centre</vt:lpstr>
      <vt:lpstr>How will I be assessed?</vt:lpstr>
      <vt:lpstr>What skills do I need?</vt:lpstr>
      <vt:lpstr>PowerPoint Presentation</vt:lpstr>
      <vt:lpstr>What jobs can RE lead to?</vt:lpstr>
      <vt:lpstr>  Taking RE shows Universities and employers that you understand The World, Life and People Every Job needs this </vt:lpstr>
      <vt:lpstr>PowerPoint Presentation</vt:lpstr>
      <vt:lpstr>What do I do next?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 Khan</dc:creator>
  <cp:lastModifiedBy>M Coffey-Bainbridge</cp:lastModifiedBy>
  <cp:revision>94</cp:revision>
  <cp:lastPrinted>2016-03-17T17:15:31Z</cp:lastPrinted>
  <dcterms:created xsi:type="dcterms:W3CDTF">2016-03-15T11:25:28Z</dcterms:created>
  <dcterms:modified xsi:type="dcterms:W3CDTF">2020-04-22T13:57:08Z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lfeeney@nottinghamacademy.org</vt:lpwstr>
  </property>
  <property fmtid="{D5CDD505-2E9C-101B-9397-08002B2CF9AE}" pid="7" name="MSIP_Label_71dda7c5-96ca-48e3-9e3a-5c391aea2853_SetDate">
    <vt:lpwstr>2020-04-20T13:01:16.5905690+01:00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