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7" r:id="rId5"/>
    <p:sldId id="264" r:id="rId6"/>
    <p:sldId id="260" r:id="rId7"/>
    <p:sldId id="263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2C843E-3D1F-48A8-A0B2-B649A739E700}" v="361" dt="2020-10-28T09:43:13.3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13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0F84FC-3D43-46FF-9AD6-EDD98B6F1EF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1C53F74-43F5-45E9-9925-A6081188027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67"/>
          <a:stretch/>
        </p:blipFill>
        <p:spPr bwMode="auto">
          <a:xfrm>
            <a:off x="6012160" y="0"/>
            <a:ext cx="3131840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-15290" y="6093296"/>
            <a:ext cx="9159290" cy="75010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Taught by Mrs Hardcastle  and Mr Robinson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5"/>
          <a:stretch/>
        </p:blipFill>
        <p:spPr bwMode="auto">
          <a:xfrm>
            <a:off x="0" y="14601"/>
            <a:ext cx="3438250" cy="319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905" y="70710"/>
            <a:ext cx="1616398" cy="16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free vector Amino acid (general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367" y="2022215"/>
            <a:ext cx="1395528" cy="755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261" y="35634"/>
            <a:ext cx="2571162" cy="1986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http://trinitygracechurch.net/wp-content/uploads/2012/06/Cell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2" y="4078397"/>
            <a:ext cx="2355042" cy="201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360A98-8B22-41BF-AE1B-A256B990AF29}"/>
              </a:ext>
            </a:extLst>
          </p:cNvPr>
          <p:cNvSpPr txBox="1"/>
          <p:nvPr/>
        </p:nvSpPr>
        <p:spPr>
          <a:xfrm>
            <a:off x="2771800" y="4365104"/>
            <a:ext cx="3339903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/>
              <a:t>Entry requirements :</a:t>
            </a:r>
          </a:p>
          <a:p>
            <a:r>
              <a:rPr lang="en-GB" sz="2400" dirty="0"/>
              <a:t>Science – grade 6</a:t>
            </a:r>
          </a:p>
          <a:p>
            <a:r>
              <a:rPr lang="en-GB" sz="2400" dirty="0"/>
              <a:t>Maths – grade 6</a:t>
            </a:r>
          </a:p>
          <a:p>
            <a:r>
              <a:rPr lang="en-GB" sz="2400" dirty="0"/>
              <a:t>English – grade 6</a:t>
            </a:r>
          </a:p>
        </p:txBody>
      </p:sp>
      <p:pic>
        <p:nvPicPr>
          <p:cNvPr id="5" name="Picture 2" descr="What do normal and abnormal heart rhythms look like on Apple Watch? | by  Brandon Ballinger | Cardiogram">
            <a:extLst>
              <a:ext uri="{FF2B5EF4-FFF2-40B4-BE49-F238E27FC236}">
                <a16:creationId xmlns:a16="http://schemas.microsoft.com/office/drawing/2014/main" id="{CD1C87D3-42A0-489F-A6B1-291888987B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652"/>
          <a:stretch/>
        </p:blipFill>
        <p:spPr bwMode="auto">
          <a:xfrm>
            <a:off x="1" y="2852936"/>
            <a:ext cx="1403647" cy="126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What do normal and abnormal heart rhythms look like on Apple Watch? | by  Brandon Ballinger | Cardiogram">
            <a:extLst>
              <a:ext uri="{FF2B5EF4-FFF2-40B4-BE49-F238E27FC236}">
                <a16:creationId xmlns:a16="http://schemas.microsoft.com/office/drawing/2014/main" id="{15AE4894-F7B8-4F6E-9E8E-0A69C55BA7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32" r="-775"/>
          <a:stretch/>
        </p:blipFill>
        <p:spPr bwMode="auto">
          <a:xfrm>
            <a:off x="1328127" y="3140968"/>
            <a:ext cx="1735154" cy="104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9632" y="2420888"/>
            <a:ext cx="5504656" cy="1871169"/>
          </a:xfrm>
        </p:spPr>
        <p:txBody>
          <a:bodyPr>
            <a:normAutofit/>
          </a:bodyPr>
          <a:lstStyle/>
          <a:p>
            <a:pPr algn="ctr"/>
            <a:r>
              <a:rPr lang="en-GB" sz="46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Level </a:t>
            </a:r>
            <a:br>
              <a:rPr lang="en-GB" sz="46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6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Biology</a:t>
            </a:r>
          </a:p>
        </p:txBody>
      </p:sp>
    </p:spTree>
    <p:extLst>
      <p:ext uri="{BB962C8B-B14F-4D97-AF65-F5344CB8AC3E}">
        <p14:creationId xmlns:p14="http://schemas.microsoft.com/office/powerpoint/2010/main" val="313495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6"/>
    </mc:Choice>
    <mc:Fallback xmlns="">
      <p:transition spd="slow" advTm="561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D6D4A0-0C90-4587-BD14-8F30A4EB61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5776" y="3869221"/>
            <a:ext cx="6172200" cy="5761062"/>
          </a:xfrm>
        </p:spPr>
        <p:txBody>
          <a:bodyPr>
            <a:normAutofit/>
          </a:bodyPr>
          <a:lstStyle/>
          <a:p>
            <a:r>
              <a:rPr lang="en-GB" sz="24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Have you ever wondered?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AE3FD935-263D-47CF-AC23-769C75203401}"/>
              </a:ext>
            </a:extLst>
          </p:cNvPr>
          <p:cNvSpPr/>
          <p:nvPr/>
        </p:nvSpPr>
        <p:spPr>
          <a:xfrm>
            <a:off x="377056" y="42705"/>
            <a:ext cx="4104456" cy="185209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can the heart be strong enough to pump blood up your legs against gravity?</a:t>
            </a: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B10725CD-FEC2-4E7E-9BD9-5AFC93866272}"/>
              </a:ext>
            </a:extLst>
          </p:cNvPr>
          <p:cNvSpPr/>
          <p:nvPr/>
        </p:nvSpPr>
        <p:spPr>
          <a:xfrm>
            <a:off x="137192" y="4332666"/>
            <a:ext cx="3238128" cy="17281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How does a fish breath underwater?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69F43082-491C-4485-8E6B-ACEECE9923F5}"/>
              </a:ext>
            </a:extLst>
          </p:cNvPr>
          <p:cNvSpPr/>
          <p:nvPr/>
        </p:nvSpPr>
        <p:spPr>
          <a:xfrm>
            <a:off x="3134072" y="1582316"/>
            <a:ext cx="3238128" cy="17281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Will we ever cure cancer?</a:t>
            </a: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52D260F5-9E3D-4B09-B5E7-343F09FF3B76}"/>
              </a:ext>
            </a:extLst>
          </p:cNvPr>
          <p:cNvSpPr/>
          <p:nvPr/>
        </p:nvSpPr>
        <p:spPr>
          <a:xfrm>
            <a:off x="0" y="2453516"/>
            <a:ext cx="3238128" cy="17281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How do we beat bacteria?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37C1FCAC-5AFD-4C82-A4F9-58F5C3649954}"/>
              </a:ext>
            </a:extLst>
          </p:cNvPr>
          <p:cNvSpPr/>
          <p:nvPr/>
        </p:nvSpPr>
        <p:spPr>
          <a:xfrm>
            <a:off x="5908248" y="42704"/>
            <a:ext cx="3238128" cy="17281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Why does every cell in our body contain DNA?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1A2EA4A8-EE06-40F0-B904-C73F988DD5BE}"/>
              </a:ext>
            </a:extLst>
          </p:cNvPr>
          <p:cNvSpPr/>
          <p:nvPr/>
        </p:nvSpPr>
        <p:spPr>
          <a:xfrm>
            <a:off x="2915816" y="4995118"/>
            <a:ext cx="3744416" cy="196227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long before genetic sequencing is able to tell us exactly how our children will look and act?</a:t>
            </a:r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88592EA3-BAAC-4196-AF7D-ABDAEEDAFC19}"/>
              </a:ext>
            </a:extLst>
          </p:cNvPr>
          <p:cNvSpPr/>
          <p:nvPr/>
        </p:nvSpPr>
        <p:spPr>
          <a:xfrm>
            <a:off x="6454616" y="4005064"/>
            <a:ext cx="2713856" cy="17281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do trees give earth all its oxygen?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88F46C9C-18CD-4BF0-8431-8C89D8FB6DAD}"/>
              </a:ext>
            </a:extLst>
          </p:cNvPr>
          <p:cNvSpPr/>
          <p:nvPr/>
        </p:nvSpPr>
        <p:spPr>
          <a:xfrm>
            <a:off x="6372200" y="1950529"/>
            <a:ext cx="2713856" cy="196227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How do nerves control every organ and function in the body?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F0E92F-104B-4ECB-9346-085754355E4F}"/>
              </a:ext>
            </a:extLst>
          </p:cNvPr>
          <p:cNvSpPr txBox="1"/>
          <p:nvPr/>
        </p:nvSpPr>
        <p:spPr>
          <a:xfrm>
            <a:off x="2235840" y="4436405"/>
            <a:ext cx="503832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If yes, A-level Biology is the subject for you! </a:t>
            </a:r>
          </a:p>
          <a:p>
            <a:r>
              <a:rPr lang="en-GB" dirty="0"/>
              <a:t>All of these questions are discussed or linked to different areas of our curriculum.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160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64"/>
    </mc:Choice>
    <mc:Fallback xmlns="">
      <p:transition spd="slow" advTm="17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459432"/>
            <a:ext cx="7467600" cy="1143000"/>
          </a:xfrm>
        </p:spPr>
        <p:txBody>
          <a:bodyPr/>
          <a:lstStyle/>
          <a:p>
            <a:r>
              <a:rPr lang="en-GB" b="1" u="sng" dirty="0"/>
              <a:t>The course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3928" y="479512"/>
            <a:ext cx="3970784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OCR Biology is split into 6 modules </a:t>
            </a:r>
          </a:p>
          <a:p>
            <a:pPr marL="0" indent="0" algn="ctr">
              <a:buNone/>
            </a:pPr>
            <a:endParaRPr lang="en-GB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marL="0" indent="0" algn="ctr">
              <a:buNone/>
            </a:pPr>
            <a:r>
              <a:rPr lang="en-GB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Module 1 is covered throughout the course whenever we carry out a practical </a:t>
            </a:r>
          </a:p>
          <a:p>
            <a:pPr marL="0" indent="0" algn="ctr">
              <a:buNone/>
            </a:pPr>
            <a:endParaRPr lang="en-GB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marL="0" indent="0" algn="ctr">
              <a:buNone/>
            </a:pPr>
            <a:r>
              <a:rPr lang="en-GB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Modules 2, 3 and 4 are covered during year 12</a:t>
            </a:r>
          </a:p>
          <a:p>
            <a:pPr marL="0" indent="0" algn="ctr">
              <a:buNone/>
            </a:pPr>
            <a:endParaRPr lang="en-GB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marL="0" indent="0" algn="ctr">
              <a:buNone/>
            </a:pPr>
            <a:r>
              <a:rPr lang="en-GB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Module 5 and 6 are covered during year 13 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 l="2393"/>
          <a:stretch>
            <a:fillRect/>
          </a:stretch>
        </p:blipFill>
        <p:spPr bwMode="auto">
          <a:xfrm>
            <a:off x="539552" y="1628800"/>
            <a:ext cx="3240360" cy="47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27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9"/>
    </mc:Choice>
    <mc:Fallback xmlns="">
      <p:transition spd="slow" advTm="1108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459432"/>
            <a:ext cx="7467600" cy="1143000"/>
          </a:xfrm>
        </p:spPr>
        <p:txBody>
          <a:bodyPr/>
          <a:lstStyle/>
          <a:p>
            <a:r>
              <a:rPr lang="en-GB" b="1" u="sng" dirty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9448" y="1772816"/>
            <a:ext cx="4301984" cy="6766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All exams take place at the end of the 2 year course</a:t>
            </a:r>
          </a:p>
        </p:txBody>
      </p:sp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568" y="1471320"/>
            <a:ext cx="3167394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llout: Left Arrow 3">
            <a:extLst>
              <a:ext uri="{FF2B5EF4-FFF2-40B4-BE49-F238E27FC236}">
                <a16:creationId xmlns:a16="http://schemas.microsoft.com/office/drawing/2014/main" id="{65A99637-FF47-48C7-95CD-1230C130D9A3}"/>
              </a:ext>
            </a:extLst>
          </p:cNvPr>
          <p:cNvSpPr/>
          <p:nvPr/>
        </p:nvSpPr>
        <p:spPr>
          <a:xfrm>
            <a:off x="4099448" y="5445224"/>
            <a:ext cx="3691680" cy="1008112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/>
              <a:t>Practicals</a:t>
            </a:r>
            <a:r>
              <a:rPr lang="en-GB" dirty="0"/>
              <a:t> that are done in the lesson over the 2 years </a:t>
            </a:r>
          </a:p>
        </p:txBody>
      </p:sp>
    </p:spTree>
    <p:extLst>
      <p:ext uri="{BB962C8B-B14F-4D97-AF65-F5344CB8AC3E}">
        <p14:creationId xmlns:p14="http://schemas.microsoft.com/office/powerpoint/2010/main" val="424950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31"/>
    </mc:Choice>
    <mc:Fallback xmlns="">
      <p:transition spd="slow" advTm="1093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Practicals</a:t>
            </a:r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that you will carry out over the course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7584" y="1568981"/>
            <a:ext cx="6840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Microscopy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Dissection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Sampling Techniques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Rates of Enzyme Controlled Reactions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Colorimeter or </a:t>
            </a:r>
            <a:r>
              <a:rPr lang="en-GB" sz="2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Potometer</a:t>
            </a:r>
            <a:endParaRPr lang="en-GB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Chromatography or Electrophoresis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Microbiological Techniques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Transport in and out of cells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Qualitative Testing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Investigation Using a Data Logger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Investigating Plant/Animal Responses</a:t>
            </a:r>
          </a:p>
          <a:p>
            <a:pPr marL="342900" indent="-342900">
              <a:buAutoNum type="arabicPeriod"/>
            </a:pPr>
            <a:r>
              <a:rPr lang="en-GB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Research Skills</a:t>
            </a:r>
          </a:p>
        </p:txBody>
      </p:sp>
    </p:spTree>
    <p:extLst>
      <p:ext uri="{BB962C8B-B14F-4D97-AF65-F5344CB8AC3E}">
        <p14:creationId xmlns:p14="http://schemas.microsoft.com/office/powerpoint/2010/main" val="223092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80"/>
    </mc:Choice>
    <mc:Fallback xmlns="">
      <p:transition spd="slow" advTm="1168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2.1|1.6|1.7|1.4|1.5|1.5|1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36CC51-9327-4182-BAFF-842EC11B5BF4}"/>
</file>

<file path=customXml/itemProps2.xml><?xml version="1.0" encoding="utf-8"?>
<ds:datastoreItem xmlns:ds="http://schemas.openxmlformats.org/officeDocument/2006/customXml" ds:itemID="{A2F2151A-4004-4F66-8233-8E7C8CC897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6030C5-475C-4F67-8ABD-ECF6A8128EB5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9ff8e416-46ce-48b9-9a90-79846833f931"/>
    <ds:schemaRef ds:uri="http://schemas.microsoft.com/office/infopath/2007/PartnerControls"/>
    <ds:schemaRef ds:uri="118b730c-aa2b-4d2a-a25b-1d27a1ac797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135</TotalTime>
  <Words>254</Words>
  <Application>Microsoft Office PowerPoint</Application>
  <PresentationFormat>On-screen Show (4:3)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Century Schoolbook</vt:lpstr>
      <vt:lpstr>Wingdings</vt:lpstr>
      <vt:lpstr>Wingdings 2</vt:lpstr>
      <vt:lpstr>Oriel</vt:lpstr>
      <vt:lpstr>A Level  Biology</vt:lpstr>
      <vt:lpstr>PowerPoint Presentation</vt:lpstr>
      <vt:lpstr>The course</vt:lpstr>
      <vt:lpstr>Assessment</vt:lpstr>
      <vt:lpstr>Practicals that you will carry out over the course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Biology</dc:title>
  <dc:creator>C Guthrie</dc:creator>
  <cp:lastModifiedBy>H Gray</cp:lastModifiedBy>
  <cp:revision>11</cp:revision>
  <dcterms:created xsi:type="dcterms:W3CDTF">2018-07-02T09:26:45Z</dcterms:created>
  <dcterms:modified xsi:type="dcterms:W3CDTF">2021-03-02T09:27:39Z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chardcastle@nottinghamacademy.org</vt:lpwstr>
  </property>
  <property fmtid="{D5CDD505-2E9C-101B-9397-08002B2CF9AE}" pid="6" name="MSIP_Label_71dda7c5-96ca-48e3-9e3a-5c391aea2853_SetDate">
    <vt:lpwstr>2020-09-20T11:20:25.8488706+01:00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0x0101006FF3799443950547AFB4FE2DA3A99F19</vt:lpwstr>
  </property>
</Properties>
</file>