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80" r:id="rId5"/>
    <p:sldId id="281" r:id="rId6"/>
    <p:sldId id="282" r:id="rId7"/>
    <p:sldId id="284" r:id="rId8"/>
    <p:sldId id="285" r:id="rId9"/>
    <p:sldId id="28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14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090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296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875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226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17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146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236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399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118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632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664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BD586-17A6-4644-9712-F27FD84C897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7C95E6-A7F4-4DB2-AA4E-C533E8FDF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28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9BD0A92D-399A-41B4-B955-6B72A41B7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96048" y="0"/>
            <a:ext cx="9340048" cy="6850894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74" name="Picture 73">
            <a:extLst>
              <a:ext uri="{FF2B5EF4-FFF2-40B4-BE49-F238E27FC236}">
                <a16:creationId xmlns:a16="http://schemas.microsoft.com/office/drawing/2014/main" id="{D6A49DF9-534D-4905-8F46-02AB63EB6F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313"/>
          <a:stretch/>
        </p:blipFill>
        <p:spPr>
          <a:xfrm flipH="1">
            <a:off x="-196051" y="0"/>
            <a:ext cx="9340050" cy="685089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F65DF78-FCDB-4D7B-AD1F-0E8F7750A0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226" y="4591054"/>
            <a:ext cx="4459934" cy="972836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685800">
              <a:lnSpc>
                <a:spcPct val="90000"/>
              </a:lnSpc>
            </a:pPr>
            <a:r>
              <a:rPr lang="en-US" sz="33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DE7663-8C5E-4B4A-95EA-BAF75934F3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22" y="2420888"/>
            <a:ext cx="4459652" cy="3925950"/>
          </a:xfrm>
        </p:spPr>
        <p:txBody>
          <a:bodyPr vert="horz" lIns="91440" tIns="45720" rIns="91440" bIns="45720" rtlCol="0" anchor="b">
            <a:normAutofit fontScale="32500" lnSpcReduction="20000"/>
          </a:bodyPr>
          <a:lstStyle/>
          <a:p>
            <a:pPr marL="0" indent="0" defTabSz="685800">
              <a:lnSpc>
                <a:spcPct val="90000"/>
              </a:lnSpc>
              <a:spcBef>
                <a:spcPts val="750"/>
              </a:spcBef>
              <a:buNone/>
            </a:pPr>
            <a:br>
              <a:rPr lang="en-GB" dirty="0"/>
            </a:br>
            <a:r>
              <a:rPr lang="en-GB" b="1" dirty="0"/>
              <a:t> </a:t>
            </a:r>
            <a:r>
              <a:rPr lang="en-GB" dirty="0"/>
              <a:t>​</a:t>
            </a:r>
            <a:br>
              <a:rPr lang="en-GB" sz="9800" dirty="0"/>
            </a:br>
            <a:r>
              <a:rPr lang="en-GB" sz="9800" b="1" i="1" dirty="0"/>
              <a:t>Do you want to develop your photographic skills?</a:t>
            </a:r>
            <a:r>
              <a:rPr lang="en-GB" sz="9800" dirty="0"/>
              <a:t>​</a:t>
            </a:r>
            <a:br>
              <a:rPr lang="en-GB" sz="9800" dirty="0"/>
            </a:br>
            <a:r>
              <a:rPr lang="en-GB" sz="9800" b="1" i="1" dirty="0"/>
              <a:t>Do you enjoy thinking for yourself?</a:t>
            </a:r>
            <a:r>
              <a:rPr lang="en-GB" sz="9800" dirty="0"/>
              <a:t>​</a:t>
            </a:r>
            <a:br>
              <a:rPr lang="en-GB" sz="9800" dirty="0"/>
            </a:br>
            <a:r>
              <a:rPr lang="en-GB" sz="9800" b="1" i="1" dirty="0"/>
              <a:t>Do you enjoy learning new techniques?</a:t>
            </a:r>
            <a:r>
              <a:rPr lang="en-GB" sz="9800" dirty="0"/>
              <a:t>​</a:t>
            </a:r>
            <a:br>
              <a:rPr lang="en-GB" sz="9800" dirty="0"/>
            </a:br>
            <a:r>
              <a:rPr lang="en-GB" sz="9800" b="1" i="1" dirty="0"/>
              <a:t>Do you like developing your own original ideas?</a:t>
            </a:r>
            <a:endParaRPr lang="en-US" sz="9800" kern="1200" dirty="0"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6" name="Freeform 56">
            <a:extLst>
              <a:ext uri="{FF2B5EF4-FFF2-40B4-BE49-F238E27FC236}">
                <a16:creationId xmlns:a16="http://schemas.microsoft.com/office/drawing/2014/main" id="{9FA51AA9-DFBD-4CB2-9C70-26DAC24A3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0213" y="-7107"/>
            <a:ext cx="4301461" cy="3189918"/>
          </a:xfrm>
          <a:custGeom>
            <a:avLst/>
            <a:gdLst>
              <a:gd name="connsiteX0" fmla="*/ 268379 w 4305922"/>
              <a:gd name="connsiteY0" fmla="*/ 0 h 3193227"/>
              <a:gd name="connsiteX1" fmla="*/ 4037544 w 4305922"/>
              <a:gd name="connsiteY1" fmla="*/ 0 h 3193227"/>
              <a:gd name="connsiteX2" fmla="*/ 4046072 w 4305922"/>
              <a:gd name="connsiteY2" fmla="*/ 14037 h 3193227"/>
              <a:gd name="connsiteX3" fmla="*/ 4305922 w 4305922"/>
              <a:gd name="connsiteY3" fmla="*/ 1040266 h 3193227"/>
              <a:gd name="connsiteX4" fmla="*/ 2152962 w 4305922"/>
              <a:gd name="connsiteY4" fmla="*/ 3193227 h 3193227"/>
              <a:gd name="connsiteX5" fmla="*/ 0 w 4305922"/>
              <a:gd name="connsiteY5" fmla="*/ 1040266 h 3193227"/>
              <a:gd name="connsiteX6" fmla="*/ 259851 w 4305922"/>
              <a:gd name="connsiteY6" fmla="*/ 14037 h 3193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05922" h="3193227">
                <a:moveTo>
                  <a:pt x="268379" y="0"/>
                </a:moveTo>
                <a:lnTo>
                  <a:pt x="4037544" y="0"/>
                </a:lnTo>
                <a:lnTo>
                  <a:pt x="4046072" y="14037"/>
                </a:lnTo>
                <a:cubicBezTo>
                  <a:pt x="4211790" y="319097"/>
                  <a:pt x="4305922" y="668689"/>
                  <a:pt x="4305922" y="1040266"/>
                </a:cubicBezTo>
                <a:cubicBezTo>
                  <a:pt x="4305922" y="2229314"/>
                  <a:pt x="3342009" y="3193227"/>
                  <a:pt x="2152962" y="3193227"/>
                </a:cubicBezTo>
                <a:cubicBezTo>
                  <a:pt x="963913" y="3193227"/>
                  <a:pt x="0" y="2229314"/>
                  <a:pt x="0" y="1040266"/>
                </a:cubicBezTo>
                <a:cubicBezTo>
                  <a:pt x="0" y="668689"/>
                  <a:pt x="94133" y="319097"/>
                  <a:pt x="259851" y="14037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9705B948-57DD-40EE-A4A0-64B2C15507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62" r="-1" b="14438"/>
          <a:stretch/>
        </p:blipFill>
        <p:spPr bwMode="auto">
          <a:xfrm>
            <a:off x="329848" y="-15077"/>
            <a:ext cx="4059658" cy="3069017"/>
          </a:xfrm>
          <a:custGeom>
            <a:avLst/>
            <a:gdLst/>
            <a:ahLst/>
            <a:cxnLst/>
            <a:rect l="l" t="t" r="r" b="b"/>
            <a:pathLst>
              <a:path w="4063868" h="3072200">
                <a:moveTo>
                  <a:pt x="288818" y="0"/>
                </a:moveTo>
                <a:lnTo>
                  <a:pt x="3775050" y="0"/>
                </a:lnTo>
                <a:lnTo>
                  <a:pt x="3818625" y="71726"/>
                </a:lnTo>
                <a:cubicBezTo>
                  <a:pt x="3975028" y="359637"/>
                  <a:pt x="4063868" y="689577"/>
                  <a:pt x="4063868" y="1040266"/>
                </a:cubicBezTo>
                <a:cubicBezTo>
                  <a:pt x="4063868" y="2162473"/>
                  <a:pt x="3154140" y="3072200"/>
                  <a:pt x="2031934" y="3072200"/>
                </a:cubicBezTo>
                <a:cubicBezTo>
                  <a:pt x="909728" y="3072200"/>
                  <a:pt x="0" y="2162473"/>
                  <a:pt x="0" y="1040266"/>
                </a:cubicBezTo>
                <a:cubicBezTo>
                  <a:pt x="0" y="689577"/>
                  <a:pt x="88841" y="359637"/>
                  <a:pt x="245244" y="71726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8" name="Freeform 58">
            <a:extLst>
              <a:ext uri="{FF2B5EF4-FFF2-40B4-BE49-F238E27FC236}">
                <a16:creationId xmlns:a16="http://schemas.microsoft.com/office/drawing/2014/main" id="{D5905D0D-FE5E-454B-A340-4DE821C09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2327" y="1420882"/>
            <a:ext cx="4501673" cy="5437119"/>
          </a:xfrm>
          <a:custGeom>
            <a:avLst/>
            <a:gdLst>
              <a:gd name="connsiteX0" fmla="*/ 3034499 w 4506342"/>
              <a:gd name="connsiteY0" fmla="*/ 0 h 5442758"/>
              <a:gd name="connsiteX1" fmla="*/ 4480922 w 4506342"/>
              <a:gd name="connsiteY1" fmla="*/ 366248 h 5442758"/>
              <a:gd name="connsiteX2" fmla="*/ 4506342 w 4506342"/>
              <a:gd name="connsiteY2" fmla="*/ 381691 h 5442758"/>
              <a:gd name="connsiteX3" fmla="*/ 4506342 w 4506342"/>
              <a:gd name="connsiteY3" fmla="*/ 5442758 h 5442758"/>
              <a:gd name="connsiteX4" fmla="*/ 1193461 w 4506342"/>
              <a:gd name="connsiteY4" fmla="*/ 5442758 h 5442758"/>
              <a:gd name="connsiteX5" fmla="*/ 1104276 w 4506342"/>
              <a:gd name="connsiteY5" fmla="*/ 5376066 h 5442758"/>
              <a:gd name="connsiteX6" fmla="*/ 0 w 4506342"/>
              <a:gd name="connsiteY6" fmla="*/ 3034499 h 5442758"/>
              <a:gd name="connsiteX7" fmla="*/ 3034499 w 4506342"/>
              <a:gd name="connsiteY7" fmla="*/ 0 h 5442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06342" h="5442758">
                <a:moveTo>
                  <a:pt x="3034499" y="0"/>
                </a:moveTo>
                <a:cubicBezTo>
                  <a:pt x="3558220" y="0"/>
                  <a:pt x="4050953" y="132675"/>
                  <a:pt x="4480922" y="366248"/>
                </a:cubicBezTo>
                <a:lnTo>
                  <a:pt x="4506342" y="381691"/>
                </a:lnTo>
                <a:lnTo>
                  <a:pt x="4506342" y="5442758"/>
                </a:lnTo>
                <a:lnTo>
                  <a:pt x="1193461" y="5442758"/>
                </a:lnTo>
                <a:lnTo>
                  <a:pt x="1104276" y="5376066"/>
                </a:lnTo>
                <a:cubicBezTo>
                  <a:pt x="429867" y="4819495"/>
                  <a:pt x="0" y="3977198"/>
                  <a:pt x="0" y="3034499"/>
                </a:cubicBezTo>
                <a:cubicBezTo>
                  <a:pt x="0" y="1358591"/>
                  <a:pt x="1358591" y="0"/>
                  <a:pt x="3034499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DB7C6D6-F7FC-447E-8F56-80AFB6F0E6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8859"/>
          <a:stretch/>
        </p:blipFill>
        <p:spPr bwMode="auto">
          <a:xfrm>
            <a:off x="4797277" y="1575831"/>
            <a:ext cx="4346723" cy="5282169"/>
          </a:xfrm>
          <a:custGeom>
            <a:avLst/>
            <a:gdLst/>
            <a:ahLst/>
            <a:cxnLst/>
            <a:rect l="l" t="t" r="r" b="b"/>
            <a:pathLst>
              <a:path w="4351232" h="5287648">
                <a:moveTo>
                  <a:pt x="2879389" y="0"/>
                </a:moveTo>
                <a:cubicBezTo>
                  <a:pt x="3376340" y="0"/>
                  <a:pt x="3843887" y="125893"/>
                  <a:pt x="4251877" y="347527"/>
                </a:cubicBezTo>
                <a:lnTo>
                  <a:pt x="4351232" y="407886"/>
                </a:lnTo>
                <a:lnTo>
                  <a:pt x="4351232" y="5287648"/>
                </a:lnTo>
                <a:lnTo>
                  <a:pt x="1303444" y="5287648"/>
                </a:lnTo>
                <a:lnTo>
                  <a:pt x="1269495" y="5267024"/>
                </a:lnTo>
                <a:cubicBezTo>
                  <a:pt x="503573" y="4749577"/>
                  <a:pt x="0" y="3873291"/>
                  <a:pt x="0" y="2879389"/>
                </a:cubicBezTo>
                <a:cubicBezTo>
                  <a:pt x="0" y="1289146"/>
                  <a:pt x="1289146" y="0"/>
                  <a:pt x="2879389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6B26A25-23BA-4884-86AB-04B909ABEDB6}"/>
              </a:ext>
            </a:extLst>
          </p:cNvPr>
          <p:cNvSpPr/>
          <p:nvPr/>
        </p:nvSpPr>
        <p:spPr>
          <a:xfrm>
            <a:off x="4450813" y="3244334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r>
              <a:rPr lang="en-GB" dirty="0"/>
              <a:t> 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6599C3-C28A-4D42-8F6A-6524DE25B7E4}"/>
              </a:ext>
            </a:extLst>
          </p:cNvPr>
          <p:cNvSpPr/>
          <p:nvPr/>
        </p:nvSpPr>
        <p:spPr>
          <a:xfrm>
            <a:off x="4813872" y="260648"/>
            <a:ext cx="43014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>
                <a:solidFill>
                  <a:srgbClr val="FF0000"/>
                </a:solidFill>
              </a:rPr>
              <a:t>PHOTOGRAPHY GCSE</a:t>
            </a:r>
            <a:r>
              <a:rPr lang="en-GB" dirty="0"/>
              <a:t>​</a:t>
            </a:r>
          </a:p>
        </p:txBody>
      </p:sp>
    </p:spTree>
    <p:extLst>
      <p:ext uri="{BB962C8B-B14F-4D97-AF65-F5344CB8AC3E}">
        <p14:creationId xmlns:p14="http://schemas.microsoft.com/office/powerpoint/2010/main" val="15681365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48501219-144F-470D-A610-CF595DB98B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" r="-3" b="17454"/>
          <a:stretch/>
        </p:blipFill>
        <p:spPr bwMode="auto">
          <a:xfrm>
            <a:off x="107503" y="0"/>
            <a:ext cx="4716957" cy="3382726"/>
          </a:xfrm>
          <a:custGeom>
            <a:avLst/>
            <a:gdLst/>
            <a:ahLst/>
            <a:cxnLst/>
            <a:rect l="l" t="t" r="r" b="b"/>
            <a:pathLst>
              <a:path w="5061985" h="3630170">
                <a:moveTo>
                  <a:pt x="253815" y="0"/>
                </a:moveTo>
                <a:lnTo>
                  <a:pt x="4808170" y="0"/>
                </a:lnTo>
                <a:lnTo>
                  <a:pt x="4863087" y="114001"/>
                </a:lnTo>
                <a:cubicBezTo>
                  <a:pt x="4991162" y="416805"/>
                  <a:pt x="5061985" y="749721"/>
                  <a:pt x="5061985" y="1099178"/>
                </a:cubicBezTo>
                <a:cubicBezTo>
                  <a:pt x="5061985" y="2497007"/>
                  <a:pt x="3928821" y="3630170"/>
                  <a:pt x="2530993" y="3630170"/>
                </a:cubicBezTo>
                <a:cubicBezTo>
                  <a:pt x="1133164" y="3630170"/>
                  <a:pt x="0" y="2497007"/>
                  <a:pt x="0" y="1099178"/>
                </a:cubicBezTo>
                <a:cubicBezTo>
                  <a:pt x="0" y="749721"/>
                  <a:pt x="70823" y="416805"/>
                  <a:pt x="198898" y="114001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6D104383-AD7E-45AE-BEBC-A74A7E3364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0"/>
          <a:stretch/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B30A50A8-88EE-430C-8F46-7C8E24B8373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310"/>
          <a:stretch/>
        </p:blipFill>
        <p:spPr bwMode="auto">
          <a:xfrm>
            <a:off x="3849320" y="710531"/>
            <a:ext cx="5294679" cy="6145051"/>
          </a:xfrm>
          <a:custGeom>
            <a:avLst/>
            <a:gdLst/>
            <a:ahLst/>
            <a:cxnLst/>
            <a:rect l="l" t="t" r="r" b="b"/>
            <a:pathLst>
              <a:path w="5294678" h="6145051">
                <a:moveTo>
                  <a:pt x="3479124" y="0"/>
                </a:moveTo>
                <a:cubicBezTo>
                  <a:pt x="4079583" y="0"/>
                  <a:pt x="4644513" y="152115"/>
                  <a:pt x="5137482" y="419912"/>
                </a:cubicBezTo>
                <a:lnTo>
                  <a:pt x="5294678" y="515411"/>
                </a:lnTo>
                <a:lnTo>
                  <a:pt x="5294678" y="6145051"/>
                </a:lnTo>
                <a:lnTo>
                  <a:pt x="1245466" y="6145051"/>
                </a:lnTo>
                <a:lnTo>
                  <a:pt x="1019012" y="5939236"/>
                </a:lnTo>
                <a:cubicBezTo>
                  <a:pt x="389414" y="5309639"/>
                  <a:pt x="0" y="4439858"/>
                  <a:pt x="0" y="3479124"/>
                </a:cubicBezTo>
                <a:cubicBezTo>
                  <a:pt x="0" y="1557657"/>
                  <a:pt x="1557657" y="0"/>
                  <a:pt x="3479124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8D42B34-BC24-4D32-B7F9-F00D14F9C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2" y="3366025"/>
            <a:ext cx="4955896" cy="3672408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685800">
              <a:lnSpc>
                <a:spcPct val="90000"/>
              </a:lnSpc>
            </a:pPr>
            <a:r>
              <a:rPr lang="en-US" sz="28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GCSE Photography is a lens-based and light-based media. Students can select from a range of study areas within photography including portraiture, landscape or still life photography and documentary photography.​</a:t>
            </a:r>
            <a:br>
              <a:rPr lang="en-US" sz="13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1300" kern="120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​</a:t>
            </a:r>
            <a:endParaRPr lang="en-US" sz="1300" kern="120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626290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>
                <a16:creationId xmlns:a16="http://schemas.microsoft.com/office/drawing/2014/main" id="{9BD0A92D-399A-41B4-B955-6B72A41B7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96048" y="0"/>
            <a:ext cx="9340048" cy="6850894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D6A49DF9-534D-4905-8F46-02AB63EB6F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313"/>
          <a:stretch/>
        </p:blipFill>
        <p:spPr>
          <a:xfrm flipH="1">
            <a:off x="-196051" y="0"/>
            <a:ext cx="9340050" cy="685089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B05D232-9AD5-42D3-9180-D23D18C8E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907" y="3093930"/>
            <a:ext cx="4459934" cy="3096344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 defTabSz="685800">
              <a:lnSpc>
                <a:spcPct val="90000"/>
              </a:lnSpc>
            </a:pPr>
            <a:b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Then you will work on given themes and will be able to explore and experiment with your own ideas.​</a:t>
            </a:r>
            <a:b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You will submit a portfolio of all your work at the end of Year 11.​</a:t>
            </a:r>
            <a:b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 ​</a:t>
            </a:r>
            <a:b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Assessment:​</a:t>
            </a:r>
            <a:b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Unit 1 60% - set and marked by </a:t>
            </a:r>
            <a:r>
              <a:rPr lang="en-US" sz="2000" dirty="0">
                <a:solidFill>
                  <a:srgbClr val="000000"/>
                </a:solidFill>
              </a:rPr>
              <a:t>school</a:t>
            </a:r>
            <a: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. Moderated by AQA​</a:t>
            </a:r>
            <a:b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Unit 2 40% - externally set.  Marked by </a:t>
            </a:r>
            <a:r>
              <a:rPr lang="en-US" sz="2000" dirty="0">
                <a:solidFill>
                  <a:srgbClr val="000000"/>
                </a:solidFill>
              </a:rPr>
              <a:t>school</a:t>
            </a:r>
            <a:r>
              <a:rPr lang="en-US" sz="20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.  Moderated by AQA.</a:t>
            </a:r>
          </a:p>
        </p:txBody>
      </p:sp>
      <p:sp>
        <p:nvSpPr>
          <p:cNvPr id="77" name="Freeform 56">
            <a:extLst>
              <a:ext uri="{FF2B5EF4-FFF2-40B4-BE49-F238E27FC236}">
                <a16:creationId xmlns:a16="http://schemas.microsoft.com/office/drawing/2014/main" id="{9FA51AA9-DFBD-4CB2-9C70-26DAC24A3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0213" y="-7107"/>
            <a:ext cx="4301461" cy="3189918"/>
          </a:xfrm>
          <a:custGeom>
            <a:avLst/>
            <a:gdLst>
              <a:gd name="connsiteX0" fmla="*/ 268379 w 4305922"/>
              <a:gd name="connsiteY0" fmla="*/ 0 h 3193227"/>
              <a:gd name="connsiteX1" fmla="*/ 4037544 w 4305922"/>
              <a:gd name="connsiteY1" fmla="*/ 0 h 3193227"/>
              <a:gd name="connsiteX2" fmla="*/ 4046072 w 4305922"/>
              <a:gd name="connsiteY2" fmla="*/ 14037 h 3193227"/>
              <a:gd name="connsiteX3" fmla="*/ 4305922 w 4305922"/>
              <a:gd name="connsiteY3" fmla="*/ 1040266 h 3193227"/>
              <a:gd name="connsiteX4" fmla="*/ 2152962 w 4305922"/>
              <a:gd name="connsiteY4" fmla="*/ 3193227 h 3193227"/>
              <a:gd name="connsiteX5" fmla="*/ 0 w 4305922"/>
              <a:gd name="connsiteY5" fmla="*/ 1040266 h 3193227"/>
              <a:gd name="connsiteX6" fmla="*/ 259851 w 4305922"/>
              <a:gd name="connsiteY6" fmla="*/ 14037 h 3193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05922" h="3193227">
                <a:moveTo>
                  <a:pt x="268379" y="0"/>
                </a:moveTo>
                <a:lnTo>
                  <a:pt x="4037544" y="0"/>
                </a:lnTo>
                <a:lnTo>
                  <a:pt x="4046072" y="14037"/>
                </a:lnTo>
                <a:cubicBezTo>
                  <a:pt x="4211790" y="319097"/>
                  <a:pt x="4305922" y="668689"/>
                  <a:pt x="4305922" y="1040266"/>
                </a:cubicBezTo>
                <a:cubicBezTo>
                  <a:pt x="4305922" y="2229314"/>
                  <a:pt x="3342009" y="3193227"/>
                  <a:pt x="2152962" y="3193227"/>
                </a:cubicBezTo>
                <a:cubicBezTo>
                  <a:pt x="963913" y="3193227"/>
                  <a:pt x="0" y="2229314"/>
                  <a:pt x="0" y="1040266"/>
                </a:cubicBezTo>
                <a:cubicBezTo>
                  <a:pt x="0" y="668689"/>
                  <a:pt x="94133" y="319097"/>
                  <a:pt x="259851" y="14037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D59B9F71-D4CA-4662-A27B-B3E1D409C1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6" r="-2" b="-2"/>
          <a:stretch/>
        </p:blipFill>
        <p:spPr bwMode="auto">
          <a:xfrm>
            <a:off x="329848" y="-15077"/>
            <a:ext cx="4059658" cy="3069017"/>
          </a:xfrm>
          <a:custGeom>
            <a:avLst/>
            <a:gdLst/>
            <a:ahLst/>
            <a:cxnLst/>
            <a:rect l="l" t="t" r="r" b="b"/>
            <a:pathLst>
              <a:path w="4063868" h="3072200">
                <a:moveTo>
                  <a:pt x="288818" y="0"/>
                </a:moveTo>
                <a:lnTo>
                  <a:pt x="3775050" y="0"/>
                </a:lnTo>
                <a:lnTo>
                  <a:pt x="3818625" y="71726"/>
                </a:lnTo>
                <a:cubicBezTo>
                  <a:pt x="3975028" y="359637"/>
                  <a:pt x="4063868" y="689577"/>
                  <a:pt x="4063868" y="1040266"/>
                </a:cubicBezTo>
                <a:cubicBezTo>
                  <a:pt x="4063868" y="2162473"/>
                  <a:pt x="3154140" y="3072200"/>
                  <a:pt x="2031934" y="3072200"/>
                </a:cubicBezTo>
                <a:cubicBezTo>
                  <a:pt x="909728" y="3072200"/>
                  <a:pt x="0" y="2162473"/>
                  <a:pt x="0" y="1040266"/>
                </a:cubicBezTo>
                <a:cubicBezTo>
                  <a:pt x="0" y="689577"/>
                  <a:pt x="88841" y="359637"/>
                  <a:pt x="245244" y="71726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Freeform 58">
            <a:extLst>
              <a:ext uri="{FF2B5EF4-FFF2-40B4-BE49-F238E27FC236}">
                <a16:creationId xmlns:a16="http://schemas.microsoft.com/office/drawing/2014/main" id="{D5905D0D-FE5E-454B-A340-4DE821C09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2327" y="1420882"/>
            <a:ext cx="4501673" cy="5437119"/>
          </a:xfrm>
          <a:custGeom>
            <a:avLst/>
            <a:gdLst>
              <a:gd name="connsiteX0" fmla="*/ 3034499 w 4506342"/>
              <a:gd name="connsiteY0" fmla="*/ 0 h 5442758"/>
              <a:gd name="connsiteX1" fmla="*/ 4480922 w 4506342"/>
              <a:gd name="connsiteY1" fmla="*/ 366248 h 5442758"/>
              <a:gd name="connsiteX2" fmla="*/ 4506342 w 4506342"/>
              <a:gd name="connsiteY2" fmla="*/ 381691 h 5442758"/>
              <a:gd name="connsiteX3" fmla="*/ 4506342 w 4506342"/>
              <a:gd name="connsiteY3" fmla="*/ 5442758 h 5442758"/>
              <a:gd name="connsiteX4" fmla="*/ 1193461 w 4506342"/>
              <a:gd name="connsiteY4" fmla="*/ 5442758 h 5442758"/>
              <a:gd name="connsiteX5" fmla="*/ 1104276 w 4506342"/>
              <a:gd name="connsiteY5" fmla="*/ 5376066 h 5442758"/>
              <a:gd name="connsiteX6" fmla="*/ 0 w 4506342"/>
              <a:gd name="connsiteY6" fmla="*/ 3034499 h 5442758"/>
              <a:gd name="connsiteX7" fmla="*/ 3034499 w 4506342"/>
              <a:gd name="connsiteY7" fmla="*/ 0 h 5442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06342" h="5442758">
                <a:moveTo>
                  <a:pt x="3034499" y="0"/>
                </a:moveTo>
                <a:cubicBezTo>
                  <a:pt x="3558220" y="0"/>
                  <a:pt x="4050953" y="132675"/>
                  <a:pt x="4480922" y="366248"/>
                </a:cubicBezTo>
                <a:lnTo>
                  <a:pt x="4506342" y="381691"/>
                </a:lnTo>
                <a:lnTo>
                  <a:pt x="4506342" y="5442758"/>
                </a:lnTo>
                <a:lnTo>
                  <a:pt x="1193461" y="5442758"/>
                </a:lnTo>
                <a:lnTo>
                  <a:pt x="1104276" y="5376066"/>
                </a:lnTo>
                <a:cubicBezTo>
                  <a:pt x="429867" y="4819495"/>
                  <a:pt x="0" y="3977198"/>
                  <a:pt x="0" y="3034499"/>
                </a:cubicBezTo>
                <a:cubicBezTo>
                  <a:pt x="0" y="1358591"/>
                  <a:pt x="1358591" y="0"/>
                  <a:pt x="3034499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936024AF-BA24-48BB-943F-E616BF3277C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0" r="40848" b="1"/>
          <a:stretch/>
        </p:blipFill>
        <p:spPr bwMode="auto">
          <a:xfrm>
            <a:off x="4797277" y="1575831"/>
            <a:ext cx="4346723" cy="5282169"/>
          </a:xfrm>
          <a:custGeom>
            <a:avLst/>
            <a:gdLst/>
            <a:ahLst/>
            <a:cxnLst/>
            <a:rect l="l" t="t" r="r" b="b"/>
            <a:pathLst>
              <a:path w="4351232" h="5287648">
                <a:moveTo>
                  <a:pt x="2879389" y="0"/>
                </a:moveTo>
                <a:cubicBezTo>
                  <a:pt x="3376340" y="0"/>
                  <a:pt x="3843887" y="125893"/>
                  <a:pt x="4251877" y="347527"/>
                </a:cubicBezTo>
                <a:lnTo>
                  <a:pt x="4351232" y="407886"/>
                </a:lnTo>
                <a:lnTo>
                  <a:pt x="4351232" y="5287648"/>
                </a:lnTo>
                <a:lnTo>
                  <a:pt x="1303444" y="5287648"/>
                </a:lnTo>
                <a:lnTo>
                  <a:pt x="1269495" y="5267024"/>
                </a:lnTo>
                <a:cubicBezTo>
                  <a:pt x="503573" y="4749577"/>
                  <a:pt x="0" y="3873291"/>
                  <a:pt x="0" y="2879389"/>
                </a:cubicBezTo>
                <a:cubicBezTo>
                  <a:pt x="0" y="1289146"/>
                  <a:pt x="1289146" y="0"/>
                  <a:pt x="2879389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B51BDA4-3EC4-4A82-80EA-C2C18246A979}"/>
              </a:ext>
            </a:extLst>
          </p:cNvPr>
          <p:cNvSpPr/>
          <p:nvPr/>
        </p:nvSpPr>
        <p:spPr>
          <a:xfrm>
            <a:off x="4701634" y="76293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In Year 9 the projects are skills based to begin with and you will learn how to produce work using a wide variety of techniques and methods.​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535704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1" name="Rectangle 140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E60432-8B63-494C-A0F4-329FD4820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880" y="675953"/>
            <a:ext cx="4289559" cy="1859054"/>
          </a:xfrm>
        </p:spPr>
        <p:txBody>
          <a:bodyPr>
            <a:noAutofit/>
          </a:bodyPr>
          <a:lstStyle/>
          <a:p>
            <a:r>
              <a:rPr lang="en-GB" sz="2800" dirty="0"/>
              <a:t>Coursework consists of a minimum of two major projects which can be based on a variety of subjects such as:​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5394F-46C1-459A-B30B-F091A0EA3E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2286517"/>
            <a:ext cx="5544616" cy="389044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br>
              <a:rPr lang="en-GB" dirty="0"/>
            </a:br>
            <a:r>
              <a:rPr lang="en-GB" dirty="0"/>
              <a:t> ​</a:t>
            </a:r>
            <a:br>
              <a:rPr lang="en-GB" dirty="0"/>
            </a:br>
            <a:r>
              <a:rPr lang="en-GB" sz="3600" dirty="0"/>
              <a:t>Portraiture ​</a:t>
            </a:r>
            <a:br>
              <a:rPr lang="en-GB" sz="3600" dirty="0"/>
            </a:br>
            <a:r>
              <a:rPr lang="en-GB" sz="3600" dirty="0"/>
              <a:t>Landscape ​</a:t>
            </a:r>
            <a:br>
              <a:rPr lang="en-GB" sz="3600" dirty="0"/>
            </a:br>
            <a:r>
              <a:rPr lang="en-GB" sz="3600" dirty="0"/>
              <a:t>Still Life photography ​</a:t>
            </a:r>
            <a:br>
              <a:rPr lang="en-GB" sz="3600" dirty="0"/>
            </a:br>
            <a:r>
              <a:rPr lang="en-GB" sz="3600" dirty="0"/>
              <a:t>Documentary photography​</a:t>
            </a:r>
            <a:br>
              <a:rPr lang="en-GB" sz="3600" dirty="0"/>
            </a:br>
            <a:r>
              <a:rPr lang="en-GB" sz="3600" dirty="0"/>
              <a:t> ​</a:t>
            </a:r>
            <a:br>
              <a:rPr lang="en-GB" sz="3600" dirty="0"/>
            </a:br>
            <a:r>
              <a:rPr lang="en-GB" sz="3600" dirty="0"/>
              <a:t>The examination unit is also practical. Students respond to their chosen theme.​</a:t>
            </a:r>
            <a:br>
              <a:rPr lang="en-GB" sz="3600" dirty="0"/>
            </a:br>
            <a:r>
              <a:rPr lang="en-GB" sz="3600" dirty="0"/>
              <a:t>Question papers can be issued to students from 1 January in the year of the examination.</a:t>
            </a:r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5426" y="1364732"/>
            <a:ext cx="710616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45A7A24E-5273-49EB-9B22-F669B43A6F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7" r="-2" b="980"/>
          <a:stretch/>
        </p:blipFill>
        <p:spPr bwMode="auto">
          <a:xfrm>
            <a:off x="5925944" y="2727729"/>
            <a:ext cx="3218056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5" name="Arc 144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4022954" y="-170491"/>
            <a:ext cx="4021193" cy="3015895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128" name="Picture 8">
            <a:extLst>
              <a:ext uri="{FF2B5EF4-FFF2-40B4-BE49-F238E27FC236}">
                <a16:creationId xmlns:a16="http://schemas.microsoft.com/office/drawing/2014/main" id="{9A70AE95-94FB-4AAC-A8B9-45DB5332D2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1" r="17433" b="-4"/>
          <a:stretch/>
        </p:blipFill>
        <p:spPr bwMode="auto">
          <a:xfrm>
            <a:off x="4696205" y="1"/>
            <a:ext cx="2639484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717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9" name="Rectangle 148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1BC20DE8-90D9-46D5-8F81-BFADDED8F51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8035"/>
          <a:stretch/>
        </p:blipFill>
        <p:spPr>
          <a:xfrm>
            <a:off x="3662268" y="206976"/>
            <a:ext cx="5144574" cy="3158016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6156" name="Picture 12">
            <a:extLst>
              <a:ext uri="{FF2B5EF4-FFF2-40B4-BE49-F238E27FC236}">
                <a16:creationId xmlns:a16="http://schemas.microsoft.com/office/drawing/2014/main" id="{E196AA09-3DF8-4341-9156-2F5711D03E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97" b="25056"/>
          <a:stretch/>
        </p:blipFill>
        <p:spPr bwMode="auto">
          <a:xfrm>
            <a:off x="3662268" y="3493008"/>
            <a:ext cx="5144574" cy="3158026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51" name="Freeform: Shape 150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72000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53" name="Freeform: Shape 152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65499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5" name="Rectangle 154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96012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57" name="Rectangle 156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158" y="2194560"/>
            <a:ext cx="366903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Rectangle 158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158" y="2194560"/>
            <a:ext cx="366903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8A08994-5918-43EB-9738-664C94DE4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14" y="1035593"/>
            <a:ext cx="3669030" cy="5141369"/>
          </a:xfrm>
        </p:spPr>
        <p:txBody>
          <a:bodyPr vert="horz" lIns="91440" tIns="45720" rIns="91440" bIns="45720" rtlCol="0">
            <a:noAutofit/>
          </a:bodyPr>
          <a:lstStyle/>
          <a:p>
            <a:pPr indent="-228600" fontAlgn="base">
              <a:lnSpc>
                <a:spcPct val="90000"/>
              </a:lnSpc>
              <a:spcAft>
                <a:spcPts val="600"/>
              </a:spcAft>
            </a:pPr>
            <a:r>
              <a:rPr lang="en-US" sz="2400" dirty="0"/>
              <a:t>You will also use a wide range of media such as:​</a:t>
            </a:r>
            <a:br>
              <a:rPr lang="en-US" sz="2400" dirty="0"/>
            </a:br>
            <a:r>
              <a:rPr lang="en-US" sz="2400" dirty="0"/>
              <a:t>Digital SLR /Manual SLR​</a:t>
            </a:r>
            <a:br>
              <a:rPr lang="en-US" sz="2400" dirty="0"/>
            </a:br>
            <a:r>
              <a:rPr lang="en-US" sz="2400" dirty="0"/>
              <a:t>ICT development​</a:t>
            </a:r>
            <a:br>
              <a:rPr lang="en-US" sz="2400" dirty="0"/>
            </a:br>
            <a:r>
              <a:rPr lang="en-US" sz="2400" dirty="0"/>
              <a:t>Studio photographing​</a:t>
            </a:r>
            <a:br>
              <a:rPr lang="en-US" sz="2400" dirty="0"/>
            </a:br>
            <a:r>
              <a:rPr lang="en-US" sz="2400" dirty="0"/>
              <a:t>Darkroom printing​</a:t>
            </a:r>
            <a:br>
              <a:rPr lang="en-US" sz="2400" dirty="0"/>
            </a:br>
            <a:r>
              <a:rPr lang="en-US" sz="2400" dirty="0"/>
              <a:t> ​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</a:pPr>
            <a:r>
              <a:rPr lang="en-US" sz="2400" dirty="0"/>
              <a:t>GCSE Photography is not just for students who can take photographs, but for anyone who enjoys being creative and experimenting with original ideas and new technologies.</a:t>
            </a:r>
            <a:endParaRPr lang="en-US" sz="2400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8303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9BD0A92D-399A-41B4-B955-6B72A41B7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96048" y="0"/>
            <a:ext cx="9340048" cy="6850894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D6A49DF9-534D-4905-8F46-02AB63EB6F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313"/>
          <a:stretch/>
        </p:blipFill>
        <p:spPr>
          <a:xfrm flipH="1">
            <a:off x="-196051" y="0"/>
            <a:ext cx="9340050" cy="685089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F632E5-7724-42BF-88E1-1743C4D848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96" y="3789040"/>
            <a:ext cx="4211959" cy="355145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 defTabSz="685800">
              <a:lnSpc>
                <a:spcPct val="90000"/>
              </a:lnSpc>
            </a:pPr>
            <a:r>
              <a:rPr lang="en-US" sz="2800" b="1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Your art teachers will help you with your decision.</a:t>
            </a:r>
            <a:r>
              <a:rPr lang="en-US" sz="28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​</a:t>
            </a:r>
            <a:br>
              <a:rPr lang="en-US" sz="28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800" b="1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 </a:t>
            </a:r>
            <a:r>
              <a:rPr lang="en-US" sz="28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​</a:t>
            </a:r>
            <a:br>
              <a:rPr lang="en-US" sz="2800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sz="2800" b="1" i="1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Please see a member of the art team for more information.</a:t>
            </a:r>
            <a:endParaRPr lang="en-US" sz="2800" kern="1200" dirty="0">
              <a:solidFill>
                <a:srgbClr val="00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5" name="Freeform 56">
            <a:extLst>
              <a:ext uri="{FF2B5EF4-FFF2-40B4-BE49-F238E27FC236}">
                <a16:creationId xmlns:a16="http://schemas.microsoft.com/office/drawing/2014/main" id="{9FA51AA9-DFBD-4CB2-9C70-26DAC24A3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0213" y="-7107"/>
            <a:ext cx="4301461" cy="3189918"/>
          </a:xfrm>
          <a:custGeom>
            <a:avLst/>
            <a:gdLst>
              <a:gd name="connsiteX0" fmla="*/ 268379 w 4305922"/>
              <a:gd name="connsiteY0" fmla="*/ 0 h 3193227"/>
              <a:gd name="connsiteX1" fmla="*/ 4037544 w 4305922"/>
              <a:gd name="connsiteY1" fmla="*/ 0 h 3193227"/>
              <a:gd name="connsiteX2" fmla="*/ 4046072 w 4305922"/>
              <a:gd name="connsiteY2" fmla="*/ 14037 h 3193227"/>
              <a:gd name="connsiteX3" fmla="*/ 4305922 w 4305922"/>
              <a:gd name="connsiteY3" fmla="*/ 1040266 h 3193227"/>
              <a:gd name="connsiteX4" fmla="*/ 2152962 w 4305922"/>
              <a:gd name="connsiteY4" fmla="*/ 3193227 h 3193227"/>
              <a:gd name="connsiteX5" fmla="*/ 0 w 4305922"/>
              <a:gd name="connsiteY5" fmla="*/ 1040266 h 3193227"/>
              <a:gd name="connsiteX6" fmla="*/ 259851 w 4305922"/>
              <a:gd name="connsiteY6" fmla="*/ 14037 h 3193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05922" h="3193227">
                <a:moveTo>
                  <a:pt x="268379" y="0"/>
                </a:moveTo>
                <a:lnTo>
                  <a:pt x="4037544" y="0"/>
                </a:lnTo>
                <a:lnTo>
                  <a:pt x="4046072" y="14037"/>
                </a:lnTo>
                <a:cubicBezTo>
                  <a:pt x="4211790" y="319097"/>
                  <a:pt x="4305922" y="668689"/>
                  <a:pt x="4305922" y="1040266"/>
                </a:cubicBezTo>
                <a:cubicBezTo>
                  <a:pt x="4305922" y="2229314"/>
                  <a:pt x="3342009" y="3193227"/>
                  <a:pt x="2152962" y="3193227"/>
                </a:cubicBezTo>
                <a:cubicBezTo>
                  <a:pt x="963913" y="3193227"/>
                  <a:pt x="0" y="2229314"/>
                  <a:pt x="0" y="1040266"/>
                </a:cubicBezTo>
                <a:cubicBezTo>
                  <a:pt x="0" y="668689"/>
                  <a:pt x="94133" y="319097"/>
                  <a:pt x="259851" y="14037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BAF60E47-0440-4950-9783-49D10F1573B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037" b="3"/>
          <a:stretch/>
        </p:blipFill>
        <p:spPr bwMode="auto">
          <a:xfrm>
            <a:off x="329848" y="-15077"/>
            <a:ext cx="4059658" cy="3069017"/>
          </a:xfrm>
          <a:custGeom>
            <a:avLst/>
            <a:gdLst/>
            <a:ahLst/>
            <a:cxnLst/>
            <a:rect l="l" t="t" r="r" b="b"/>
            <a:pathLst>
              <a:path w="4063868" h="3072200">
                <a:moveTo>
                  <a:pt x="288818" y="0"/>
                </a:moveTo>
                <a:lnTo>
                  <a:pt x="3775050" y="0"/>
                </a:lnTo>
                <a:lnTo>
                  <a:pt x="3818625" y="71726"/>
                </a:lnTo>
                <a:cubicBezTo>
                  <a:pt x="3975028" y="359637"/>
                  <a:pt x="4063868" y="689577"/>
                  <a:pt x="4063868" y="1040266"/>
                </a:cubicBezTo>
                <a:cubicBezTo>
                  <a:pt x="4063868" y="2162473"/>
                  <a:pt x="3154140" y="3072200"/>
                  <a:pt x="2031934" y="3072200"/>
                </a:cubicBezTo>
                <a:cubicBezTo>
                  <a:pt x="909728" y="3072200"/>
                  <a:pt x="0" y="2162473"/>
                  <a:pt x="0" y="1040266"/>
                </a:cubicBezTo>
                <a:cubicBezTo>
                  <a:pt x="0" y="689577"/>
                  <a:pt x="88841" y="359637"/>
                  <a:pt x="245244" y="71726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Freeform 58">
            <a:extLst>
              <a:ext uri="{FF2B5EF4-FFF2-40B4-BE49-F238E27FC236}">
                <a16:creationId xmlns:a16="http://schemas.microsoft.com/office/drawing/2014/main" id="{D5905D0D-FE5E-454B-A340-4DE821C09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42327" y="1420882"/>
            <a:ext cx="4501673" cy="5437119"/>
          </a:xfrm>
          <a:custGeom>
            <a:avLst/>
            <a:gdLst>
              <a:gd name="connsiteX0" fmla="*/ 3034499 w 4506342"/>
              <a:gd name="connsiteY0" fmla="*/ 0 h 5442758"/>
              <a:gd name="connsiteX1" fmla="*/ 4480922 w 4506342"/>
              <a:gd name="connsiteY1" fmla="*/ 366248 h 5442758"/>
              <a:gd name="connsiteX2" fmla="*/ 4506342 w 4506342"/>
              <a:gd name="connsiteY2" fmla="*/ 381691 h 5442758"/>
              <a:gd name="connsiteX3" fmla="*/ 4506342 w 4506342"/>
              <a:gd name="connsiteY3" fmla="*/ 5442758 h 5442758"/>
              <a:gd name="connsiteX4" fmla="*/ 1193461 w 4506342"/>
              <a:gd name="connsiteY4" fmla="*/ 5442758 h 5442758"/>
              <a:gd name="connsiteX5" fmla="*/ 1104276 w 4506342"/>
              <a:gd name="connsiteY5" fmla="*/ 5376066 h 5442758"/>
              <a:gd name="connsiteX6" fmla="*/ 0 w 4506342"/>
              <a:gd name="connsiteY6" fmla="*/ 3034499 h 5442758"/>
              <a:gd name="connsiteX7" fmla="*/ 3034499 w 4506342"/>
              <a:gd name="connsiteY7" fmla="*/ 0 h 5442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06342" h="5442758">
                <a:moveTo>
                  <a:pt x="3034499" y="0"/>
                </a:moveTo>
                <a:cubicBezTo>
                  <a:pt x="3558220" y="0"/>
                  <a:pt x="4050953" y="132675"/>
                  <a:pt x="4480922" y="366248"/>
                </a:cubicBezTo>
                <a:lnTo>
                  <a:pt x="4506342" y="381691"/>
                </a:lnTo>
                <a:lnTo>
                  <a:pt x="4506342" y="5442758"/>
                </a:lnTo>
                <a:lnTo>
                  <a:pt x="1193461" y="5442758"/>
                </a:lnTo>
                <a:lnTo>
                  <a:pt x="1104276" y="5376066"/>
                </a:lnTo>
                <a:cubicBezTo>
                  <a:pt x="429867" y="4819495"/>
                  <a:pt x="0" y="3977198"/>
                  <a:pt x="0" y="3034499"/>
                </a:cubicBezTo>
                <a:cubicBezTo>
                  <a:pt x="0" y="1358591"/>
                  <a:pt x="1358591" y="0"/>
                  <a:pt x="3034499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CA8419AE-2BA5-447F-A17E-4D31882DB66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82" r="22488" b="-2"/>
          <a:stretch/>
        </p:blipFill>
        <p:spPr>
          <a:xfrm>
            <a:off x="4797277" y="1575831"/>
            <a:ext cx="4346723" cy="5282169"/>
          </a:xfrm>
          <a:custGeom>
            <a:avLst/>
            <a:gdLst/>
            <a:ahLst/>
            <a:cxnLst/>
            <a:rect l="l" t="t" r="r" b="b"/>
            <a:pathLst>
              <a:path w="4351232" h="5287648">
                <a:moveTo>
                  <a:pt x="2879389" y="0"/>
                </a:moveTo>
                <a:cubicBezTo>
                  <a:pt x="3376340" y="0"/>
                  <a:pt x="3843887" y="125893"/>
                  <a:pt x="4251877" y="347527"/>
                </a:cubicBezTo>
                <a:lnTo>
                  <a:pt x="4351232" y="407886"/>
                </a:lnTo>
                <a:lnTo>
                  <a:pt x="4351232" y="5287648"/>
                </a:lnTo>
                <a:lnTo>
                  <a:pt x="1303444" y="5287648"/>
                </a:lnTo>
                <a:lnTo>
                  <a:pt x="1269495" y="5267024"/>
                </a:lnTo>
                <a:cubicBezTo>
                  <a:pt x="503573" y="4749577"/>
                  <a:pt x="0" y="3873291"/>
                  <a:pt x="0" y="2879389"/>
                </a:cubicBezTo>
                <a:cubicBezTo>
                  <a:pt x="0" y="1289146"/>
                  <a:pt x="1289146" y="0"/>
                  <a:pt x="2879389" y="0"/>
                </a:cubicBezTo>
                <a:close/>
              </a:path>
            </a:pathLst>
          </a:cu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5186332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2" ma:contentTypeDescription="Create a new document." ma:contentTypeScope="" ma:versionID="3e456ef2938e96a21760e046e25c1e41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2c7e7927a0c2a1616a0e4b991ce5858a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51116EB-DFC1-40DE-B06F-40DD050B557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5A31587-B41D-4C4E-8F91-809E01323C5A}">
  <ds:schemaRefs>
    <ds:schemaRef ds:uri="8b73fee4-4ac8-4f88-ad2e-4ab6413e1b1c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fbdaa650-8cd8-42f6-940f-8c4192b28714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A8547BB-E7B2-470F-99CB-0F991FF3F5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73fee4-4ac8-4f88-ad2e-4ab6413e1b1c"/>
    <ds:schemaRef ds:uri="fbdaa650-8cd8-42f6-940f-8c4192b287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57</Words>
  <Application>Microsoft Office PowerPoint</Application>
  <PresentationFormat>On-screen Show (4:3)</PresentationFormat>
  <Paragraphs>12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 </vt:lpstr>
      <vt:lpstr>GCSE Photography is a lens-based and light-based media. Students can select from a range of study areas within photography including portraiture, landscape or still life photography and documentary photography.​ ​</vt:lpstr>
      <vt:lpstr> Then you will work on given themes and will be able to explore and experiment with your own ideas.​ You will submit a portfolio of all your work at the end of Year 11.​  ​ Assessment:​ Unit 1 60% - set and marked by school. Moderated by AQA​ Unit 2 40% - externally set.  Marked by school.  Moderated by AQA.</vt:lpstr>
      <vt:lpstr>Coursework consists of a minimum of two major projects which can be based on a variety of subjects such as:​</vt:lpstr>
      <vt:lpstr>PowerPoint Presentation</vt:lpstr>
      <vt:lpstr>Your art teachers will help you with your decision.​  ​ Please see a member of the art team for more information.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 </dc:title>
  <dc:creator>B Mahmood</dc:creator>
  <cp:lastModifiedBy>L Feeney</cp:lastModifiedBy>
  <cp:revision>2</cp:revision>
  <dcterms:created xsi:type="dcterms:W3CDTF">2020-04-20T09:59:58Z</dcterms:created>
  <dcterms:modified xsi:type="dcterms:W3CDTF">2020-04-20T12:08:09Z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0x010100F3E5687FBB17144BBF058BF3091118F4</vt:lpwstr>
  </property>
</Properties>
</file>