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95" r:id="rId5"/>
  </p:sldMasterIdLst>
  <p:notesMasterIdLst>
    <p:notesMasterId r:id="rId13"/>
  </p:notesMasterIdLst>
  <p:sldIdLst>
    <p:sldId id="261" r:id="rId6"/>
    <p:sldId id="269" r:id="rId7"/>
    <p:sldId id="267" r:id="rId8"/>
    <p:sldId id="262" r:id="rId9"/>
    <p:sldId id="263" r:id="rId10"/>
    <p:sldId id="264" r:id="rId11"/>
    <p:sldId id="268" r:id="rId1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891" autoAdjust="0"/>
  </p:normalViewPr>
  <p:slideViewPr>
    <p:cSldViewPr>
      <p:cViewPr varScale="1">
        <p:scale>
          <a:sx n="75" d="100"/>
          <a:sy n="75" d="100"/>
        </p:scale>
        <p:origin x="840" y="5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6E4957-C6DF-4553-8468-C3CBC1D1B0C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09AF29-FC99-4798-9EFB-43026EBA4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452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258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36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710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506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13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768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072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63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73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162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950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50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5817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1523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384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4408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2673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438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7789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666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469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50FAE-31EF-43E4-84EF-8A5EB4E6FAA4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33841-BDC7-43E2-8FD1-F20C144A3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593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3DF0D-2373-4CF4-8DB0-A21B88969BC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20/04/2020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C219F-525D-4063-8DB0-ED827081D93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21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-fL19dPaeI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11" Type="http://schemas.openxmlformats.org/officeDocument/2006/relationships/image" Target="../media/image13.jpe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5FVgg_u3auA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Jordan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214"/>
            <a:ext cx="6305831" cy="369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upload.wikimedia.org/wikipedia/commons/e/ec/Prince_William_February_2015.jpg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167" y="-329149"/>
            <a:ext cx="5343042" cy="7187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14" y="3717032"/>
            <a:ext cx="315291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>
                    <a:lumMod val="85000"/>
                  </a:schemeClr>
                </a:solidFill>
                <a:latin typeface="Bookman Old Style" panose="02050604050505020204" pitchFamily="18" charset="0"/>
              </a:rPr>
              <a:t>What do these people have in common?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37" r="6276"/>
          <a:stretch/>
        </p:blipFill>
        <p:spPr bwMode="auto">
          <a:xfrm>
            <a:off x="3161924" y="3717032"/>
            <a:ext cx="3762043" cy="3140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4197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86166" y="3244334"/>
            <a:ext cx="47336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https://www.youtube.com/watch?v=r-fL19dPaeI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072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977" y="4277994"/>
            <a:ext cx="1664216" cy="101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252" y="-182614"/>
            <a:ext cx="8915400" cy="1143000"/>
          </a:xfrm>
        </p:spPr>
        <p:txBody>
          <a:bodyPr/>
          <a:lstStyle/>
          <a:p>
            <a:r>
              <a:rPr lang="en-GB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What will we learn about?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16463" y="692696"/>
            <a:ext cx="4368485" cy="616530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300" b="1" dirty="0">
                <a:latin typeface="Bookman Old Style" panose="02050604050505020204" pitchFamily="18" charset="0"/>
              </a:rPr>
              <a:t>Unit 1 – Physical environment</a:t>
            </a:r>
          </a:p>
          <a:p>
            <a:pPr marL="0" indent="0" algn="ctr">
              <a:buNone/>
            </a:pPr>
            <a:r>
              <a:rPr lang="en-GB" sz="2300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Tectonics, </a:t>
            </a:r>
            <a:r>
              <a:rPr lang="en-GB" sz="2300" b="1" dirty="0">
                <a:solidFill>
                  <a:srgbClr val="00B0F0"/>
                </a:solidFill>
                <a:latin typeface="Bookman Old Style" panose="02050604050505020204" pitchFamily="18" charset="0"/>
              </a:rPr>
              <a:t>Tropical storms, </a:t>
            </a:r>
            <a:r>
              <a:rPr lang="en-GB" sz="23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Rivers, </a:t>
            </a:r>
            <a:r>
              <a:rPr lang="en-GB" sz="23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Coasts, </a:t>
            </a:r>
            <a:r>
              <a:rPr lang="en-GB" sz="2300" b="1" dirty="0">
                <a:solidFill>
                  <a:schemeClr val="accent6">
                    <a:lumMod val="75000"/>
                  </a:schemeClr>
                </a:solidFill>
                <a:latin typeface="Bookman Old Style" panose="02050604050505020204" pitchFamily="18" charset="0"/>
              </a:rPr>
              <a:t>Ecosystems</a:t>
            </a:r>
          </a:p>
          <a:p>
            <a:pPr marL="0" indent="0" algn="ctr">
              <a:buNone/>
            </a:pPr>
            <a:r>
              <a:rPr lang="en-GB" sz="2300" b="1" dirty="0">
                <a:solidFill>
                  <a:schemeClr val="accent6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GB" sz="2300" b="1" dirty="0">
                <a:latin typeface="Bookman Old Style" panose="02050604050505020204" pitchFamily="18" charset="0"/>
              </a:rPr>
              <a:t>Unit 2 – Human interactions</a:t>
            </a:r>
          </a:p>
          <a:p>
            <a:pPr marL="0" indent="0" algn="ctr">
              <a:buNone/>
            </a:pPr>
            <a:r>
              <a:rPr lang="en-GB" sz="2300" b="1" dirty="0">
                <a:solidFill>
                  <a:schemeClr val="accent6">
                    <a:lumMod val="75000"/>
                  </a:schemeClr>
                </a:solidFill>
                <a:latin typeface="Bookman Old Style" panose="02050604050505020204" pitchFamily="18" charset="0"/>
              </a:rPr>
              <a:t>Population, </a:t>
            </a:r>
            <a:r>
              <a:rPr lang="en-GB" sz="2300" b="1" dirty="0">
                <a:solidFill>
                  <a:srgbClr val="00B050"/>
                </a:solidFill>
                <a:latin typeface="Bookman Old Style" panose="02050604050505020204" pitchFamily="18" charset="0"/>
              </a:rPr>
              <a:t>Development, </a:t>
            </a:r>
            <a:r>
              <a:rPr lang="en-GB" sz="2300" b="1" dirty="0">
                <a:solidFill>
                  <a:srgbClr val="00B0F0"/>
                </a:solidFill>
                <a:latin typeface="Bookman Old Style" panose="02050604050505020204" pitchFamily="18" charset="0"/>
              </a:rPr>
              <a:t>Globalisation, </a:t>
            </a:r>
            <a:r>
              <a:rPr lang="en-GB" sz="2300" b="1" dirty="0">
                <a:solidFill>
                  <a:srgbClr val="FF0000"/>
                </a:solidFill>
                <a:latin typeface="Bookman Old Style" panose="02050604050505020204" pitchFamily="18" charset="0"/>
              </a:rPr>
              <a:t>Resources </a:t>
            </a:r>
          </a:p>
          <a:p>
            <a:pPr marL="0" indent="0" algn="ctr">
              <a:buNone/>
            </a:pPr>
            <a:endParaRPr lang="en-GB" sz="2300" b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en-GB" sz="2300" b="1" dirty="0">
                <a:latin typeface="Bookman Old Style" panose="02050604050505020204" pitchFamily="18" charset="0"/>
              </a:rPr>
              <a:t>Unit 3 – Geographical skills and issues</a:t>
            </a:r>
          </a:p>
          <a:p>
            <a:pPr marL="0" indent="0" algn="ctr">
              <a:buNone/>
            </a:pPr>
            <a:r>
              <a:rPr lang="en-GB" sz="2300" b="1" dirty="0">
                <a:solidFill>
                  <a:srgbClr val="FF0066"/>
                </a:solidFill>
                <a:latin typeface="Bookman Old Style" panose="02050604050505020204" pitchFamily="18" charset="0"/>
              </a:rPr>
              <a:t>Maps, </a:t>
            </a:r>
            <a:r>
              <a:rPr lang="en-GB" sz="2300" b="1" dirty="0">
                <a:solidFill>
                  <a:srgbClr val="00B0F0"/>
                </a:solidFill>
                <a:latin typeface="Bookman Old Style" panose="02050604050505020204" pitchFamily="18" charset="0"/>
              </a:rPr>
              <a:t>field trips, </a:t>
            </a:r>
            <a:r>
              <a:rPr lang="en-GB" sz="2300" b="1" dirty="0">
                <a:solidFill>
                  <a:srgbClr val="7030A0"/>
                </a:solidFill>
                <a:latin typeface="Bookman Old Style" panose="02050604050505020204" pitchFamily="18" charset="0"/>
              </a:rPr>
              <a:t>current issues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261" y="998487"/>
            <a:ext cx="2110072" cy="1296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0" b="30622"/>
          <a:stretch/>
        </p:blipFill>
        <p:spPr bwMode="auto">
          <a:xfrm>
            <a:off x="6503623" y="1070495"/>
            <a:ext cx="2090475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247" y="2122209"/>
            <a:ext cx="1865425" cy="1152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343" y="2102696"/>
            <a:ext cx="2237649" cy="135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168" y="1056701"/>
            <a:ext cx="1179715" cy="117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19"/>
          <a:stretch/>
        </p:blipFill>
        <p:spPr bwMode="auto">
          <a:xfrm>
            <a:off x="7123789" y="5629065"/>
            <a:ext cx="2227297" cy="117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793" y="4299761"/>
            <a:ext cx="2485288" cy="137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959" y="3256559"/>
            <a:ext cx="2171882" cy="112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P:\Geography\Shropshire\Shropshire 2015\P1100100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63"/>
          <a:stretch/>
        </p:blipFill>
        <p:spPr bwMode="auto">
          <a:xfrm>
            <a:off x="4644918" y="5291755"/>
            <a:ext cx="2508728" cy="150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918" y="2851116"/>
            <a:ext cx="2358335" cy="1448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9456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90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prstClr val="black">
                    <a:lumMod val="65000"/>
                    <a:lumOff val="35000"/>
                  </a:prstClr>
                </a:solidFill>
                <a:latin typeface="Bookman Old Style" panose="02050604050505020204" pitchFamily="18" charset="0"/>
              </a:rPr>
              <a:t>Going places with Geography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815" y="764704"/>
            <a:ext cx="9283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prstClr val="black">
                    <a:lumMod val="50000"/>
                    <a:lumOff val="50000"/>
                  </a:prstClr>
                </a:solidFill>
              </a:rPr>
              <a:t>What jobs do geographers do?</a:t>
            </a:r>
          </a:p>
        </p:txBody>
      </p:sp>
      <p:sp>
        <p:nvSpPr>
          <p:cNvPr id="4" name="Rectangle 3"/>
          <p:cNvSpPr/>
          <p:nvPr/>
        </p:nvSpPr>
        <p:spPr>
          <a:xfrm>
            <a:off x="80142" y="1412776"/>
            <a:ext cx="2915790" cy="165618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prstClr val="black"/>
                </a:solidFill>
              </a:rPr>
              <a:t>Government</a:t>
            </a:r>
            <a:endParaRPr lang="en-GB" b="1" dirty="0">
              <a:solidFill>
                <a:prstClr val="black"/>
              </a:solidFill>
            </a:endParaRPr>
          </a:p>
          <a:p>
            <a:pPr algn="ctr"/>
            <a:r>
              <a:rPr lang="en-GB" dirty="0">
                <a:solidFill>
                  <a:prstClr val="black"/>
                </a:solidFill>
              </a:rPr>
              <a:t>International development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Flood management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Economics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Town planning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Housing officer</a:t>
            </a:r>
          </a:p>
        </p:txBody>
      </p:sp>
      <p:sp>
        <p:nvSpPr>
          <p:cNvPr id="5" name="Rectangle 4"/>
          <p:cNvSpPr/>
          <p:nvPr/>
        </p:nvSpPr>
        <p:spPr>
          <a:xfrm>
            <a:off x="6105491" y="769442"/>
            <a:ext cx="3684046" cy="209694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prstClr val="black"/>
                </a:solidFill>
              </a:rPr>
              <a:t>Natural environment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Oil and Gas surveyor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Coastal management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Marine biologist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Environmental scientist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Meteorologist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Weather presenter</a:t>
            </a:r>
          </a:p>
        </p:txBody>
      </p:sp>
      <p:sp>
        <p:nvSpPr>
          <p:cNvPr id="6" name="Rectangle 5"/>
          <p:cNvSpPr/>
          <p:nvPr/>
        </p:nvSpPr>
        <p:spPr>
          <a:xfrm>
            <a:off x="85619" y="3933057"/>
            <a:ext cx="4453067" cy="27940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prstClr val="black"/>
                </a:solidFill>
              </a:rPr>
              <a:t>Geographical Information Systems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Crime analyst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Google maps/ earth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Cartography (making maps)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Ministry of Defence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Hydrologist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Data analyst</a:t>
            </a:r>
          </a:p>
          <a:p>
            <a:pPr algn="ctr"/>
            <a:r>
              <a:rPr lang="en-GB" dirty="0" err="1">
                <a:solidFill>
                  <a:prstClr val="black"/>
                </a:solidFill>
              </a:rPr>
              <a:t>Rightmove</a:t>
            </a:r>
            <a:r>
              <a:rPr lang="en-GB" dirty="0">
                <a:solidFill>
                  <a:prstClr val="black"/>
                </a:solidFill>
              </a:rPr>
              <a:t> and estate agents</a:t>
            </a:r>
          </a:p>
        </p:txBody>
      </p:sp>
      <p:sp>
        <p:nvSpPr>
          <p:cNvPr id="7" name="Rectangle 6"/>
          <p:cNvSpPr/>
          <p:nvPr/>
        </p:nvSpPr>
        <p:spPr>
          <a:xfrm>
            <a:off x="6347383" y="3022985"/>
            <a:ext cx="3349371" cy="163015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prstClr val="black"/>
                </a:solidFill>
              </a:rPr>
              <a:t>Travel, Tourism and Leisure</a:t>
            </a:r>
            <a:endParaRPr lang="en-GB" b="1" dirty="0">
              <a:solidFill>
                <a:prstClr val="black"/>
              </a:solidFill>
            </a:endParaRPr>
          </a:p>
          <a:p>
            <a:pPr algn="ctr"/>
            <a:r>
              <a:rPr lang="en-GB" dirty="0">
                <a:solidFill>
                  <a:prstClr val="black"/>
                </a:solidFill>
              </a:rPr>
              <a:t>Conservation Project manager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Travel journalist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Travel agent</a:t>
            </a:r>
          </a:p>
        </p:txBody>
      </p:sp>
      <p:sp>
        <p:nvSpPr>
          <p:cNvPr id="8" name="Rectangle 7"/>
          <p:cNvSpPr/>
          <p:nvPr/>
        </p:nvSpPr>
        <p:spPr>
          <a:xfrm>
            <a:off x="5305018" y="4653136"/>
            <a:ext cx="3998828" cy="22048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prstClr val="black"/>
                </a:solidFill>
              </a:rPr>
              <a:t>Business World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Marketing manager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International sales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CEO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International business strategy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Store locator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Business development manager</a:t>
            </a:r>
          </a:p>
        </p:txBody>
      </p:sp>
      <p:sp>
        <p:nvSpPr>
          <p:cNvPr id="9" name="Rectangle 8"/>
          <p:cNvSpPr/>
          <p:nvPr/>
        </p:nvSpPr>
        <p:spPr>
          <a:xfrm>
            <a:off x="3080792" y="1746195"/>
            <a:ext cx="2915790" cy="20162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prstClr val="black"/>
                </a:solidFill>
              </a:rPr>
              <a:t>Global issues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HM armed forces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All charity work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Oxfam strategist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International relations</a:t>
            </a:r>
          </a:p>
          <a:p>
            <a:pPr algn="ctr"/>
            <a:r>
              <a:rPr lang="en-GB" dirty="0">
                <a:solidFill>
                  <a:prstClr val="black"/>
                </a:solidFill>
              </a:rPr>
              <a:t>Climate change scientist</a:t>
            </a:r>
          </a:p>
          <a:p>
            <a:pPr algn="ctr"/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790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90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prstClr val="black">
                    <a:lumMod val="65000"/>
                    <a:lumOff val="35000"/>
                  </a:prstClr>
                </a:solidFill>
                <a:latin typeface="Bookman Old Style" panose="02050604050505020204" pitchFamily="18" charset="0"/>
              </a:rPr>
              <a:t>Going places with Geography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815" y="764704"/>
            <a:ext cx="9283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prstClr val="black">
                    <a:lumMod val="50000"/>
                    <a:lumOff val="50000"/>
                  </a:prstClr>
                </a:solidFill>
              </a:rPr>
              <a:t>Why do geographers do so many different jobs?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8497" y="1287924"/>
            <a:ext cx="8970997" cy="5237420"/>
          </a:xfrm>
          <a:prstGeom prst="rect">
            <a:avLst/>
          </a:prstGeom>
          <a:ln w="57150"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</a:rPr>
              <a:t>The </a:t>
            </a:r>
            <a:r>
              <a:rPr lang="en-GB" sz="2400" i="1" dirty="0">
                <a:solidFill>
                  <a:prstClr val="black"/>
                </a:solidFill>
              </a:rPr>
              <a:t>Russell Group </a:t>
            </a:r>
            <a:r>
              <a:rPr lang="en-GB" sz="2400" dirty="0">
                <a:solidFill>
                  <a:prstClr val="black"/>
                </a:solidFill>
              </a:rPr>
              <a:t>of top universities names Geography as one of the 8 best subjects for </a:t>
            </a:r>
            <a:r>
              <a:rPr lang="en-GB" sz="2400" b="1" u="sng" dirty="0">
                <a:solidFill>
                  <a:prstClr val="black"/>
                </a:solidFill>
              </a:rPr>
              <a:t>transferable skills </a:t>
            </a:r>
            <a:r>
              <a:rPr lang="en-GB" sz="2400" dirty="0">
                <a:solidFill>
                  <a:prstClr val="black"/>
                </a:solidFill>
              </a:rPr>
              <a:t>because geographers can</a:t>
            </a:r>
            <a:r>
              <a:rPr lang="en-GB" sz="2400" b="1" dirty="0">
                <a:solidFill>
                  <a:prstClr val="black"/>
                </a:solidFill>
              </a:rPr>
              <a:t>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black"/>
                </a:solidFill>
              </a:rPr>
              <a:t>Present, analyse and evaluate complicated information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black"/>
                </a:solidFill>
              </a:rPr>
              <a:t>Work in a team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black"/>
                </a:solidFill>
              </a:rPr>
              <a:t>Research as part of field work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black"/>
                </a:solidFill>
              </a:rPr>
              <a:t>Understand important global issues, including world trade and business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black"/>
                </a:solidFill>
              </a:rPr>
              <a:t>Communicate complicated information effectively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black"/>
                </a:solidFill>
              </a:rPr>
              <a:t>Make decisions based on evidence</a:t>
            </a:r>
          </a:p>
        </p:txBody>
      </p:sp>
    </p:spTree>
    <p:extLst>
      <p:ext uri="{BB962C8B-B14F-4D97-AF65-F5344CB8AC3E}">
        <p14:creationId xmlns:p14="http://schemas.microsoft.com/office/powerpoint/2010/main" val="4181359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228"/>
            <a:ext cx="9906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>
                <a:solidFill>
                  <a:schemeClr val="bg1">
                    <a:lumMod val="85000"/>
                  </a:schemeClr>
                </a:solidFill>
                <a:latin typeface="Bookman Old Style" panose="02050604050505020204" pitchFamily="18" charset="0"/>
              </a:rPr>
              <a:t>Guaranteed at least </a:t>
            </a:r>
            <a:r>
              <a:rPr lang="en-GB" sz="13800" b="1" dirty="0">
                <a:solidFill>
                  <a:schemeClr val="bg1">
                    <a:lumMod val="85000"/>
                  </a:schemeClr>
                </a:solidFill>
                <a:latin typeface="Bookman Old Style" panose="02050604050505020204" pitchFamily="18" charset="0"/>
              </a:rPr>
              <a:t>TWO fieldtrips</a:t>
            </a:r>
          </a:p>
        </p:txBody>
      </p:sp>
    </p:spTree>
    <p:extLst>
      <p:ext uri="{BB962C8B-B14F-4D97-AF65-F5344CB8AC3E}">
        <p14:creationId xmlns:p14="http://schemas.microsoft.com/office/powerpoint/2010/main" val="2659064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76500" y="3105836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https://www.youtube.com/watch?v=5FVgg_u3auA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586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DA2186-06A7-4DEB-946A-E84A211B46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9794F10-B6B4-4C95-B17B-C6C84D78CB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F9CDAA-8517-4433-9F85-72D224F74B29}">
  <ds:schemaRefs>
    <ds:schemaRef ds:uri="http://schemas.microsoft.com/office/2006/documentManagement/types"/>
    <ds:schemaRef ds:uri="fbdaa650-8cd8-42f6-940f-8c4192b28714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2693</TotalTime>
  <Words>261</Words>
  <Application>Microsoft Office PowerPoint</Application>
  <PresentationFormat>A4 Paper (210x297 mm)</PresentationFormat>
  <Paragraphs>62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Bookman Old Style</vt:lpstr>
      <vt:lpstr>Calibri</vt:lpstr>
      <vt:lpstr>Office Theme</vt:lpstr>
      <vt:lpstr>1_Office Theme</vt:lpstr>
      <vt:lpstr>PowerPoint Presentation</vt:lpstr>
      <vt:lpstr>PowerPoint Presentation</vt:lpstr>
      <vt:lpstr>What will we learn about?</vt:lpstr>
      <vt:lpstr>PowerPoint Presentation</vt:lpstr>
      <vt:lpstr>PowerPoint Presentation</vt:lpstr>
      <vt:lpstr>PowerPoint Presentation</vt:lpstr>
      <vt:lpstr>PowerPoint Presentation</vt:lpstr>
    </vt:vector>
  </TitlesOfParts>
  <Company>Greenwood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 Sturtivant</dc:creator>
  <cp:lastModifiedBy>L Feeney</cp:lastModifiedBy>
  <cp:revision>20</cp:revision>
  <cp:lastPrinted>2017-03-29T14:51:24Z</cp:lastPrinted>
  <dcterms:created xsi:type="dcterms:W3CDTF">2016-03-09T15:37:38Z</dcterms:created>
  <dcterms:modified xsi:type="dcterms:W3CDTF">2020-04-20T12:03:39Z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lfeeney@nottinghamacademy.org</vt:lpwstr>
  </property>
  <property fmtid="{D5CDD505-2E9C-101B-9397-08002B2CF9AE}" pid="7" name="MSIP_Label_71dda7c5-96ca-48e3-9e3a-5c391aea2853_SetDate">
    <vt:lpwstr>2020-04-20T13:03:39.6438734+01:00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