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56" r:id="rId5"/>
    <p:sldId id="258" r:id="rId6"/>
    <p:sldId id="259" r:id="rId7"/>
    <p:sldId id="260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E39DD4"/>
    <a:srgbClr val="D367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55" autoAdjust="0"/>
    <p:restoredTop sz="91547" autoAdjust="0"/>
  </p:normalViewPr>
  <p:slideViewPr>
    <p:cSldViewPr snapToGrid="0">
      <p:cViewPr varScale="1">
        <p:scale>
          <a:sx n="78" d="100"/>
          <a:sy n="78" d="100"/>
        </p:scale>
        <p:origin x="50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323E5-2C40-4311-941D-722252A01923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23DB1B-D2CC-4015-AC70-06D1C5232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534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What is engineering? </a:t>
            </a:r>
            <a:r>
              <a:rPr lang="en-GB" dirty="0" err="1"/>
              <a:t>Uni</a:t>
            </a:r>
            <a:r>
              <a:rPr lang="en-GB"/>
              <a:t> of Bath 2:21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23DB1B-D2CC-4015-AC70-06D1C52325A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19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23DB1B-D2CC-4015-AC70-06D1C52325A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19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23DB1B-D2CC-4015-AC70-06D1C52325A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196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23DB1B-D2CC-4015-AC70-06D1C52325A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19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0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512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83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106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747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058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70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684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615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108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606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85000">
              <a:schemeClr val="accent1">
                <a:lumMod val="45000"/>
                <a:lumOff val="55000"/>
              </a:schemeClr>
            </a:gs>
            <a:gs pos="4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573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NoyZarq-Zbo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1.png"/><Relationship Id="rId9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51" y="161413"/>
            <a:ext cx="11781738" cy="6484316"/>
          </a:xfrm>
        </p:spPr>
        <p:txBody>
          <a:bodyPr>
            <a:normAutofit/>
          </a:bodyPr>
          <a:lstStyle/>
          <a:p>
            <a:pPr algn="r"/>
            <a:r>
              <a:rPr lang="en-GB" sz="7100" u="sng" dirty="0">
                <a:latin typeface="Egyptian710 BT" panose="02060704030705020204" pitchFamily="18" charset="0"/>
              </a:rPr>
              <a:t>DT Options</a:t>
            </a:r>
          </a:p>
          <a:p>
            <a:pPr algn="r"/>
            <a:r>
              <a:rPr lang="en-GB" sz="7100" u="sng" dirty="0">
                <a:latin typeface="Egyptian710 BT" panose="02060704030705020204" pitchFamily="18" charset="0"/>
              </a:rPr>
              <a:t>at KS4</a:t>
            </a:r>
          </a:p>
          <a:p>
            <a:pPr algn="l"/>
            <a:endParaRPr lang="en-GB" b="1" i="1" dirty="0">
              <a:latin typeface="Egyptian710 BT" panose="02060704030705020204" pitchFamily="18" charset="0"/>
            </a:endParaRPr>
          </a:p>
          <a:p>
            <a:pPr algn="l"/>
            <a:endParaRPr lang="en-GB" sz="4400" b="1" dirty="0">
              <a:latin typeface="Egyptian710 BT" panose="02060704030705020204" pitchFamily="18" charset="0"/>
            </a:endParaRPr>
          </a:p>
          <a:p>
            <a:pPr algn="l"/>
            <a:r>
              <a:rPr lang="en-GB" sz="4800" b="1">
                <a:latin typeface="Egyptian710 BT" panose="02060704030705020204" pitchFamily="18" charset="0"/>
              </a:rPr>
              <a:t>What </a:t>
            </a:r>
            <a:r>
              <a:rPr lang="en-GB" sz="4800" b="1" dirty="0">
                <a:latin typeface="Egyptian710 BT" panose="02060704030705020204" pitchFamily="18" charset="0"/>
              </a:rPr>
              <a:t>do we do? </a:t>
            </a:r>
          </a:p>
          <a:p>
            <a:pPr algn="l"/>
            <a:r>
              <a:rPr lang="en-GB" sz="4800">
                <a:latin typeface="Egyptian710 BT" panose="02060704030705020204" pitchFamily="18" charset="0"/>
              </a:rPr>
              <a:t>- </a:t>
            </a:r>
            <a:r>
              <a:rPr lang="en-GB" sz="4800" dirty="0">
                <a:latin typeface="Egyptian710 BT" panose="02060704030705020204" pitchFamily="18" charset="0"/>
              </a:rPr>
              <a:t>WJEC Level 2 Engineering</a:t>
            </a:r>
          </a:p>
          <a:p>
            <a:pPr algn="l"/>
            <a:endParaRPr lang="en-GB" sz="4800" dirty="0">
              <a:latin typeface="Egyptian710 BT" panose="02060704030705020204" pitchFamily="18" charset="0"/>
            </a:endParaRPr>
          </a:p>
          <a:p>
            <a:pPr algn="l"/>
            <a:endParaRPr lang="en-GB" sz="4800" dirty="0">
              <a:latin typeface="Egyptian710 BT" panose="020607040307050202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6" t="46652" r="44029" b="33259"/>
          <a:stretch/>
        </p:blipFill>
        <p:spPr bwMode="auto">
          <a:xfrm>
            <a:off x="457197" y="293915"/>
            <a:ext cx="6801751" cy="26615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6467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51" y="161413"/>
            <a:ext cx="11781738" cy="6484316"/>
          </a:xfrm>
        </p:spPr>
        <p:txBody>
          <a:bodyPr>
            <a:normAutofit/>
          </a:bodyPr>
          <a:lstStyle/>
          <a:p>
            <a:pPr algn="l"/>
            <a:r>
              <a:rPr lang="en-GB" sz="6000" u="sng" dirty="0">
                <a:latin typeface="Egyptian710 BT" panose="02060704030705020204" pitchFamily="18" charset="0"/>
              </a:rPr>
              <a:t>WJEC Level 2</a:t>
            </a:r>
          </a:p>
          <a:p>
            <a:pPr algn="l"/>
            <a:r>
              <a:rPr lang="en-GB" sz="6000" u="sng" dirty="0">
                <a:latin typeface="Egyptian710 BT" panose="02060704030705020204" pitchFamily="18" charset="0"/>
              </a:rPr>
              <a:t>Engineering</a:t>
            </a:r>
          </a:p>
          <a:p>
            <a:pPr algn="l"/>
            <a:endParaRPr lang="en-GB" sz="4800" dirty="0">
              <a:latin typeface="Egyptian710 BT" panose="02060704030705020204" pitchFamily="18" charset="0"/>
            </a:endParaRPr>
          </a:p>
          <a:p>
            <a:pPr algn="l"/>
            <a:r>
              <a:rPr lang="en-GB" sz="4800" u="sng" dirty="0">
                <a:latin typeface="Egyptian710 BT" panose="02060704030705020204" pitchFamily="18" charset="0"/>
              </a:rPr>
              <a:t>Course Content</a:t>
            </a:r>
          </a:p>
          <a:p>
            <a:pPr algn="l"/>
            <a:r>
              <a:rPr lang="en-GB" sz="4800" dirty="0">
                <a:solidFill>
                  <a:srgbClr val="002060"/>
                </a:solidFill>
                <a:latin typeface="Egyptian710 BT" panose="02060704030705020204" pitchFamily="18" charset="0"/>
              </a:rPr>
              <a:t>Unit 1- Engineering Design</a:t>
            </a:r>
          </a:p>
          <a:p>
            <a:pPr algn="l"/>
            <a:r>
              <a:rPr lang="en-GB" sz="4800" dirty="0">
                <a:solidFill>
                  <a:srgbClr val="002060"/>
                </a:solidFill>
                <a:latin typeface="Egyptian710 BT" panose="02060704030705020204" pitchFamily="18" charset="0"/>
              </a:rPr>
              <a:t>Unit 2- Producing Engineering Products</a:t>
            </a:r>
          </a:p>
          <a:p>
            <a:pPr algn="l"/>
            <a:r>
              <a:rPr lang="en-GB" sz="48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Unit 3 Solving Engineering Problems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6" t="46652" r="44029" b="33259"/>
          <a:stretch/>
        </p:blipFill>
        <p:spPr bwMode="auto">
          <a:xfrm>
            <a:off x="7955644" y="238399"/>
            <a:ext cx="3851919" cy="1507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312727" y="1921271"/>
            <a:ext cx="3494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https://www.youtube.com/watch?v=NoyZarq-Zbo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408568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51" y="161413"/>
            <a:ext cx="11781738" cy="2681540"/>
          </a:xfrm>
        </p:spPr>
        <p:txBody>
          <a:bodyPr>
            <a:normAutofit/>
          </a:bodyPr>
          <a:lstStyle/>
          <a:p>
            <a:pPr algn="l"/>
            <a:r>
              <a:rPr lang="en-GB" sz="6000" u="sng" dirty="0">
                <a:latin typeface="Egyptian710 BT" panose="02060704030705020204" pitchFamily="18" charset="0"/>
              </a:rPr>
              <a:t>WJEC Level 2</a:t>
            </a:r>
          </a:p>
          <a:p>
            <a:pPr algn="l"/>
            <a:r>
              <a:rPr lang="en-GB" sz="6000" u="sng" dirty="0">
                <a:latin typeface="Egyptian710 BT" panose="02060704030705020204" pitchFamily="18" charset="0"/>
              </a:rPr>
              <a:t>Engineering</a:t>
            </a:r>
          </a:p>
          <a:p>
            <a:pPr algn="l"/>
            <a:endParaRPr lang="en-GB" sz="4800" dirty="0">
              <a:latin typeface="Egyptian710 BT" panose="02060704030705020204" pitchFamily="18" charset="0"/>
            </a:endParaRPr>
          </a:p>
          <a:p>
            <a:pPr algn="l"/>
            <a:endParaRPr lang="en-GB" sz="4800" dirty="0">
              <a:solidFill>
                <a:srgbClr val="002060"/>
              </a:solidFill>
              <a:latin typeface="Egyptian710 BT" panose="020607040307050202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6" t="46652" r="44029" b="33259"/>
          <a:stretch/>
        </p:blipFill>
        <p:spPr bwMode="auto">
          <a:xfrm>
            <a:off x="7955644" y="238399"/>
            <a:ext cx="3851919" cy="1507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4924" y="2247805"/>
            <a:ext cx="523147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  <a:latin typeface="Egyptian710 BT" panose="02060704030705020204" pitchFamily="18" charset="0"/>
              </a:rPr>
              <a:t>Unit 1- Engineering Design:</a:t>
            </a:r>
          </a:p>
          <a:p>
            <a:r>
              <a:rPr lang="en-GB" sz="3200" dirty="0">
                <a:solidFill>
                  <a:srgbClr val="002060"/>
                </a:solidFill>
                <a:latin typeface="Egyptian710 BT" panose="02060704030705020204" pitchFamily="18" charset="0"/>
              </a:rPr>
              <a:t>Coursework unit- assessed in school.</a:t>
            </a:r>
          </a:p>
          <a:p>
            <a:r>
              <a:rPr lang="en-GB" sz="3200" dirty="0">
                <a:solidFill>
                  <a:srgbClr val="002060"/>
                </a:solidFill>
                <a:latin typeface="Egyptian710 BT" panose="02060704030705020204" pitchFamily="18" charset="0"/>
              </a:rPr>
              <a:t>Research, design, develop and produce technical drawings</a:t>
            </a:r>
          </a:p>
        </p:txBody>
      </p:sp>
      <p:sp>
        <p:nvSpPr>
          <p:cNvPr id="6" name="Rectangle 5"/>
          <p:cNvSpPr/>
          <p:nvPr/>
        </p:nvSpPr>
        <p:spPr>
          <a:xfrm>
            <a:off x="6367549" y="2247804"/>
            <a:ext cx="558615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2060"/>
                </a:solidFill>
                <a:latin typeface="Egyptian710 BT" panose="02060704030705020204" pitchFamily="18" charset="0"/>
              </a:rPr>
              <a:t>Unit 2- Producing Engineering Products :</a:t>
            </a:r>
          </a:p>
          <a:p>
            <a:r>
              <a:rPr lang="en-GB" sz="3200" dirty="0">
                <a:solidFill>
                  <a:srgbClr val="002060"/>
                </a:solidFill>
                <a:latin typeface="Egyptian710 BT" panose="02060704030705020204" pitchFamily="18" charset="0"/>
              </a:rPr>
              <a:t>Coursework unit- assessed in school.</a:t>
            </a:r>
          </a:p>
          <a:p>
            <a:r>
              <a:rPr lang="en-GB" sz="3200" dirty="0">
                <a:solidFill>
                  <a:srgbClr val="002060"/>
                </a:solidFill>
                <a:latin typeface="Egyptian710 BT" panose="02060704030705020204" pitchFamily="18" charset="0"/>
              </a:rPr>
              <a:t>Manufacture a given design to the highest possible standard</a:t>
            </a:r>
          </a:p>
        </p:txBody>
      </p:sp>
    </p:spTree>
    <p:extLst>
      <p:ext uri="{BB962C8B-B14F-4D97-AF65-F5344CB8AC3E}">
        <p14:creationId xmlns:p14="http://schemas.microsoft.com/office/powerpoint/2010/main" val="33064322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Thumbnail Sket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861" y="4392352"/>
            <a:ext cx="3271257" cy="2112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51" y="161413"/>
            <a:ext cx="11781738" cy="6484316"/>
          </a:xfrm>
        </p:spPr>
        <p:txBody>
          <a:bodyPr>
            <a:normAutofit/>
          </a:bodyPr>
          <a:lstStyle/>
          <a:p>
            <a:pPr algn="l"/>
            <a:r>
              <a:rPr lang="en-GB" sz="6000" u="sng" dirty="0">
                <a:latin typeface="Egyptian710 BT" panose="02060704030705020204" pitchFamily="18" charset="0"/>
              </a:rPr>
              <a:t>WJEC Level 2</a:t>
            </a:r>
          </a:p>
          <a:p>
            <a:pPr algn="l"/>
            <a:r>
              <a:rPr lang="en-GB" sz="6000" u="sng" dirty="0">
                <a:latin typeface="Egyptian710 BT" panose="02060704030705020204" pitchFamily="18" charset="0"/>
              </a:rPr>
              <a:t>Engineering</a:t>
            </a:r>
          </a:p>
          <a:p>
            <a:pPr algn="l"/>
            <a:endParaRPr lang="en-GB" sz="4800" dirty="0">
              <a:latin typeface="Egyptian710 BT" panose="02060704030705020204" pitchFamily="18" charset="0"/>
            </a:endParaRPr>
          </a:p>
          <a:p>
            <a:pPr algn="l"/>
            <a:endParaRPr lang="en-GB" sz="4800" dirty="0">
              <a:solidFill>
                <a:srgbClr val="002060"/>
              </a:solidFill>
              <a:latin typeface="Egyptian710 BT" panose="020607040307050202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6" t="46652" r="44029" b="33259"/>
          <a:stretch/>
        </p:blipFill>
        <p:spPr bwMode="auto">
          <a:xfrm>
            <a:off x="7955644" y="238399"/>
            <a:ext cx="3851919" cy="1507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Thumbnail Sketc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43" y="2684607"/>
            <a:ext cx="24098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2861" y="2094057"/>
            <a:ext cx="3271257" cy="231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http://www.uniart3d.com/uploads/1/7/5/0/17500643/107-01-000-8_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644" y="4113357"/>
            <a:ext cx="3810000" cy="268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www.uniart3d.com/uploads/1/7/5/0/17500643/147-01-000-cipelarnik-plakar-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644" y="1745673"/>
            <a:ext cx="3810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www.uniart3d.com/uploads/1/7/5/0/17500643/175-00-001-remenica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991" y="2856055"/>
            <a:ext cx="3810000" cy="268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8717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51" y="161413"/>
            <a:ext cx="11781738" cy="2681540"/>
          </a:xfrm>
        </p:spPr>
        <p:txBody>
          <a:bodyPr>
            <a:normAutofit/>
          </a:bodyPr>
          <a:lstStyle/>
          <a:p>
            <a:pPr algn="l"/>
            <a:r>
              <a:rPr lang="en-GB" sz="6000" u="sng" dirty="0">
                <a:latin typeface="Egyptian710 BT" panose="02060704030705020204" pitchFamily="18" charset="0"/>
              </a:rPr>
              <a:t>WJEC Level 2</a:t>
            </a:r>
          </a:p>
          <a:p>
            <a:pPr algn="l"/>
            <a:r>
              <a:rPr lang="en-GB" sz="6000" u="sng" dirty="0">
                <a:latin typeface="Egyptian710 BT" panose="02060704030705020204" pitchFamily="18" charset="0"/>
              </a:rPr>
              <a:t>Engineering</a:t>
            </a:r>
          </a:p>
          <a:p>
            <a:pPr algn="l"/>
            <a:endParaRPr lang="en-GB" sz="4800" dirty="0">
              <a:latin typeface="Egyptian710 BT" panose="02060704030705020204" pitchFamily="18" charset="0"/>
            </a:endParaRPr>
          </a:p>
          <a:p>
            <a:pPr algn="l"/>
            <a:endParaRPr lang="en-GB" sz="4800" dirty="0">
              <a:solidFill>
                <a:srgbClr val="002060"/>
              </a:solidFill>
              <a:latin typeface="Egyptian710 BT" panose="020607040307050202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6" t="46652" r="44029" b="33259"/>
          <a:stretch/>
        </p:blipFill>
        <p:spPr bwMode="auto">
          <a:xfrm>
            <a:off x="7955644" y="238399"/>
            <a:ext cx="3851919" cy="1507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399011" y="2247804"/>
            <a:ext cx="755663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Unit 2- Solving Engineering Problems:</a:t>
            </a:r>
          </a:p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Examined unit (2 attempts)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New technologies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Materials and manufacturing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Technical drawing skills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Engineering Maths- measuring, converting and calculating shapes, angles, areas and volumes for parts and assemblies. </a:t>
            </a:r>
          </a:p>
        </p:txBody>
      </p:sp>
      <p:pic>
        <p:nvPicPr>
          <p:cNvPr id="2052" name="Picture 4" descr="https://help.autodesk.com/cloudhelp/2016/ENU/Inventor-Help/images/GUID-F484E37A-50C0-40C7-8E5B-CF7E473498B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452" y="1916026"/>
            <a:ext cx="3808909" cy="2078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https://www.omicsonline.org/publication-images/applied-mechanical-engineering-Maximum-digging-6-282-g001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9970" y="4223775"/>
            <a:ext cx="2711453" cy="2296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2007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F2456AB-E805-43A6-9107-9664A2D29D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D5B823-3B22-4B99-8196-3FD417F0BD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DAEEEAB-6D20-48F6-B66A-F1648702B1CD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1173</TotalTime>
  <Words>151</Words>
  <Application>Microsoft Office PowerPoint</Application>
  <PresentationFormat>Widescreen</PresentationFormat>
  <Paragraphs>37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Egyptian710 BT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MPDEPLOY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Cannell</dc:creator>
  <cp:lastModifiedBy>A Taurins</cp:lastModifiedBy>
  <cp:revision>84</cp:revision>
  <dcterms:created xsi:type="dcterms:W3CDTF">2016-04-18T19:30:34Z</dcterms:created>
  <dcterms:modified xsi:type="dcterms:W3CDTF">2020-04-23T16:11:28Z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</Properties>
</file>