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4"/>
  </p:sldMasterIdLst>
  <p:sldIdLst>
    <p:sldId id="256" r:id="rId5"/>
    <p:sldId id="288" r:id="rId6"/>
    <p:sldId id="270" r:id="rId7"/>
    <p:sldId id="285" r:id="rId8"/>
    <p:sldId id="286" r:id="rId9"/>
    <p:sldId id="289" r:id="rId10"/>
    <p:sldId id="287" r:id="rId11"/>
    <p:sldId id="283" r:id="rId12"/>
    <p:sldId id="273" r:id="rId13"/>
    <p:sldId id="296" r:id="rId14"/>
    <p:sldId id="298" r:id="rId15"/>
    <p:sldId id="279" r:id="rId16"/>
    <p:sldId id="275" r:id="rId17"/>
    <p:sldId id="284" r:id="rId18"/>
    <p:sldId id="290" r:id="rId19"/>
    <p:sldId id="291" r:id="rId20"/>
    <p:sldId id="292" r:id="rId21"/>
    <p:sldId id="293" r:id="rId22"/>
    <p:sldId id="312" r:id="rId23"/>
    <p:sldId id="297" r:id="rId24"/>
    <p:sldId id="299" r:id="rId25"/>
    <p:sldId id="300" r:id="rId26"/>
    <p:sldId id="301" r:id="rId27"/>
    <p:sldId id="302" r:id="rId28"/>
    <p:sldId id="303" r:id="rId29"/>
    <p:sldId id="305" r:id="rId30"/>
    <p:sldId id="306" r:id="rId31"/>
    <p:sldId id="307" r:id="rId32"/>
    <p:sldId id="308" r:id="rId33"/>
    <p:sldId id="309" r:id="rId34"/>
    <p:sldId id="310" r:id="rId35"/>
    <p:sldId id="311"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B793C1-8396-0FBE-21ED-AB39A78BD184}" v="84" dt="2020-03-12T20:02:32.87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0" d="100"/>
          <a:sy n="80" d="100"/>
        </p:scale>
        <p:origin x="-210" y="3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&#65279;<?xml version="1.0" encoding="utf-8"?><Relationships xmlns="http://schemas.openxmlformats.org/package/2006/relationships"><Relationship Type="http://schemas.openxmlformats.org/officeDocument/2006/relationships/slide" Target="slides/slide9.xml" Id="rId13" /><Relationship Type="http://schemas.openxmlformats.org/officeDocument/2006/relationships/slide" Target="slides/slide14.xml" Id="rId18" /><Relationship Type="http://schemas.openxmlformats.org/officeDocument/2006/relationships/slide" Target="slides/slide22.xml" Id="rId26" /><Relationship Type="http://schemas.openxmlformats.org/officeDocument/2006/relationships/theme" Target="theme/theme1.xml" Id="rId39" /><Relationship Type="http://schemas.openxmlformats.org/officeDocument/2006/relationships/slide" Target="slides/slide17.xml" Id="rId21" /><Relationship Type="http://schemas.openxmlformats.org/officeDocument/2006/relationships/slide" Target="slides/slide30.xml" Id="rId34" /><Relationship Type="http://schemas.microsoft.com/office/2015/10/relationships/revisionInfo" Target="revisionInfo.xml" Id="rId42" /><Relationship Type="http://schemas.openxmlformats.org/officeDocument/2006/relationships/slide" Target="slides/slide3.xml" Id="rId7" /><Relationship Type="http://schemas.openxmlformats.org/officeDocument/2006/relationships/customXml" Target="../customXml/item2.xml" Id="rId2" /><Relationship Type="http://schemas.openxmlformats.org/officeDocument/2006/relationships/slide" Target="slides/slide12.xml" Id="rId16" /><Relationship Type="http://schemas.openxmlformats.org/officeDocument/2006/relationships/slide" Target="slides/slide16.xml" Id="rId20" /><Relationship Type="http://schemas.openxmlformats.org/officeDocument/2006/relationships/slide" Target="slides/slide25.xml" Id="rId29" /><Relationship Type="http://schemas.openxmlformats.org/officeDocument/2006/relationships/customXml" Target="../customXml/item1.xml" Id="rId1" /><Relationship Type="http://schemas.openxmlformats.org/officeDocument/2006/relationships/slide" Target="slides/slide2.xml" Id="rId6" /><Relationship Type="http://schemas.openxmlformats.org/officeDocument/2006/relationships/slide" Target="slides/slide7.xml" Id="rId11" /><Relationship Type="http://schemas.openxmlformats.org/officeDocument/2006/relationships/slide" Target="slides/slide20.xml" Id="rId24" /><Relationship Type="http://schemas.openxmlformats.org/officeDocument/2006/relationships/slide" Target="slides/slide28.xml" Id="rId32" /><Relationship Type="http://schemas.openxmlformats.org/officeDocument/2006/relationships/presProps" Target="presProps.xml" Id="rId37" /><Relationship Type="http://schemas.openxmlformats.org/officeDocument/2006/relationships/tableStyles" Target="tableStyles.xml" Id="rId40" /><Relationship Type="http://schemas.openxmlformats.org/officeDocument/2006/relationships/slide" Target="slides/slide1.xml" Id="rId5" /><Relationship Type="http://schemas.openxmlformats.org/officeDocument/2006/relationships/slide" Target="slides/slide11.xml" Id="rId15" /><Relationship Type="http://schemas.openxmlformats.org/officeDocument/2006/relationships/slide" Target="slides/slide19.xml" Id="rId23" /><Relationship Type="http://schemas.openxmlformats.org/officeDocument/2006/relationships/slide" Target="slides/slide24.xml" Id="rId28" /><Relationship Type="http://schemas.openxmlformats.org/officeDocument/2006/relationships/slide" Target="slides/slide32.xml" Id="rId36" /><Relationship Type="http://schemas.openxmlformats.org/officeDocument/2006/relationships/slide" Target="slides/slide6.xml" Id="rId10" /><Relationship Type="http://schemas.openxmlformats.org/officeDocument/2006/relationships/slide" Target="slides/slide15.xml" Id="rId19" /><Relationship Type="http://schemas.openxmlformats.org/officeDocument/2006/relationships/slide" Target="slides/slide27.xml" Id="rId31" /><Relationship Type="http://schemas.openxmlformats.org/officeDocument/2006/relationships/slideMaster" Target="slideMasters/slideMaster1.xml" Id="rId4" /><Relationship Type="http://schemas.openxmlformats.org/officeDocument/2006/relationships/slide" Target="slides/slide5.xml" Id="rId9" /><Relationship Type="http://schemas.openxmlformats.org/officeDocument/2006/relationships/slide" Target="slides/slide10.xml" Id="rId14" /><Relationship Type="http://schemas.openxmlformats.org/officeDocument/2006/relationships/slide" Target="slides/slide18.xml" Id="rId22" /><Relationship Type="http://schemas.openxmlformats.org/officeDocument/2006/relationships/slide" Target="slides/slide23.xml" Id="rId27" /><Relationship Type="http://schemas.openxmlformats.org/officeDocument/2006/relationships/slide" Target="slides/slide26.xml" Id="rId30" /><Relationship Type="http://schemas.openxmlformats.org/officeDocument/2006/relationships/slide" Target="slides/slide31.xml" Id="rId35" /><Relationship Type="http://schemas.openxmlformats.org/officeDocument/2006/relationships/slide" Target="slides/slide4.xml" Id="rId8" /><Relationship Type="http://schemas.openxmlformats.org/officeDocument/2006/relationships/customXml" Target="../customXml/item3.xml" Id="rId3" /><Relationship Type="http://schemas.openxmlformats.org/officeDocument/2006/relationships/slide" Target="slides/slide8.xml" Id="rId12" /><Relationship Type="http://schemas.openxmlformats.org/officeDocument/2006/relationships/slide" Target="slides/slide13.xml" Id="rId17" /><Relationship Type="http://schemas.openxmlformats.org/officeDocument/2006/relationships/slide" Target="slides/slide21.xml" Id="rId25" /><Relationship Type="http://schemas.openxmlformats.org/officeDocument/2006/relationships/slide" Target="slides/slide29.xml" Id="rId33" /><Relationship Type="http://schemas.openxmlformats.org/officeDocument/2006/relationships/viewProps" Target="viewProps.xml" Id="rId38"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a:t>Click to edit Master title style</a:t>
            </a:r>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bwMode="auto">
          <a:xfrm rot="5400000">
            <a:off x="7764621" y="1174097"/>
            <a:ext cx="2286000" cy="381000"/>
          </a:xfrm>
        </p:spPr>
        <p:txBody>
          <a:bodyPr/>
          <a:lstStyle/>
          <a:p>
            <a:fld id="{2F8A3CF9-283A-4922-9E5B-2D324622ADEA}" type="datetimeFigureOut">
              <a:rPr lang="en-GB" smtClean="0"/>
              <a:pPr/>
              <a:t>12/03/2020</a:t>
            </a:fld>
            <a:endParaRPr lang="en-GB"/>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GB"/>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5ED11F5F-07F9-406D-9DB9-703FB026395A}"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4"/>
          </p:nvPr>
        </p:nvSpPr>
        <p:spPr/>
        <p:txBody>
          <a:bodyPr rtlCol="0"/>
          <a:lstStyle/>
          <a:p>
            <a:fld id="{2F8A3CF9-283A-4922-9E5B-2D324622ADEA}" type="datetimeFigureOut">
              <a:rPr lang="en-GB" smtClean="0"/>
              <a:pPr/>
              <a:t>12/03/2020</a:t>
            </a:fld>
            <a:endParaRPr lang="en-GB"/>
          </a:p>
        </p:txBody>
      </p:sp>
      <p:sp>
        <p:nvSpPr>
          <p:cNvPr id="9" name="Slide Number Placeholder 8"/>
          <p:cNvSpPr>
            <a:spLocks noGrp="1"/>
          </p:cNvSpPr>
          <p:nvPr>
            <p:ph type="sldNum" sz="quarter" idx="15"/>
          </p:nvPr>
        </p:nvSpPr>
        <p:spPr/>
        <p:txBody>
          <a:bodyPr rtlCol="0"/>
          <a:lstStyle/>
          <a:p>
            <a:fld id="{5ED11F5F-07F9-406D-9DB9-703FB026395A}" type="slidenum">
              <a:rPr lang="en-GB" smtClean="0"/>
              <a:pPr/>
              <a:t>‹#›</a:t>
            </a:fld>
            <a:endParaRPr lang="en-GB"/>
          </a:p>
        </p:txBody>
      </p:sp>
      <p:sp>
        <p:nvSpPr>
          <p:cNvPr id="10" name="Footer Placeholder 9"/>
          <p:cNvSpPr>
            <a:spLocks noGrp="1"/>
          </p:cNvSpPr>
          <p:nvPr>
            <p:ph type="ftr" sz="quarter" idx="16"/>
          </p:nvPr>
        </p:nvSpPr>
        <p:spPr/>
        <p:txBody>
          <a:bodyPr rtlCol="0"/>
          <a:lstStyle/>
          <a:p>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a:t>Click to edit Master title style</a:t>
            </a:r>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2F8A3CF9-283A-4922-9E5B-2D324622ADEA}" type="datetimeFigureOut">
              <a:rPr lang="en-GB" smtClean="0"/>
              <a:pPr/>
              <a:t>12/03/2020</a:t>
            </a:fld>
            <a:endParaRPr lang="en-GB"/>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GB"/>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5ED11F5F-07F9-406D-9DB9-703FB026395A}"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2F8A3CF9-283A-4922-9E5B-2D324622ADEA}" type="datetimeFigureOut">
              <a:rPr lang="en-GB" smtClean="0"/>
              <a:pPr/>
              <a:t>12/03/2020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ED11F5F-07F9-406D-9DB9-703FB026395A}" type="slidenum">
              <a:rPr lang="en-GB" smtClean="0"/>
              <a:pPr/>
              <a:t>‹#›</a:t>
            </a:fld>
            <a:endParaRPr lang="en-GB"/>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a:t>Click to edit Master title style</a:t>
            </a:r>
          </a:p>
        </p:txBody>
      </p:sp>
      <p:sp>
        <p:nvSpPr>
          <p:cNvPr id="7" name="Date Placeholder 6"/>
          <p:cNvSpPr>
            <a:spLocks noGrp="1"/>
          </p:cNvSpPr>
          <p:nvPr>
            <p:ph type="dt" sz="half" idx="10"/>
          </p:nvPr>
        </p:nvSpPr>
        <p:spPr/>
        <p:txBody>
          <a:bodyPr/>
          <a:lstStyle/>
          <a:p>
            <a:fld id="{2F8A3CF9-283A-4922-9E5B-2D324622ADEA}" type="datetimeFigureOut">
              <a:rPr lang="en-GB" smtClean="0"/>
              <a:pPr/>
              <a:t>12/03/2020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ED11F5F-07F9-406D-9DB9-703FB026395A}" type="slidenum">
              <a:rPr lang="en-GB" smtClean="0"/>
              <a:pPr/>
              <a:t>‹#›</a:t>
            </a:fld>
            <a:endParaRPr lang="en-GB"/>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6" name="Date Placeholder 5"/>
          <p:cNvSpPr>
            <a:spLocks noGrp="1"/>
          </p:cNvSpPr>
          <p:nvPr>
            <p:ph type="dt" sz="half" idx="10"/>
          </p:nvPr>
        </p:nvSpPr>
        <p:spPr/>
        <p:txBody>
          <a:bodyPr rtlCol="0"/>
          <a:lstStyle/>
          <a:p>
            <a:fld id="{2F8A3CF9-283A-4922-9E5B-2D324622ADEA}" type="datetimeFigureOut">
              <a:rPr lang="en-GB" smtClean="0"/>
              <a:pPr/>
              <a:t>12/03/2020</a:t>
            </a:fld>
            <a:endParaRPr lang="en-GB"/>
          </a:p>
        </p:txBody>
      </p:sp>
      <p:sp>
        <p:nvSpPr>
          <p:cNvPr id="7" name="Slide Number Placeholder 6"/>
          <p:cNvSpPr>
            <a:spLocks noGrp="1"/>
          </p:cNvSpPr>
          <p:nvPr>
            <p:ph type="sldNum" sz="quarter" idx="11"/>
          </p:nvPr>
        </p:nvSpPr>
        <p:spPr/>
        <p:txBody>
          <a:bodyPr rtlCol="0"/>
          <a:lstStyle/>
          <a:p>
            <a:fld id="{5ED11F5F-07F9-406D-9DB9-703FB026395A}" type="slidenum">
              <a:rPr lang="en-GB" smtClean="0"/>
              <a:pPr/>
              <a:t>‹#›</a:t>
            </a:fld>
            <a:endParaRPr lang="en-GB"/>
          </a:p>
        </p:txBody>
      </p:sp>
      <p:sp>
        <p:nvSpPr>
          <p:cNvPr id="8" name="Footer Placeholder 7"/>
          <p:cNvSpPr>
            <a:spLocks noGrp="1"/>
          </p:cNvSpPr>
          <p:nvPr>
            <p:ph type="ftr" sz="quarter" idx="12"/>
          </p:nvPr>
        </p:nvSpPr>
        <p:spPr/>
        <p:txBody>
          <a:bodyPr rtlCol="0"/>
          <a:lstStyle/>
          <a:p>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F8A3CF9-283A-4922-9E5B-2D324622ADEA}" type="datetimeFigureOut">
              <a:rPr lang="en-GB" smtClean="0"/>
              <a:pPr/>
              <a:t>12/03/2020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ED11F5F-07F9-406D-9DB9-703FB026395A}"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a:t>Click to edit Master title style</a:t>
            </a:r>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1" name="Date Placeholder 20"/>
          <p:cNvSpPr>
            <a:spLocks noGrp="1"/>
          </p:cNvSpPr>
          <p:nvPr>
            <p:ph type="dt" sz="half" idx="14"/>
          </p:nvPr>
        </p:nvSpPr>
        <p:spPr/>
        <p:txBody>
          <a:bodyPr rtlCol="0"/>
          <a:lstStyle/>
          <a:p>
            <a:fld id="{2F8A3CF9-283A-4922-9E5B-2D324622ADEA}" type="datetimeFigureOut">
              <a:rPr lang="en-GB" smtClean="0"/>
              <a:pPr/>
              <a:t>12/03/2020</a:t>
            </a:fld>
            <a:endParaRPr lang="en-GB"/>
          </a:p>
        </p:txBody>
      </p:sp>
      <p:sp>
        <p:nvSpPr>
          <p:cNvPr id="22" name="Slide Number Placeholder 21"/>
          <p:cNvSpPr>
            <a:spLocks noGrp="1"/>
          </p:cNvSpPr>
          <p:nvPr>
            <p:ph type="sldNum" sz="quarter" idx="15"/>
          </p:nvPr>
        </p:nvSpPr>
        <p:spPr/>
        <p:txBody>
          <a:bodyPr rtlCol="0"/>
          <a:lstStyle/>
          <a:p>
            <a:fld id="{5ED11F5F-07F9-406D-9DB9-703FB026395A}" type="slidenum">
              <a:rPr lang="en-GB" smtClean="0"/>
              <a:pPr/>
              <a:t>‹#›</a:t>
            </a:fld>
            <a:endParaRPr lang="en-GB"/>
          </a:p>
        </p:txBody>
      </p:sp>
      <p:sp>
        <p:nvSpPr>
          <p:cNvPr id="23" name="Footer Placeholder 22"/>
          <p:cNvSpPr>
            <a:spLocks noGrp="1"/>
          </p:cNvSpPr>
          <p:nvPr>
            <p:ph type="ftr" sz="quarter" idx="16"/>
          </p:nvPr>
        </p:nvSpPr>
        <p:spPr/>
        <p:txBody>
          <a:bodyPr rtlCol="0"/>
          <a:lstStyle/>
          <a:p>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a:t>Click to edit Master title style</a:t>
            </a:r>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2F8A3CF9-283A-4922-9E5B-2D324622ADEA}" type="datetimeFigureOut">
              <a:rPr lang="en-GB" smtClean="0"/>
              <a:pPr/>
              <a:t>12/03/2020</a:t>
            </a:fld>
            <a:endParaRPr lang="en-GB"/>
          </a:p>
        </p:txBody>
      </p:sp>
      <p:sp>
        <p:nvSpPr>
          <p:cNvPr id="18" name="Slide Number Placeholder 17"/>
          <p:cNvSpPr>
            <a:spLocks noGrp="1"/>
          </p:cNvSpPr>
          <p:nvPr>
            <p:ph type="sldNum" sz="quarter" idx="11"/>
          </p:nvPr>
        </p:nvSpPr>
        <p:spPr/>
        <p:txBody>
          <a:bodyPr rtlCol="0"/>
          <a:lstStyle/>
          <a:p>
            <a:fld id="{5ED11F5F-07F9-406D-9DB9-703FB026395A}" type="slidenum">
              <a:rPr lang="en-GB" smtClean="0"/>
              <a:pPr/>
              <a:t>‹#›</a:t>
            </a:fld>
            <a:endParaRPr lang="en-GB"/>
          </a:p>
        </p:txBody>
      </p:sp>
      <p:sp>
        <p:nvSpPr>
          <p:cNvPr id="21" name="Footer Placeholder 20"/>
          <p:cNvSpPr>
            <a:spLocks noGrp="1"/>
          </p:cNvSpPr>
          <p:nvPr>
            <p:ph type="ftr" sz="quarter" idx="12"/>
          </p:nvPr>
        </p:nvSpPr>
        <p:spPr/>
        <p:txBody>
          <a:bodyPr rtlCol="0"/>
          <a:lstStyle/>
          <a:p>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F8A3CF9-283A-4922-9E5B-2D324622ADEA}" type="datetimeFigureOut">
              <a:rPr lang="en-GB" smtClean="0"/>
              <a:pPr/>
              <a:t>12/03/2020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D11F5F-07F9-406D-9DB9-703FB026395A}"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2F8A3CF9-283A-4922-9E5B-2D324622ADEA}" type="datetimeFigureOut">
              <a:rPr lang="en-GB" smtClean="0"/>
              <a:pPr/>
              <a:t>12/03/2020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D11F5F-07F9-406D-9DB9-703FB026395A}"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92100"/>
            <a:ext cx="8229600" cy="13843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905000"/>
            <a:ext cx="40386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905000"/>
            <a:ext cx="40386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B31FB37-9E1C-4151-8AB3-506BDAFAC4B9}" type="slidenum">
              <a:rPr lang="en-US"/>
              <a:pPr>
                <a:defRPr/>
              </a:pPr>
              <a:t>‹#›</a:t>
            </a:fld>
            <a:endParaRPr lang="en-US"/>
          </a:p>
        </p:txBody>
      </p:sp>
    </p:spTree>
    <p:extLst>
      <p:ext uri="{BB962C8B-B14F-4D97-AF65-F5344CB8AC3E}">
        <p14:creationId xmlns:p14="http://schemas.microsoft.com/office/powerpoint/2010/main" val="10546269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a:t>Click to edit Master title style</a:t>
            </a:r>
            <a:endParaRPr lang="en-GB"/>
          </a:p>
        </p:txBody>
      </p:sp>
      <p:sp>
        <p:nvSpPr>
          <p:cNvPr id="3" name="ClipArt Placeholder 2"/>
          <p:cNvSpPr>
            <a:spLocks noGrp="1"/>
          </p:cNvSpPr>
          <p:nvPr>
            <p:ph type="clipArt" sz="half" idx="1"/>
          </p:nvPr>
        </p:nvSpPr>
        <p:spPr>
          <a:xfrm>
            <a:off x="685800" y="1981200"/>
            <a:ext cx="3810000" cy="4114800"/>
          </a:xfrm>
        </p:spPr>
        <p:txBody>
          <a:bodyPr/>
          <a:lstStyle/>
          <a:p>
            <a:pPr lvl="0"/>
            <a:endParaRPr lang="en-GB" noProof="0"/>
          </a:p>
        </p:txBody>
      </p:sp>
      <p:sp>
        <p:nvSpPr>
          <p:cNvPr id="4" name="Text Placeholder 3"/>
          <p:cNvSpPr>
            <a:spLocks noGrp="1"/>
          </p:cNvSpPr>
          <p:nvPr>
            <p:ph type="body" sz="half" idx="2"/>
          </p:nvPr>
        </p:nvSpPr>
        <p:spPr>
          <a:xfrm>
            <a:off x="46482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685800" y="6248400"/>
            <a:ext cx="1905000" cy="457200"/>
          </a:xfrm>
        </p:spPr>
        <p:txBody>
          <a:bodyPr/>
          <a:lstStyle>
            <a:lvl1pPr>
              <a:defRPr/>
            </a:lvl1pPr>
          </a:lstStyle>
          <a:p>
            <a:pPr>
              <a:defRPr/>
            </a:pPr>
            <a:endParaRPr lang="en-GB"/>
          </a:p>
        </p:txBody>
      </p:sp>
      <p:sp>
        <p:nvSpPr>
          <p:cNvPr id="6" name="Footer Placeholder 5"/>
          <p:cNvSpPr>
            <a:spLocks noGrp="1"/>
          </p:cNvSpPr>
          <p:nvPr>
            <p:ph type="ftr" sz="quarter" idx="11"/>
          </p:nvPr>
        </p:nvSpPr>
        <p:spPr>
          <a:xfrm>
            <a:off x="3124200" y="6248400"/>
            <a:ext cx="2895600" cy="457200"/>
          </a:xfrm>
        </p:spPr>
        <p:txBody>
          <a:bodyPr/>
          <a:lstStyle>
            <a:lvl1pPr>
              <a:defRPr/>
            </a:lvl1pPr>
          </a:lstStyle>
          <a:p>
            <a:pPr>
              <a:defRPr/>
            </a:pPr>
            <a:endParaRPr lang="en-GB"/>
          </a:p>
        </p:txBody>
      </p:sp>
      <p:sp>
        <p:nvSpPr>
          <p:cNvPr id="7" name="Slide Number Placeholder 6"/>
          <p:cNvSpPr>
            <a:spLocks noGrp="1"/>
          </p:cNvSpPr>
          <p:nvPr>
            <p:ph type="sldNum" sz="quarter" idx="12"/>
          </p:nvPr>
        </p:nvSpPr>
        <p:spPr>
          <a:xfrm>
            <a:off x="6553200" y="6248400"/>
            <a:ext cx="1905000" cy="457200"/>
          </a:xfrm>
        </p:spPr>
        <p:txBody>
          <a:bodyPr/>
          <a:lstStyle>
            <a:lvl1pPr>
              <a:defRPr/>
            </a:lvl1pPr>
          </a:lstStyle>
          <a:p>
            <a:pPr>
              <a:defRPr/>
            </a:pPr>
            <a:fld id="{3F87C4EA-7951-4D4D-A3AF-97033FCD0853}" type="slidenum">
              <a:rPr lang="en-GB"/>
              <a:pPr>
                <a:defRPr/>
              </a:pPr>
              <a:t>‹#›</a:t>
            </a:fld>
            <a:endParaRPr lang="en-GB"/>
          </a:p>
        </p:txBody>
      </p:sp>
    </p:spTree>
    <p:extLst>
      <p:ext uri="{BB962C8B-B14F-4D97-AF65-F5344CB8AC3E}">
        <p14:creationId xmlns:p14="http://schemas.microsoft.com/office/powerpoint/2010/main" val="29883657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a:t>Click to edit Master title style</a:t>
            </a:r>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2F8A3CF9-283A-4922-9E5B-2D324622ADEA}" type="datetimeFigureOut">
              <a:rPr lang="en-GB" smtClean="0"/>
              <a:pPr/>
              <a:t>12/03/2020</a:t>
            </a:fld>
            <a:endParaRPr lang="en-GB"/>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GB"/>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5ED11F5F-07F9-406D-9DB9-703FB026395A}"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7" r:id="rId13"/>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en.wikipedia.org/wiki/File:Arsene-Wenger.jpg" TargetMode="Externa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hyperlink" Target="https://www.youtube.com/watch?v=HpTfl_GqPUs"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youtu.be/u0cUNFPN4YU"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1026" name="Picture 2"/>
          <p:cNvPicPr>
            <a:picLocks noChangeAspect="1" noChangeArrowheads="1"/>
          </p:cNvPicPr>
          <p:nvPr/>
        </p:nvPicPr>
        <p:blipFill>
          <a:blip r:embed="rId2" cstate="print"/>
          <a:srcRect/>
          <a:stretch>
            <a:fillRect/>
          </a:stretch>
        </p:blipFill>
        <p:spPr bwMode="auto">
          <a:xfrm>
            <a:off x="0" y="0"/>
            <a:ext cx="9144000" cy="6858001"/>
          </a:xfrm>
          <a:prstGeom prst="rect">
            <a:avLst/>
          </a:prstGeom>
          <a:noFill/>
          <a:ln w="9525">
            <a:noFill/>
            <a:miter lim="800000"/>
            <a:headEnd/>
            <a:tailEnd/>
          </a:ln>
        </p:spPr>
      </p:pic>
      <p:sp>
        <p:nvSpPr>
          <p:cNvPr id="6" name="TextBox 5"/>
          <p:cNvSpPr txBox="1"/>
          <p:nvPr/>
        </p:nvSpPr>
        <p:spPr>
          <a:xfrm>
            <a:off x="372320" y="188640"/>
            <a:ext cx="8604448" cy="3785652"/>
          </a:xfrm>
          <a:prstGeom prst="rect">
            <a:avLst/>
          </a:prstGeom>
          <a:noFill/>
        </p:spPr>
        <p:txBody>
          <a:bodyPr wrap="square" rtlCol="0">
            <a:spAutoFit/>
          </a:bodyPr>
          <a:lstStyle/>
          <a:p>
            <a:pPr algn="ctr"/>
            <a:r>
              <a:rPr lang="en-GB" sz="8000" b="1" dirty="0">
                <a:solidFill>
                  <a:schemeClr val="bg1"/>
                </a:solidFill>
              </a:rPr>
              <a:t>GCSE </a:t>
            </a:r>
          </a:p>
          <a:p>
            <a:pPr algn="ctr"/>
            <a:r>
              <a:rPr lang="en-GB" sz="8000" b="1" dirty="0">
                <a:solidFill>
                  <a:schemeClr val="bg1"/>
                </a:solidFill>
              </a:rPr>
              <a:t>FRENCH &amp; SPANISH</a:t>
            </a:r>
          </a:p>
        </p:txBody>
      </p:sp>
      <p:sp>
        <p:nvSpPr>
          <p:cNvPr id="9" name="TextBox 8"/>
          <p:cNvSpPr txBox="1"/>
          <p:nvPr/>
        </p:nvSpPr>
        <p:spPr>
          <a:xfrm>
            <a:off x="199780" y="6197982"/>
            <a:ext cx="3043046" cy="553998"/>
          </a:xfrm>
          <a:prstGeom prst="rect">
            <a:avLst/>
          </a:prstGeom>
          <a:noFill/>
        </p:spPr>
        <p:txBody>
          <a:bodyPr wrap="square" rtlCol="0" anchor="t">
            <a:spAutoFit/>
          </a:bodyPr>
          <a:lstStyle/>
          <a:p>
            <a:r>
              <a:rPr lang="en-GB" sz="3000" b="1" dirty="0"/>
              <a:t>Options 2020</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404664"/>
            <a:ext cx="7467600" cy="6069288"/>
          </a:xfrm>
        </p:spPr>
        <p:txBody>
          <a:bodyPr/>
          <a:lstStyle/>
          <a:p>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662" y="908720"/>
            <a:ext cx="7914778" cy="5044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617662" y="260648"/>
            <a:ext cx="7914778" cy="584775"/>
          </a:xfrm>
          <a:prstGeom prst="rect">
            <a:avLst/>
          </a:prstGeom>
          <a:noFill/>
        </p:spPr>
        <p:txBody>
          <a:bodyPr wrap="square" rtlCol="0">
            <a:spAutoFit/>
          </a:bodyPr>
          <a:lstStyle/>
          <a:p>
            <a:r>
              <a:rPr lang="en-GB" sz="3200" dirty="0"/>
              <a:t>“Everyone speaks English”</a:t>
            </a:r>
          </a:p>
        </p:txBody>
      </p:sp>
      <p:sp>
        <p:nvSpPr>
          <p:cNvPr id="2" name="TextBox 1"/>
          <p:cNvSpPr txBox="1"/>
          <p:nvPr/>
        </p:nvSpPr>
        <p:spPr>
          <a:xfrm>
            <a:off x="617662" y="6093296"/>
            <a:ext cx="5322490" cy="369332"/>
          </a:xfrm>
          <a:prstGeom prst="rect">
            <a:avLst/>
          </a:prstGeom>
          <a:noFill/>
          <a:ln>
            <a:solidFill>
              <a:srgbClr val="7030A0"/>
            </a:solidFill>
            <a:prstDash val="solid"/>
          </a:ln>
        </p:spPr>
        <p:txBody>
          <a:bodyPr wrap="square" rtlCol="0">
            <a:spAutoFit/>
          </a:bodyPr>
          <a:lstStyle/>
          <a:p>
            <a:r>
              <a:rPr lang="en-GB" i="1" dirty="0"/>
              <a:t>Really???</a:t>
            </a:r>
          </a:p>
        </p:txBody>
      </p:sp>
    </p:spTree>
    <p:extLst>
      <p:ext uri="{BB962C8B-B14F-4D97-AF65-F5344CB8AC3E}">
        <p14:creationId xmlns:p14="http://schemas.microsoft.com/office/powerpoint/2010/main" val="3285877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defRPr/>
            </a:pPr>
            <a:r>
              <a:rPr lang="en-GB" dirty="0"/>
              <a:t>Did you know?</a:t>
            </a:r>
            <a:endParaRPr lang="en-US" dirty="0"/>
          </a:p>
        </p:txBody>
      </p:sp>
      <p:sp>
        <p:nvSpPr>
          <p:cNvPr id="8195" name="Rectangle 3"/>
          <p:cNvSpPr>
            <a:spLocks noGrp="1" noChangeArrowheads="1"/>
          </p:cNvSpPr>
          <p:nvPr>
            <p:ph sz="quarter" idx="1"/>
          </p:nvPr>
        </p:nvSpPr>
        <p:spPr>
          <a:xfrm>
            <a:off x="457200" y="1905000"/>
            <a:ext cx="8229600" cy="4476750"/>
          </a:xfrm>
        </p:spPr>
        <p:txBody>
          <a:bodyPr/>
          <a:lstStyle/>
          <a:p>
            <a:pPr eaLnBrk="1" hangingPunct="1">
              <a:lnSpc>
                <a:spcPct val="90000"/>
              </a:lnSpc>
              <a:defRPr/>
            </a:pPr>
            <a:r>
              <a:rPr lang="en-GB" sz="3600" dirty="0"/>
              <a:t>94% of the world does not speak English as a </a:t>
            </a:r>
            <a:r>
              <a:rPr lang="en-GB" sz="3600" b="1" dirty="0">
                <a:solidFill>
                  <a:srgbClr val="00B050"/>
                </a:solidFill>
              </a:rPr>
              <a:t>FIRST</a:t>
            </a:r>
            <a:r>
              <a:rPr lang="en-GB" sz="3600" dirty="0"/>
              <a:t> language.</a:t>
            </a:r>
          </a:p>
          <a:p>
            <a:pPr eaLnBrk="1" hangingPunct="1">
              <a:lnSpc>
                <a:spcPct val="90000"/>
              </a:lnSpc>
              <a:defRPr/>
            </a:pPr>
            <a:endParaRPr lang="en-GB" sz="4400" dirty="0"/>
          </a:p>
          <a:p>
            <a:pPr eaLnBrk="1" hangingPunct="1">
              <a:lnSpc>
                <a:spcPct val="90000"/>
              </a:lnSpc>
              <a:defRPr/>
            </a:pPr>
            <a:r>
              <a:rPr lang="en-GB" sz="3600" dirty="0"/>
              <a:t>75% of the world does not speak English </a:t>
            </a:r>
            <a:r>
              <a:rPr lang="en-GB" sz="3600" b="1" dirty="0">
                <a:solidFill>
                  <a:srgbClr val="FF0000"/>
                </a:solidFill>
              </a:rPr>
              <a:t>AT ALL</a:t>
            </a:r>
            <a:r>
              <a:rPr lang="en-GB" sz="3600" dirty="0"/>
              <a:t>.</a:t>
            </a:r>
          </a:p>
        </p:txBody>
      </p:sp>
    </p:spTree>
    <p:extLst>
      <p:ext uri="{BB962C8B-B14F-4D97-AF65-F5344CB8AC3E}">
        <p14:creationId xmlns:p14="http://schemas.microsoft.com/office/powerpoint/2010/main" val="2996415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19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7200" dirty="0"/>
              <a:t>Consider...</a:t>
            </a:r>
          </a:p>
        </p:txBody>
      </p:sp>
      <p:sp>
        <p:nvSpPr>
          <p:cNvPr id="3" name="Content Placeholder 2"/>
          <p:cNvSpPr>
            <a:spLocks noGrp="1"/>
          </p:cNvSpPr>
          <p:nvPr>
            <p:ph sz="quarter" idx="1"/>
          </p:nvPr>
        </p:nvSpPr>
        <p:spPr>
          <a:xfrm>
            <a:off x="457200" y="1600200"/>
            <a:ext cx="8363272" cy="4873752"/>
          </a:xfrm>
        </p:spPr>
        <p:txBody>
          <a:bodyPr>
            <a:noAutofit/>
          </a:bodyPr>
          <a:lstStyle/>
          <a:p>
            <a:r>
              <a:rPr lang="en-GB" sz="4000" dirty="0"/>
              <a:t>What a language can do for you in terms of </a:t>
            </a:r>
            <a:r>
              <a:rPr lang="en-GB" sz="4000" b="1" dirty="0">
                <a:solidFill>
                  <a:srgbClr val="7030A0"/>
                </a:solidFill>
              </a:rPr>
              <a:t>employability</a:t>
            </a:r>
            <a:r>
              <a:rPr lang="en-GB" sz="4000" b="1" dirty="0"/>
              <a:t>.</a:t>
            </a:r>
          </a:p>
          <a:p>
            <a:r>
              <a:rPr lang="en-GB" sz="4000" dirty="0"/>
              <a:t>What a language says about you as a </a:t>
            </a:r>
            <a:r>
              <a:rPr lang="en-GB" sz="4000" b="1" dirty="0">
                <a:solidFill>
                  <a:srgbClr val="7030A0"/>
                </a:solidFill>
              </a:rPr>
              <a:t>student</a:t>
            </a:r>
            <a:r>
              <a:rPr lang="en-GB" sz="4000" dirty="0"/>
              <a:t>.</a:t>
            </a:r>
          </a:p>
          <a:p>
            <a:r>
              <a:rPr lang="en-GB" sz="4000" dirty="0"/>
              <a:t>What having studied a language says about you as a </a:t>
            </a:r>
            <a:r>
              <a:rPr lang="en-GB" sz="4000" b="1" dirty="0">
                <a:solidFill>
                  <a:srgbClr val="7030A0"/>
                </a:solidFill>
              </a:rPr>
              <a:t>person</a:t>
            </a:r>
            <a:r>
              <a:rPr lang="en-GB" sz="4000" dirty="0"/>
              <a:t>.</a:t>
            </a:r>
          </a:p>
        </p:txBody>
      </p:sp>
    </p:spTree>
    <p:extLst>
      <p:ext uri="{BB962C8B-B14F-4D97-AF65-F5344CB8AC3E}">
        <p14:creationId xmlns:p14="http://schemas.microsoft.com/office/powerpoint/2010/main" val="20219411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0752"/>
            <a:ext cx="7467600" cy="1296144"/>
          </a:xfrm>
        </p:spPr>
        <p:txBody>
          <a:bodyPr>
            <a:normAutofit fontScale="90000"/>
          </a:bodyPr>
          <a:lstStyle/>
          <a:p>
            <a:br>
              <a:rPr lang="en-GB" sz="5300" dirty="0"/>
            </a:br>
            <a:br>
              <a:rPr lang="en-GB" sz="5300" dirty="0"/>
            </a:br>
            <a:br>
              <a:rPr lang="en-GB" sz="5300" dirty="0"/>
            </a:br>
            <a:br>
              <a:rPr lang="en-GB" sz="5300" dirty="0"/>
            </a:br>
            <a:r>
              <a:rPr lang="en-GB" sz="5300" dirty="0"/>
              <a:t>I can…</a:t>
            </a:r>
            <a:br>
              <a:rPr lang="en-GB" dirty="0"/>
            </a:br>
            <a:endParaRPr lang="en-GB" dirty="0"/>
          </a:p>
        </p:txBody>
      </p:sp>
      <p:sp>
        <p:nvSpPr>
          <p:cNvPr id="3" name="Content Placeholder 2"/>
          <p:cNvSpPr>
            <a:spLocks noGrp="1"/>
          </p:cNvSpPr>
          <p:nvPr>
            <p:ph sz="quarter" idx="1"/>
          </p:nvPr>
        </p:nvSpPr>
        <p:spPr>
          <a:xfrm>
            <a:off x="457200" y="980728"/>
            <a:ext cx="8219256" cy="5493224"/>
          </a:xfrm>
        </p:spPr>
        <p:txBody>
          <a:bodyPr/>
          <a:lstStyle/>
          <a:p>
            <a:r>
              <a:rPr lang="en-GB" dirty="0"/>
              <a:t>Use and exercise my memory.</a:t>
            </a:r>
          </a:p>
          <a:p>
            <a:r>
              <a:rPr lang="en-GB" dirty="0"/>
              <a:t>Study and focus on tasks that are given to me.</a:t>
            </a:r>
          </a:p>
          <a:p>
            <a:r>
              <a:rPr lang="en-GB" dirty="0"/>
              <a:t>Understand ‘abstract thought’ – a language is described as an ‘academic’ subject, it requires elasticity of memory and intelligence.</a:t>
            </a:r>
          </a:p>
          <a:p>
            <a:r>
              <a:rPr lang="en-GB" dirty="0"/>
              <a:t>Work independently.</a:t>
            </a:r>
          </a:p>
          <a:p>
            <a:r>
              <a:rPr lang="en-GB" dirty="0"/>
              <a:t>Talk to others in any given environment.</a:t>
            </a:r>
          </a:p>
          <a:p>
            <a:r>
              <a:rPr lang="en-GB" dirty="0"/>
              <a:t>Understand somebody else’s point of view.</a:t>
            </a:r>
          </a:p>
          <a:p>
            <a:r>
              <a:rPr lang="en-GB" dirty="0"/>
              <a:t>Express myself clearly and intelligently.</a:t>
            </a:r>
          </a:p>
          <a:p>
            <a:r>
              <a:rPr lang="en-GB" dirty="0"/>
              <a:t>Show empathy and understanding to someone not of my own culture.</a:t>
            </a:r>
          </a:p>
          <a:p>
            <a:r>
              <a:rPr lang="en-GB" dirty="0"/>
              <a:t>Travel and discover other ways of living.</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239971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332656"/>
            <a:ext cx="8136904" cy="56166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1835696" y="2420888"/>
            <a:ext cx="1224136" cy="369332"/>
          </a:xfrm>
          <a:prstGeom prst="rect">
            <a:avLst/>
          </a:prstGeom>
          <a:noFill/>
          <a:ln w="28575">
            <a:solidFill>
              <a:srgbClr val="7030A0"/>
            </a:solidFill>
          </a:ln>
        </p:spPr>
        <p:txBody>
          <a:bodyPr wrap="square" rtlCol="0">
            <a:spAutoFit/>
          </a:bodyPr>
          <a:lstStyle/>
          <a:p>
            <a:endParaRPr lang="en-GB" dirty="0"/>
          </a:p>
        </p:txBody>
      </p:sp>
      <p:sp>
        <p:nvSpPr>
          <p:cNvPr id="5" name="TextBox 4"/>
          <p:cNvSpPr txBox="1"/>
          <p:nvPr/>
        </p:nvSpPr>
        <p:spPr>
          <a:xfrm>
            <a:off x="467544" y="6021288"/>
            <a:ext cx="7704856" cy="369332"/>
          </a:xfrm>
          <a:prstGeom prst="rect">
            <a:avLst/>
          </a:prstGeom>
          <a:noFill/>
          <a:ln w="28575">
            <a:solidFill>
              <a:srgbClr val="7030A0"/>
            </a:solidFill>
          </a:ln>
        </p:spPr>
        <p:txBody>
          <a:bodyPr wrap="square" rtlCol="0">
            <a:spAutoFit/>
          </a:bodyPr>
          <a:lstStyle/>
          <a:p>
            <a:r>
              <a:rPr lang="en-GB" b="1" i="1" dirty="0"/>
              <a:t>…and if you’re not convinced, what about the dollar$$$$$</a:t>
            </a:r>
          </a:p>
        </p:txBody>
      </p:sp>
    </p:spTree>
    <p:extLst>
      <p:ext uri="{BB962C8B-B14F-4D97-AF65-F5344CB8AC3E}">
        <p14:creationId xmlns:p14="http://schemas.microsoft.com/office/powerpoint/2010/main" val="24517206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a:r>
              <a:rPr lang="en-GB" sz="7200" dirty="0"/>
              <a:t>SO WHAT?</a:t>
            </a:r>
          </a:p>
        </p:txBody>
      </p:sp>
      <p:sp>
        <p:nvSpPr>
          <p:cNvPr id="3" name="Content Placeholder 2"/>
          <p:cNvSpPr>
            <a:spLocks noGrp="1"/>
          </p:cNvSpPr>
          <p:nvPr>
            <p:ph sz="quarter" idx="1"/>
          </p:nvPr>
        </p:nvSpPr>
        <p:spPr/>
        <p:txBody>
          <a:bodyPr/>
          <a:lstStyle/>
          <a:p>
            <a:r>
              <a:rPr lang="en-GB" dirty="0"/>
              <a:t>All these skills are </a:t>
            </a:r>
            <a:r>
              <a:rPr lang="en-GB" b="1" dirty="0"/>
              <a:t>highly valued </a:t>
            </a:r>
            <a:r>
              <a:rPr lang="en-GB" dirty="0"/>
              <a:t>by all colleges and universities.</a:t>
            </a:r>
          </a:p>
          <a:p>
            <a:r>
              <a:rPr lang="en-GB" dirty="0"/>
              <a:t>49% of companies rate French as useful to their company.</a:t>
            </a:r>
          </a:p>
          <a:p>
            <a:r>
              <a:rPr lang="en-GB" dirty="0"/>
              <a:t>72% of businesses value foreign language skills among their employees.</a:t>
            </a:r>
          </a:p>
          <a:p>
            <a:r>
              <a:rPr lang="en-GB" dirty="0"/>
              <a:t>Employers rank foreign language skills 2</a:t>
            </a:r>
            <a:r>
              <a:rPr lang="en-GB" baseline="30000" dirty="0"/>
              <a:t>nd</a:t>
            </a:r>
            <a:r>
              <a:rPr lang="en-GB" dirty="0"/>
              <a:t>, only to IT.</a:t>
            </a:r>
          </a:p>
          <a:p>
            <a:r>
              <a:rPr lang="en-GB" dirty="0"/>
              <a:t>The top 4 rated languages useful to companies are German, French, Spanish and Chinese.</a:t>
            </a:r>
          </a:p>
          <a:p>
            <a:r>
              <a:rPr lang="en-GB" dirty="0"/>
              <a:t>Other languages such as Arabic, are gaining importance in the future global market.</a:t>
            </a:r>
          </a:p>
        </p:txBody>
      </p:sp>
    </p:spTree>
    <p:extLst>
      <p:ext uri="{BB962C8B-B14F-4D97-AF65-F5344CB8AC3E}">
        <p14:creationId xmlns:p14="http://schemas.microsoft.com/office/powerpoint/2010/main" val="2558912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Studying languages could lead to a job as an…</a:t>
            </a:r>
          </a:p>
        </p:txBody>
      </p:sp>
      <p:sp>
        <p:nvSpPr>
          <p:cNvPr id="3" name="Content Placeholder 2"/>
          <p:cNvSpPr>
            <a:spLocks noGrp="1"/>
          </p:cNvSpPr>
          <p:nvPr>
            <p:ph sz="quarter" idx="1"/>
          </p:nvPr>
        </p:nvSpPr>
        <p:spPr>
          <a:xfrm>
            <a:off x="467544" y="1412776"/>
            <a:ext cx="8229600" cy="4752528"/>
          </a:xfrm>
        </p:spPr>
        <p:txBody>
          <a:bodyPr>
            <a:noAutofit/>
          </a:bodyPr>
          <a:lstStyle/>
          <a:p>
            <a:r>
              <a:rPr lang="en-GB" sz="1800" b="1" dirty="0">
                <a:solidFill>
                  <a:srgbClr val="0070C0"/>
                </a:solidFill>
              </a:rPr>
              <a:t>Interpreter </a:t>
            </a:r>
            <a:r>
              <a:rPr lang="en-GB" sz="1800" dirty="0"/>
              <a:t>(For example, in London in big law firms or in local areas; solicitors, courtrooms, social services, the local Police force…)</a:t>
            </a:r>
          </a:p>
          <a:p>
            <a:r>
              <a:rPr lang="en-GB" sz="1800" b="1" dirty="0">
                <a:solidFill>
                  <a:srgbClr val="0070C0"/>
                </a:solidFill>
              </a:rPr>
              <a:t>Translator</a:t>
            </a:r>
            <a:r>
              <a:rPr lang="en-GB" sz="1800" dirty="0"/>
              <a:t> (certified translators work with MEP’s, broadcast journalism, government agencies amongst others…)</a:t>
            </a:r>
          </a:p>
          <a:p>
            <a:r>
              <a:rPr lang="en-GB" sz="1800" b="1" dirty="0">
                <a:solidFill>
                  <a:schemeClr val="accent2">
                    <a:lumMod val="75000"/>
                  </a:schemeClr>
                </a:solidFill>
              </a:rPr>
              <a:t>Journalist</a:t>
            </a:r>
          </a:p>
          <a:p>
            <a:r>
              <a:rPr lang="en-GB" sz="1800" b="1" dirty="0">
                <a:solidFill>
                  <a:srgbClr val="0070C0"/>
                </a:solidFill>
              </a:rPr>
              <a:t>Diplomatic services officer</a:t>
            </a:r>
          </a:p>
          <a:p>
            <a:r>
              <a:rPr lang="en-GB" sz="1800" b="1" dirty="0">
                <a:solidFill>
                  <a:srgbClr val="0070C0"/>
                </a:solidFill>
              </a:rPr>
              <a:t>Customs official, immigration and intelligence officers</a:t>
            </a:r>
          </a:p>
          <a:p>
            <a:r>
              <a:rPr lang="en-GB" sz="1800" b="1" dirty="0">
                <a:solidFill>
                  <a:srgbClr val="0070C0"/>
                </a:solidFill>
              </a:rPr>
              <a:t>EFL teacher in the UK or abroad</a:t>
            </a:r>
          </a:p>
          <a:p>
            <a:r>
              <a:rPr lang="en-GB" sz="1800" b="1" dirty="0">
                <a:solidFill>
                  <a:srgbClr val="0070C0"/>
                </a:solidFill>
              </a:rPr>
              <a:t>Events organiser – worldwide </a:t>
            </a:r>
          </a:p>
          <a:p>
            <a:r>
              <a:rPr lang="en-GB" sz="1800" b="1" dirty="0">
                <a:solidFill>
                  <a:srgbClr val="0070C0"/>
                </a:solidFill>
              </a:rPr>
              <a:t>Marketing executive – global marketing</a:t>
            </a:r>
          </a:p>
          <a:p>
            <a:r>
              <a:rPr lang="en-GB" sz="1800" b="1" dirty="0">
                <a:solidFill>
                  <a:srgbClr val="0070C0"/>
                </a:solidFill>
              </a:rPr>
              <a:t>Retail buyer - international</a:t>
            </a:r>
          </a:p>
          <a:p>
            <a:r>
              <a:rPr lang="en-GB" sz="1800" b="1" dirty="0">
                <a:solidFill>
                  <a:srgbClr val="0070C0"/>
                </a:solidFill>
              </a:rPr>
              <a:t>Fashion designer</a:t>
            </a:r>
          </a:p>
          <a:p>
            <a:r>
              <a:rPr lang="en-GB" sz="1800" b="1" dirty="0">
                <a:solidFill>
                  <a:srgbClr val="0070C0"/>
                </a:solidFill>
              </a:rPr>
              <a:t>Tour manager………………………</a:t>
            </a:r>
            <a:endParaRPr lang="en-GB" sz="1800" dirty="0"/>
          </a:p>
          <a:p>
            <a:r>
              <a:rPr lang="en-GB" sz="1800" dirty="0"/>
              <a:t>…and </a:t>
            </a:r>
            <a:r>
              <a:rPr lang="en-GB" sz="1800" i="1" dirty="0"/>
              <a:t>many, many </a:t>
            </a:r>
            <a:r>
              <a:rPr lang="en-GB" sz="1800" dirty="0"/>
              <a:t>more.</a:t>
            </a:r>
          </a:p>
          <a:p>
            <a:endParaRPr lang="en-GB" sz="1800" dirty="0"/>
          </a:p>
        </p:txBody>
      </p:sp>
    </p:spTree>
    <p:extLst>
      <p:ext uri="{BB962C8B-B14F-4D97-AF65-F5344CB8AC3E}">
        <p14:creationId xmlns:p14="http://schemas.microsoft.com/office/powerpoint/2010/main" val="25721179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457200" y="292100"/>
            <a:ext cx="8229600" cy="922338"/>
          </a:xfrm>
        </p:spPr>
        <p:txBody>
          <a:bodyPr/>
          <a:lstStyle/>
          <a:p>
            <a:pPr eaLnBrk="1" hangingPunct="1">
              <a:defRPr/>
            </a:pPr>
            <a:r>
              <a:rPr lang="en-GB" dirty="0"/>
              <a:t>Did you know?</a:t>
            </a:r>
            <a:endParaRPr lang="en-US" dirty="0"/>
          </a:p>
        </p:txBody>
      </p:sp>
      <p:sp>
        <p:nvSpPr>
          <p:cNvPr id="45059" name="Rectangle 3"/>
          <p:cNvSpPr>
            <a:spLocks noGrp="1" noChangeArrowheads="1"/>
          </p:cNvSpPr>
          <p:nvPr>
            <p:ph type="body" sz="half" idx="1"/>
          </p:nvPr>
        </p:nvSpPr>
        <p:spPr>
          <a:xfrm>
            <a:off x="500063" y="1857375"/>
            <a:ext cx="6923087" cy="3900488"/>
          </a:xfrm>
        </p:spPr>
        <p:txBody>
          <a:bodyPr>
            <a:normAutofit lnSpcReduction="10000"/>
          </a:bodyPr>
          <a:lstStyle/>
          <a:p>
            <a:pPr eaLnBrk="1" hangingPunct="1">
              <a:defRPr/>
            </a:pPr>
            <a:r>
              <a:rPr lang="en-GB" sz="2800" dirty="0" err="1"/>
              <a:t>Arsène</a:t>
            </a:r>
            <a:r>
              <a:rPr lang="en-GB" sz="2800" dirty="0"/>
              <a:t> Wenger said:</a:t>
            </a:r>
          </a:p>
          <a:p>
            <a:pPr eaLnBrk="1" hangingPunct="1">
              <a:buFontTx/>
              <a:buNone/>
              <a:defRPr/>
            </a:pPr>
            <a:endParaRPr lang="en-GB" sz="2800" dirty="0"/>
          </a:p>
          <a:p>
            <a:pPr eaLnBrk="1" hangingPunct="1">
              <a:defRPr/>
            </a:pPr>
            <a:r>
              <a:rPr lang="en-GB" sz="2800" i="1" dirty="0"/>
              <a:t>“The fact that I learnt languages allowed me to be where I wanted to be – in English football.”</a:t>
            </a:r>
          </a:p>
          <a:p>
            <a:pPr eaLnBrk="1" hangingPunct="1">
              <a:buFontTx/>
              <a:buNone/>
              <a:defRPr/>
            </a:pPr>
            <a:endParaRPr lang="en-GB" sz="2800" i="1" dirty="0"/>
          </a:p>
          <a:p>
            <a:pPr eaLnBrk="1" hangingPunct="1">
              <a:defRPr/>
            </a:pPr>
            <a:r>
              <a:rPr lang="en-GB" sz="2800" i="1" dirty="0"/>
              <a:t>“If you want to achieve your dreams, you can do it and languages can certainly help you get there."</a:t>
            </a:r>
          </a:p>
          <a:p>
            <a:pPr eaLnBrk="1" hangingPunct="1">
              <a:defRPr/>
            </a:pPr>
            <a:endParaRPr lang="en-US" sz="2400" b="1" i="1" dirty="0"/>
          </a:p>
        </p:txBody>
      </p:sp>
      <p:pic>
        <p:nvPicPr>
          <p:cNvPr id="10244" name="Picture 5" descr="Arsene-Wenger.jpg">
            <a:hlinkClick r:id="rId2"/>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6372200" y="692696"/>
            <a:ext cx="2428875" cy="1825625"/>
          </a:xfrm>
        </p:spPr>
      </p:pic>
      <p:sp>
        <p:nvSpPr>
          <p:cNvPr id="2" name="TextBox 1"/>
          <p:cNvSpPr txBox="1"/>
          <p:nvPr/>
        </p:nvSpPr>
        <p:spPr>
          <a:xfrm>
            <a:off x="251520" y="6093296"/>
            <a:ext cx="7848872" cy="646331"/>
          </a:xfrm>
          <a:prstGeom prst="rect">
            <a:avLst/>
          </a:prstGeom>
          <a:noFill/>
        </p:spPr>
        <p:txBody>
          <a:bodyPr wrap="square" rtlCol="0">
            <a:spAutoFit/>
          </a:bodyPr>
          <a:lstStyle/>
          <a:p>
            <a:r>
              <a:rPr lang="en-GB" i="1" dirty="0"/>
              <a:t>*</a:t>
            </a:r>
            <a:r>
              <a:rPr lang="en-GB" i="1" dirty="0" err="1"/>
              <a:t>Arsène</a:t>
            </a:r>
            <a:r>
              <a:rPr lang="en-GB" i="1" dirty="0"/>
              <a:t> has now retired….but he was Arsenal’s most successful manager.</a:t>
            </a:r>
          </a:p>
        </p:txBody>
      </p:sp>
    </p:spTree>
    <p:extLst>
      <p:ext uri="{BB962C8B-B14F-4D97-AF65-F5344CB8AC3E}">
        <p14:creationId xmlns:p14="http://schemas.microsoft.com/office/powerpoint/2010/main" val="4102380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Please watch this video </a:t>
            </a:r>
            <a:r>
              <a:rPr lang="en-GB" dirty="0">
                <a:sym typeface="Wingdings" panose="05000000000000000000" pitchFamily="2" charset="2"/>
              </a:rPr>
              <a:t></a:t>
            </a:r>
            <a:endParaRPr lang="en-GB" dirty="0"/>
          </a:p>
        </p:txBody>
      </p:sp>
      <p:sp>
        <p:nvSpPr>
          <p:cNvPr id="3" name="Content Placeholder 2"/>
          <p:cNvSpPr>
            <a:spLocks noGrp="1"/>
          </p:cNvSpPr>
          <p:nvPr>
            <p:ph sz="quarter" idx="1"/>
          </p:nvPr>
        </p:nvSpPr>
        <p:spPr/>
        <p:txBody>
          <a:bodyPr/>
          <a:lstStyle/>
          <a:p>
            <a:r>
              <a:rPr lang="en-GB" dirty="0">
                <a:hlinkClick r:id="rId2"/>
              </a:rPr>
              <a:t>https://www.youtube.com/watch?v=HpTfl_GqPUs</a:t>
            </a:r>
            <a:endParaRPr lang="en-GB" dirty="0"/>
          </a:p>
          <a:p>
            <a:endParaRPr lang="en-GB" dirty="0"/>
          </a:p>
          <a:p>
            <a:pPr marL="0" indent="0">
              <a:buNone/>
            </a:pPr>
            <a:r>
              <a:rPr lang="en-GB" u="sng" dirty="0"/>
              <a:t>Lindsey Does Languages</a:t>
            </a:r>
          </a:p>
          <a:p>
            <a:r>
              <a:rPr lang="en-GB" dirty="0"/>
              <a:t>Can you remember any of the 10 reasons Lindsey mentioned?</a:t>
            </a:r>
          </a:p>
        </p:txBody>
      </p:sp>
    </p:spTree>
    <p:extLst>
      <p:ext uri="{BB962C8B-B14F-4D97-AF65-F5344CB8AC3E}">
        <p14:creationId xmlns:p14="http://schemas.microsoft.com/office/powerpoint/2010/main" val="30444631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GCSE specification</a:t>
            </a:r>
          </a:p>
        </p:txBody>
      </p:sp>
      <p:sp>
        <p:nvSpPr>
          <p:cNvPr id="3" name="Text Placeholder 2"/>
          <p:cNvSpPr>
            <a:spLocks noGrp="1"/>
          </p:cNvSpPr>
          <p:nvPr>
            <p:ph type="body" sz="half" idx="1"/>
          </p:nvPr>
        </p:nvSpPr>
        <p:spPr>
          <a:ln w="6350">
            <a:solidFill>
              <a:srgbClr val="7030A0"/>
            </a:solidFill>
          </a:ln>
        </p:spPr>
        <p:txBody>
          <a:bodyPr/>
          <a:lstStyle/>
          <a:p>
            <a:pPr marL="0" indent="0">
              <a:buNone/>
            </a:pPr>
            <a:r>
              <a:rPr lang="en-GB" b="1" dirty="0"/>
              <a:t>Exams:</a:t>
            </a:r>
          </a:p>
          <a:p>
            <a:r>
              <a:rPr lang="en-GB" dirty="0"/>
              <a:t>All end of year examination.</a:t>
            </a:r>
          </a:p>
          <a:p>
            <a:r>
              <a:rPr lang="en-GB" dirty="0"/>
              <a:t>25% Listening exam</a:t>
            </a:r>
          </a:p>
          <a:p>
            <a:r>
              <a:rPr lang="en-GB" dirty="0"/>
              <a:t>25% Reading exam</a:t>
            </a:r>
          </a:p>
          <a:p>
            <a:r>
              <a:rPr lang="en-GB" dirty="0"/>
              <a:t>25% Writing exam</a:t>
            </a:r>
          </a:p>
          <a:p>
            <a:r>
              <a:rPr lang="en-GB" dirty="0"/>
              <a:t>25% Speaking exam (the examiner is your teacher)</a:t>
            </a:r>
          </a:p>
        </p:txBody>
      </p:sp>
      <p:sp>
        <p:nvSpPr>
          <p:cNvPr id="4" name="Content Placeholder 3"/>
          <p:cNvSpPr>
            <a:spLocks noGrp="1"/>
          </p:cNvSpPr>
          <p:nvPr>
            <p:ph sz="half" idx="2"/>
          </p:nvPr>
        </p:nvSpPr>
        <p:spPr>
          <a:ln w="6350">
            <a:solidFill>
              <a:srgbClr val="7030A0"/>
            </a:solidFill>
          </a:ln>
        </p:spPr>
        <p:txBody>
          <a:bodyPr/>
          <a:lstStyle/>
          <a:p>
            <a:pPr marL="0" indent="0">
              <a:buNone/>
            </a:pPr>
            <a:r>
              <a:rPr lang="en-GB" b="1" dirty="0"/>
              <a:t>Areas of study</a:t>
            </a:r>
          </a:p>
          <a:p>
            <a:r>
              <a:rPr lang="en-GB" dirty="0"/>
              <a:t>3 themes covered;</a:t>
            </a:r>
          </a:p>
          <a:p>
            <a:pPr marL="457200" indent="-457200">
              <a:buAutoNum type="arabicPeriod"/>
            </a:pPr>
            <a:r>
              <a:rPr lang="en-GB" dirty="0"/>
              <a:t>Identity and Culture</a:t>
            </a:r>
          </a:p>
          <a:p>
            <a:pPr marL="457200" indent="-457200">
              <a:buAutoNum type="arabicPeriod"/>
            </a:pPr>
            <a:r>
              <a:rPr lang="en-GB" dirty="0"/>
              <a:t>Local, national and global areas of interest.</a:t>
            </a:r>
          </a:p>
          <a:p>
            <a:pPr marL="457200" indent="-457200">
              <a:buAutoNum type="arabicPeriod"/>
            </a:pPr>
            <a:r>
              <a:rPr lang="en-GB" dirty="0"/>
              <a:t>Current and future employment</a:t>
            </a:r>
          </a:p>
        </p:txBody>
      </p:sp>
    </p:spTree>
    <p:extLst>
      <p:ext uri="{BB962C8B-B14F-4D97-AF65-F5344CB8AC3E}">
        <p14:creationId xmlns:p14="http://schemas.microsoft.com/office/powerpoint/2010/main" val="11183446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Normally two trips will run…</a:t>
            </a:r>
          </a:p>
        </p:txBody>
      </p:sp>
      <p:sp>
        <p:nvSpPr>
          <p:cNvPr id="5" name="Text Placeholder 4"/>
          <p:cNvSpPr>
            <a:spLocks noGrp="1"/>
          </p:cNvSpPr>
          <p:nvPr>
            <p:ph type="body" sz="half" idx="1"/>
          </p:nvPr>
        </p:nvSpPr>
        <p:spPr/>
        <p:txBody>
          <a:bodyPr/>
          <a:lstStyle/>
          <a:p>
            <a:r>
              <a:rPr lang="en-GB" dirty="0"/>
              <a:t>In Year 10, students of French have the opportunity to go to France in July.</a:t>
            </a:r>
          </a:p>
          <a:p>
            <a:pPr marL="0" indent="0">
              <a:buNone/>
            </a:pPr>
            <a:r>
              <a:rPr lang="en-GB" dirty="0"/>
              <a:t>(Cost on average £350)</a:t>
            </a:r>
          </a:p>
          <a:p>
            <a:endParaRPr lang="en-GB" dirty="0"/>
          </a:p>
        </p:txBody>
      </p:sp>
      <p:sp>
        <p:nvSpPr>
          <p:cNvPr id="6" name="Content Placeholder 5"/>
          <p:cNvSpPr>
            <a:spLocks noGrp="1"/>
          </p:cNvSpPr>
          <p:nvPr>
            <p:ph sz="half" idx="2"/>
          </p:nvPr>
        </p:nvSpPr>
        <p:spPr/>
        <p:txBody>
          <a:bodyPr/>
          <a:lstStyle/>
          <a:p>
            <a:r>
              <a:rPr lang="en-GB" dirty="0"/>
              <a:t>Students of Spanish have the opportunity to go to Barcelona in the spring or summer term.</a:t>
            </a:r>
          </a:p>
          <a:p>
            <a:pPr marL="0" indent="0">
              <a:buNone/>
            </a:pPr>
            <a:r>
              <a:rPr lang="en-GB" dirty="0"/>
              <a:t>(Cost on average £430)</a:t>
            </a:r>
          </a:p>
        </p:txBody>
      </p:sp>
      <p:pic>
        <p:nvPicPr>
          <p:cNvPr id="1026" name="Picture 2" descr="C:\Program Files (x86)\Microsoft Office\MEDIA\CAGCAT10\j0157763.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31640" y="4005064"/>
            <a:ext cx="1794967" cy="18114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77934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normAutofit fontScale="90000"/>
          </a:bodyPr>
          <a:lstStyle/>
          <a:p>
            <a:pPr eaLnBrk="1" hangingPunct="1">
              <a:defRPr/>
            </a:pPr>
            <a:r>
              <a:rPr lang="en-GB" dirty="0"/>
              <a:t>Choose Now!</a:t>
            </a:r>
            <a:br>
              <a:rPr lang="en-GB" dirty="0"/>
            </a:br>
            <a:r>
              <a:rPr lang="en-GB" dirty="0"/>
              <a:t>It’s excellent preparation for the future…</a:t>
            </a:r>
          </a:p>
        </p:txBody>
      </p:sp>
      <p:pic>
        <p:nvPicPr>
          <p:cNvPr id="21508" name="Picture 4" descr="pe01563_"/>
          <p:cNvPicPr>
            <a:picLocks noGrp="1" noChangeAspect="1" noChangeArrowheads="1"/>
          </p:cNvPicPr>
          <p:nvPr>
            <p:ph type="clipArt" sz="half" idx="1"/>
          </p:nvPr>
        </p:nvPicPr>
        <p:blipFill>
          <a:blip r:embed="rId2" cstate="print">
            <a:extLst>
              <a:ext uri="{28A0092B-C50C-407E-A947-70E740481C1C}">
                <a14:useLocalDpi xmlns:a14="http://schemas.microsoft.com/office/drawing/2010/main" val="0"/>
              </a:ext>
            </a:extLst>
          </a:blip>
          <a:stretch>
            <a:fillRect/>
          </a:stretch>
        </p:blipFill>
        <p:spPr>
          <a:xfrm>
            <a:off x="1226744" y="2304107"/>
            <a:ext cx="2728111" cy="3468986"/>
          </a:xfrm>
        </p:spPr>
      </p:pic>
      <p:sp>
        <p:nvSpPr>
          <p:cNvPr id="16387" name="Rectangle 3"/>
          <p:cNvSpPr>
            <a:spLocks noGrp="1" noChangeArrowheads="1"/>
          </p:cNvSpPr>
          <p:nvPr>
            <p:ph type="body" sz="half" idx="2"/>
          </p:nvPr>
        </p:nvSpPr>
        <p:spPr/>
        <p:txBody>
          <a:bodyPr>
            <a:normAutofit fontScale="92500"/>
          </a:bodyPr>
          <a:lstStyle/>
          <a:p>
            <a:pPr eaLnBrk="1" hangingPunct="1">
              <a:defRPr/>
            </a:pPr>
            <a:r>
              <a:rPr lang="en-GB" sz="2800" dirty="0"/>
              <a:t>Talk to people!</a:t>
            </a:r>
          </a:p>
          <a:p>
            <a:pPr eaLnBrk="1" hangingPunct="1">
              <a:defRPr/>
            </a:pPr>
            <a:r>
              <a:rPr lang="en-GB" sz="2800" dirty="0"/>
              <a:t>Gain confidence.</a:t>
            </a:r>
          </a:p>
          <a:p>
            <a:pPr eaLnBrk="1" hangingPunct="1">
              <a:defRPr/>
            </a:pPr>
            <a:r>
              <a:rPr lang="en-GB" sz="2800" dirty="0"/>
              <a:t>Excellent chance of getting a grade 9 - 4.</a:t>
            </a:r>
          </a:p>
          <a:p>
            <a:pPr eaLnBrk="1" hangingPunct="1">
              <a:defRPr/>
            </a:pPr>
            <a:r>
              <a:rPr lang="en-GB" sz="2800" dirty="0"/>
              <a:t>Travel abroad.</a:t>
            </a:r>
          </a:p>
          <a:p>
            <a:pPr eaLnBrk="1" hangingPunct="1">
              <a:defRPr/>
            </a:pPr>
            <a:r>
              <a:rPr lang="en-GB" sz="2800" dirty="0"/>
              <a:t>Better jobs with better pay.</a:t>
            </a:r>
          </a:p>
          <a:p>
            <a:pPr eaLnBrk="1" hangingPunct="1">
              <a:defRPr/>
            </a:pPr>
            <a:r>
              <a:rPr lang="en-GB" sz="2800" dirty="0"/>
              <a:t>Fun but challenging!</a:t>
            </a:r>
          </a:p>
          <a:p>
            <a:pPr eaLnBrk="1" hangingPunct="1">
              <a:defRPr/>
            </a:pPr>
            <a:endParaRPr lang="en-GB" sz="2800" dirty="0"/>
          </a:p>
        </p:txBody>
      </p:sp>
    </p:spTree>
    <p:extLst>
      <p:ext uri="{BB962C8B-B14F-4D97-AF65-F5344CB8AC3E}">
        <p14:creationId xmlns:p14="http://schemas.microsoft.com/office/powerpoint/2010/main" val="35927381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GB" dirty="0"/>
          </a:p>
        </p:txBody>
      </p:sp>
      <p:sp>
        <p:nvSpPr>
          <p:cNvPr id="5" name="Content Placeholder 4"/>
          <p:cNvSpPr>
            <a:spLocks noGrp="1"/>
          </p:cNvSpPr>
          <p:nvPr>
            <p:ph sz="quarter" idx="1"/>
          </p:nvPr>
        </p:nvSpPr>
        <p:spPr/>
        <p:txBody>
          <a:bodyPr>
            <a:normAutofit/>
          </a:bodyPr>
          <a:lstStyle/>
          <a:p>
            <a:pPr marL="0" indent="0" algn="ctr">
              <a:buNone/>
            </a:pPr>
            <a:r>
              <a:rPr lang="en-GB" sz="4600" dirty="0"/>
              <a:t>Your teacher will answer your questions at the end of the presentation.</a:t>
            </a:r>
          </a:p>
        </p:txBody>
      </p:sp>
    </p:spTree>
    <p:extLst>
      <p:ext uri="{BB962C8B-B14F-4D97-AF65-F5344CB8AC3E}">
        <p14:creationId xmlns:p14="http://schemas.microsoft.com/office/powerpoint/2010/main" val="7645916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Watch the video!</a:t>
            </a:r>
          </a:p>
        </p:txBody>
      </p:sp>
      <p:sp>
        <p:nvSpPr>
          <p:cNvPr id="3" name="Content Placeholder 2"/>
          <p:cNvSpPr>
            <a:spLocks noGrp="1"/>
          </p:cNvSpPr>
          <p:nvPr>
            <p:ph sz="quarter" idx="1"/>
          </p:nvPr>
        </p:nvSpPr>
        <p:spPr/>
        <p:txBody>
          <a:bodyPr/>
          <a:lstStyle/>
          <a:p>
            <a:r>
              <a:rPr lang="en-GB" dirty="0">
                <a:hlinkClick r:id="rId2"/>
              </a:rPr>
              <a:t>https://youtu.be/u0cUNFPN4YU</a:t>
            </a:r>
            <a:endParaRPr lang="en-GB" dirty="0"/>
          </a:p>
          <a:p>
            <a:r>
              <a:rPr lang="en-GB" dirty="0"/>
              <a:t>Search Why learn a foreign language? Foreign Language Training.</a:t>
            </a:r>
          </a:p>
        </p:txBody>
      </p:sp>
    </p:spTree>
    <p:extLst>
      <p:ext uri="{BB962C8B-B14F-4D97-AF65-F5344CB8AC3E}">
        <p14:creationId xmlns:p14="http://schemas.microsoft.com/office/powerpoint/2010/main" val="1505162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0"/>
            <a:ext cx="7467600" cy="1143000"/>
          </a:xfrm>
        </p:spPr>
        <p:txBody>
          <a:bodyPr/>
          <a:lstStyle/>
          <a:p>
            <a:r>
              <a:rPr lang="en-GB" dirty="0"/>
              <a:t>FAQs</a:t>
            </a:r>
            <a:br>
              <a:rPr lang="en-GB" dirty="0"/>
            </a:br>
            <a:endParaRPr lang="en-GB" dirty="0"/>
          </a:p>
        </p:txBody>
      </p:sp>
      <p:sp>
        <p:nvSpPr>
          <p:cNvPr id="3" name="Content Placeholder 2"/>
          <p:cNvSpPr>
            <a:spLocks noGrp="1"/>
          </p:cNvSpPr>
          <p:nvPr>
            <p:ph sz="quarter" idx="1"/>
          </p:nvPr>
        </p:nvSpPr>
        <p:spPr>
          <a:xfrm>
            <a:off x="323528" y="764704"/>
            <a:ext cx="7467600" cy="4873752"/>
          </a:xfrm>
        </p:spPr>
        <p:txBody>
          <a:bodyPr vert="horz" anchor="t">
            <a:normAutofit/>
          </a:bodyPr>
          <a:lstStyle/>
          <a:p>
            <a:r>
              <a:rPr lang="en-GB" b="1" dirty="0"/>
              <a:t>Can I choose a language other than the one I have been studying?</a:t>
            </a:r>
          </a:p>
          <a:p>
            <a:r>
              <a:rPr lang="en-GB" dirty="0"/>
              <a:t>No. Everyone must continue with the language they have studied.</a:t>
            </a:r>
          </a:p>
        </p:txBody>
      </p:sp>
    </p:spTree>
    <p:extLst>
      <p:ext uri="{BB962C8B-B14F-4D97-AF65-F5344CB8AC3E}">
        <p14:creationId xmlns:p14="http://schemas.microsoft.com/office/powerpoint/2010/main" val="838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95536" y="188640"/>
            <a:ext cx="8208912" cy="6264696"/>
          </a:xfrm>
        </p:spPr>
        <p:txBody>
          <a:bodyPr>
            <a:normAutofit fontScale="55000" lnSpcReduction="20000"/>
          </a:bodyPr>
          <a:lstStyle/>
          <a:p>
            <a:pPr marL="0" indent="0">
              <a:buNone/>
            </a:pPr>
            <a:endParaRPr lang="en-GB" sz="3800" dirty="0">
              <a:solidFill>
                <a:schemeClr val="accent6">
                  <a:lumMod val="75000"/>
                </a:schemeClr>
              </a:solidFill>
            </a:endParaRPr>
          </a:p>
          <a:p>
            <a:pPr marL="0" indent="0">
              <a:buNone/>
            </a:pPr>
            <a:r>
              <a:rPr lang="en-GB" sz="4900" dirty="0">
                <a:solidFill>
                  <a:schemeClr val="accent6">
                    <a:lumMod val="75000"/>
                  </a:schemeClr>
                </a:solidFill>
              </a:rPr>
              <a:t>Why? I really wanted to learn a different one! </a:t>
            </a:r>
          </a:p>
          <a:p>
            <a:pPr marL="0" indent="0">
              <a:buNone/>
            </a:pPr>
            <a:endParaRPr lang="en-GB" b="1" dirty="0"/>
          </a:p>
          <a:p>
            <a:r>
              <a:rPr lang="en-GB" sz="3100" dirty="0"/>
              <a:t>You have laid down 2 years worth of vocabulary, syntax </a:t>
            </a:r>
            <a:r>
              <a:rPr lang="en-GB" sz="3100" i="1" dirty="0"/>
              <a:t>(how a sentence is put together) </a:t>
            </a:r>
            <a:r>
              <a:rPr lang="en-GB" sz="3100" dirty="0"/>
              <a:t>and grammar in your current language. To start again in a new language would mean you would be 2 years behind everyone else in your class who had studied it for 2 years.</a:t>
            </a:r>
          </a:p>
          <a:p>
            <a:r>
              <a:rPr lang="en-GB" sz="3100" dirty="0"/>
              <a:t>Your GCSE grade would not be as high.</a:t>
            </a:r>
          </a:p>
          <a:p>
            <a:r>
              <a:rPr lang="en-GB" sz="3100" dirty="0"/>
              <a:t>You would have to come to lunchtime support sessions every week.</a:t>
            </a:r>
          </a:p>
          <a:p>
            <a:r>
              <a:rPr lang="en-GB" sz="3100" dirty="0"/>
              <a:t>You may find it difficult to catch up.</a:t>
            </a:r>
          </a:p>
          <a:p>
            <a:r>
              <a:rPr lang="en-GB" sz="3100" dirty="0"/>
              <a:t>The exam is now much more difficult than it was a few years ago.</a:t>
            </a:r>
          </a:p>
          <a:p>
            <a:r>
              <a:rPr lang="en-GB" sz="3100" dirty="0"/>
              <a:t>You need all the knowledge you have gained so far to succeed and do really well! </a:t>
            </a:r>
            <a:r>
              <a:rPr lang="en-GB" sz="3100" dirty="0">
                <a:sym typeface="Wingdings" panose="05000000000000000000" pitchFamily="2" charset="2"/>
              </a:rPr>
              <a:t></a:t>
            </a:r>
            <a:endParaRPr lang="en-GB" sz="3100" dirty="0"/>
          </a:p>
          <a:p>
            <a:endParaRPr lang="en-GB" sz="3100" dirty="0"/>
          </a:p>
          <a:p>
            <a:endParaRPr lang="en-GB" sz="3100" dirty="0"/>
          </a:p>
          <a:p>
            <a:endParaRPr lang="en-GB" sz="3100" dirty="0"/>
          </a:p>
          <a:p>
            <a:endParaRPr lang="en-GB" sz="3100" dirty="0"/>
          </a:p>
          <a:p>
            <a:endParaRPr lang="en-GB" sz="3100" dirty="0"/>
          </a:p>
          <a:p>
            <a:r>
              <a:rPr lang="en-GB" sz="3100" dirty="0"/>
              <a:t>* There is one exception to this, and this is for students who are fluent in another language already. Talk to your teacher and they will advise that you speak to your Director of Learning. A change at this point would need a letter from your parent/carer and approval by your </a:t>
            </a:r>
            <a:r>
              <a:rPr lang="en-GB" sz="3100" dirty="0" err="1"/>
              <a:t>DoL.</a:t>
            </a:r>
            <a:endParaRPr lang="en-GB" sz="3100" dirty="0"/>
          </a:p>
          <a:p>
            <a:endParaRPr lang="en-GB" dirty="0"/>
          </a:p>
        </p:txBody>
      </p:sp>
    </p:spTree>
    <p:extLst>
      <p:ext uri="{BB962C8B-B14F-4D97-AF65-F5344CB8AC3E}">
        <p14:creationId xmlns:p14="http://schemas.microsoft.com/office/powerpoint/2010/main" val="29111210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Do I </a:t>
            </a:r>
            <a:r>
              <a:rPr lang="en-GB" b="1" i="1" dirty="0"/>
              <a:t>have</a:t>
            </a:r>
            <a:r>
              <a:rPr lang="en-GB" b="1" dirty="0"/>
              <a:t> to study a language?</a:t>
            </a:r>
            <a:br>
              <a:rPr lang="en-GB" b="1" dirty="0"/>
            </a:br>
            <a:endParaRPr lang="en-GB" dirty="0"/>
          </a:p>
        </p:txBody>
      </p:sp>
      <p:sp>
        <p:nvSpPr>
          <p:cNvPr id="3" name="Content Placeholder 2"/>
          <p:cNvSpPr>
            <a:spLocks noGrp="1"/>
          </p:cNvSpPr>
          <p:nvPr>
            <p:ph sz="quarter" idx="1"/>
          </p:nvPr>
        </p:nvSpPr>
        <p:spPr>
          <a:xfrm>
            <a:off x="467544" y="980728"/>
            <a:ext cx="7467600" cy="4873752"/>
          </a:xfrm>
        </p:spPr>
        <p:txBody>
          <a:bodyPr/>
          <a:lstStyle/>
          <a:p>
            <a:r>
              <a:rPr lang="en-GB" dirty="0"/>
              <a:t>It will depend on the ‘pathway’ that you are on. Your pathway (A or B) is decided by the data that the academy have for you: </a:t>
            </a:r>
          </a:p>
          <a:p>
            <a:pPr>
              <a:buFontTx/>
              <a:buChar char="-"/>
            </a:pPr>
            <a:r>
              <a:rPr lang="en-GB" dirty="0"/>
              <a:t>Ability</a:t>
            </a:r>
          </a:p>
          <a:p>
            <a:pPr>
              <a:buFontTx/>
              <a:buChar char="-"/>
            </a:pPr>
            <a:r>
              <a:rPr lang="en-GB" dirty="0"/>
              <a:t>Attitude to learning</a:t>
            </a:r>
          </a:p>
          <a:p>
            <a:pPr>
              <a:buFontTx/>
              <a:buChar char="-"/>
            </a:pPr>
            <a:r>
              <a:rPr lang="en-GB" dirty="0"/>
              <a:t>Progress in that subject</a:t>
            </a:r>
          </a:p>
          <a:p>
            <a:pPr>
              <a:buFontTx/>
              <a:buChar char="-"/>
            </a:pPr>
            <a:r>
              <a:rPr lang="en-GB" dirty="0"/>
              <a:t>y6 SATS scores </a:t>
            </a:r>
          </a:p>
          <a:p>
            <a:pPr>
              <a:buFontTx/>
              <a:buChar char="-"/>
            </a:pPr>
            <a:r>
              <a:rPr lang="en-GB" dirty="0"/>
              <a:t>GL testing results</a:t>
            </a:r>
          </a:p>
          <a:p>
            <a:pPr>
              <a:buFontTx/>
              <a:buChar char="-"/>
            </a:pPr>
            <a:r>
              <a:rPr lang="en-GB" dirty="0"/>
              <a:t>Target End Grade in y11: 9 - 1</a:t>
            </a:r>
          </a:p>
        </p:txBody>
      </p:sp>
      <p:sp>
        <p:nvSpPr>
          <p:cNvPr id="4" name="TextBox 3"/>
          <p:cNvSpPr txBox="1"/>
          <p:nvPr/>
        </p:nvSpPr>
        <p:spPr>
          <a:xfrm>
            <a:off x="395536" y="5690865"/>
            <a:ext cx="7992888" cy="923330"/>
          </a:xfrm>
          <a:prstGeom prst="rect">
            <a:avLst/>
          </a:prstGeom>
          <a:noFill/>
          <a:ln w="28575">
            <a:solidFill>
              <a:srgbClr val="7030A0"/>
            </a:solidFill>
          </a:ln>
        </p:spPr>
        <p:txBody>
          <a:bodyPr wrap="square" rtlCol="0" anchor="t">
            <a:spAutoFit/>
          </a:bodyPr>
          <a:lstStyle/>
          <a:p>
            <a:r>
              <a:rPr lang="en-GB" dirty="0"/>
              <a:t>N.B. Your ‘pathway’ is not decided by the Languages department. If you are unsure how or why you have the options you have, speak to Mr Feeney, Mr Bainbridge or Ms Flower.</a:t>
            </a:r>
          </a:p>
        </p:txBody>
      </p:sp>
    </p:spTree>
    <p:extLst>
      <p:ext uri="{BB962C8B-B14F-4D97-AF65-F5344CB8AC3E}">
        <p14:creationId xmlns:p14="http://schemas.microsoft.com/office/powerpoint/2010/main" val="16928394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Pathways</a:t>
            </a:r>
          </a:p>
        </p:txBody>
      </p:sp>
      <p:sp>
        <p:nvSpPr>
          <p:cNvPr id="3" name="Content Placeholder 2"/>
          <p:cNvSpPr>
            <a:spLocks noGrp="1"/>
          </p:cNvSpPr>
          <p:nvPr>
            <p:ph sz="quarter" idx="1"/>
          </p:nvPr>
        </p:nvSpPr>
        <p:spPr/>
        <p:txBody>
          <a:bodyPr/>
          <a:lstStyle/>
          <a:p>
            <a:pPr marL="0" indent="0">
              <a:buNone/>
            </a:pPr>
            <a:r>
              <a:rPr lang="en-GB" b="1" dirty="0"/>
              <a:t>A</a:t>
            </a:r>
            <a:r>
              <a:rPr lang="en-GB" dirty="0"/>
              <a:t> – You will be guided towards doing a Humanity, (Geography or History) </a:t>
            </a:r>
            <a:r>
              <a:rPr lang="en-GB" b="1" dirty="0"/>
              <a:t>AND</a:t>
            </a:r>
            <a:r>
              <a:rPr lang="en-GB" dirty="0"/>
              <a:t> a Language (French/Spanish/Urdu)</a:t>
            </a:r>
          </a:p>
          <a:p>
            <a:pPr marL="0" indent="0">
              <a:buNone/>
            </a:pPr>
            <a:endParaRPr lang="en-GB" dirty="0"/>
          </a:p>
          <a:p>
            <a:pPr marL="0" indent="0">
              <a:buNone/>
            </a:pPr>
            <a:r>
              <a:rPr lang="en-GB" b="1" dirty="0"/>
              <a:t>B</a:t>
            </a:r>
            <a:r>
              <a:rPr lang="en-GB" dirty="0"/>
              <a:t> – You will have to pick </a:t>
            </a:r>
            <a:r>
              <a:rPr lang="en-GB" b="1" u="sng" dirty="0"/>
              <a:t>ONE</a:t>
            </a:r>
            <a:r>
              <a:rPr lang="en-GB" dirty="0"/>
              <a:t> option from the </a:t>
            </a:r>
            <a:r>
              <a:rPr lang="en-GB" dirty="0" err="1"/>
              <a:t>Ebacc</a:t>
            </a:r>
            <a:r>
              <a:rPr lang="en-GB" dirty="0"/>
              <a:t> block:</a:t>
            </a:r>
          </a:p>
          <a:p>
            <a:pPr marL="0" indent="0">
              <a:buNone/>
            </a:pPr>
            <a:r>
              <a:rPr lang="en-GB" dirty="0"/>
              <a:t>Geography</a:t>
            </a:r>
          </a:p>
          <a:p>
            <a:pPr marL="0" indent="0">
              <a:buNone/>
            </a:pPr>
            <a:r>
              <a:rPr lang="en-GB" dirty="0"/>
              <a:t>History</a:t>
            </a:r>
          </a:p>
          <a:p>
            <a:pPr marL="0" indent="0">
              <a:buNone/>
            </a:pPr>
            <a:r>
              <a:rPr lang="en-GB" dirty="0"/>
              <a:t>French</a:t>
            </a:r>
          </a:p>
          <a:p>
            <a:pPr marL="0" indent="0">
              <a:buNone/>
            </a:pPr>
            <a:r>
              <a:rPr lang="en-GB" dirty="0"/>
              <a:t>Spanish</a:t>
            </a:r>
          </a:p>
          <a:p>
            <a:pPr marL="0" indent="0">
              <a:buNone/>
            </a:pPr>
            <a:r>
              <a:rPr lang="en-GB" dirty="0"/>
              <a:t>Urdu</a:t>
            </a:r>
          </a:p>
        </p:txBody>
      </p:sp>
    </p:spTree>
    <p:extLst>
      <p:ext uri="{BB962C8B-B14F-4D97-AF65-F5344CB8AC3E}">
        <p14:creationId xmlns:p14="http://schemas.microsoft.com/office/powerpoint/2010/main" val="3939114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Remember!</a:t>
            </a:r>
          </a:p>
        </p:txBody>
      </p:sp>
      <p:sp>
        <p:nvSpPr>
          <p:cNvPr id="3" name="Content Placeholder 2"/>
          <p:cNvSpPr>
            <a:spLocks noGrp="1"/>
          </p:cNvSpPr>
          <p:nvPr>
            <p:ph sz="quarter" idx="1"/>
          </p:nvPr>
        </p:nvSpPr>
        <p:spPr/>
        <p:txBody>
          <a:bodyPr vert="horz" anchor="t">
            <a:normAutofit fontScale="92500"/>
          </a:bodyPr>
          <a:lstStyle/>
          <a:p>
            <a:r>
              <a:rPr lang="en-GB" dirty="0"/>
              <a:t>Options are about POSSIBILITIES.</a:t>
            </a:r>
          </a:p>
          <a:p>
            <a:endParaRPr lang="en-GB" dirty="0"/>
          </a:p>
          <a:p>
            <a:r>
              <a:rPr lang="en-GB" dirty="0"/>
              <a:t>It is not about ‘</a:t>
            </a:r>
            <a:r>
              <a:rPr lang="en-GB" b="1" i="1" dirty="0"/>
              <a:t>having to</a:t>
            </a:r>
            <a:r>
              <a:rPr lang="en-GB" dirty="0"/>
              <a:t>’ do certain subjects but more about the CHANCE to </a:t>
            </a:r>
            <a:r>
              <a:rPr lang="en-GB" i="1" dirty="0">
                <a:solidFill>
                  <a:srgbClr val="7030A0"/>
                </a:solidFill>
              </a:rPr>
              <a:t>LEARN new things</a:t>
            </a:r>
            <a:r>
              <a:rPr lang="en-GB" dirty="0"/>
              <a:t>.</a:t>
            </a:r>
          </a:p>
          <a:p>
            <a:pPr marL="0" indent="0">
              <a:buNone/>
            </a:pPr>
            <a:endParaRPr lang="en-GB" dirty="0"/>
          </a:p>
          <a:p>
            <a:r>
              <a:rPr lang="en-GB" dirty="0"/>
              <a:t>You live in a country where you have the </a:t>
            </a:r>
            <a:r>
              <a:rPr lang="en-GB" b="1" dirty="0">
                <a:solidFill>
                  <a:srgbClr val="00B050"/>
                </a:solidFill>
              </a:rPr>
              <a:t>OPPORTUNITY</a:t>
            </a:r>
            <a:r>
              <a:rPr lang="en-GB" dirty="0"/>
              <a:t> to learn lots of </a:t>
            </a:r>
            <a:r>
              <a:rPr lang="en-GB" i="1" dirty="0"/>
              <a:t>different things</a:t>
            </a:r>
            <a:r>
              <a:rPr lang="en-GB" dirty="0"/>
              <a:t>.</a:t>
            </a:r>
          </a:p>
          <a:p>
            <a:endParaRPr lang="en-GB" dirty="0"/>
          </a:p>
          <a:p>
            <a:r>
              <a:rPr lang="en-GB" dirty="0"/>
              <a:t>Some children will </a:t>
            </a:r>
            <a:r>
              <a:rPr lang="en-GB" b="1" dirty="0"/>
              <a:t>NEVER</a:t>
            </a:r>
            <a:r>
              <a:rPr lang="en-GB" dirty="0"/>
              <a:t> have the opportunities you are having. Don’t waste them!</a:t>
            </a:r>
          </a:p>
          <a:p>
            <a:endParaRPr lang="en-GB" dirty="0"/>
          </a:p>
          <a:p>
            <a:r>
              <a:rPr lang="en-GB" dirty="0"/>
              <a:t>Be open minded. Try your best. Reach for the stars!</a:t>
            </a:r>
          </a:p>
        </p:txBody>
      </p:sp>
    </p:spTree>
    <p:extLst>
      <p:ext uri="{BB962C8B-B14F-4D97-AF65-F5344CB8AC3E}">
        <p14:creationId xmlns:p14="http://schemas.microsoft.com/office/powerpoint/2010/main" val="9930816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…and finally…</a:t>
            </a:r>
          </a:p>
        </p:txBody>
      </p:sp>
      <p:sp>
        <p:nvSpPr>
          <p:cNvPr id="3" name="Content Placeholder 2"/>
          <p:cNvSpPr>
            <a:spLocks noGrp="1"/>
          </p:cNvSpPr>
          <p:nvPr>
            <p:ph sz="quarter" idx="1"/>
          </p:nvPr>
        </p:nvSpPr>
        <p:spPr/>
        <p:txBody>
          <a:bodyPr/>
          <a:lstStyle/>
          <a:p>
            <a:r>
              <a:rPr lang="en-GB" dirty="0"/>
              <a:t>All of the language teachers in this department have lived in another country whilst learning their language. </a:t>
            </a:r>
          </a:p>
          <a:p>
            <a:r>
              <a:rPr lang="en-GB" dirty="0"/>
              <a:t>Ask them about some of the opportunities and experiences they have had because of languages.</a:t>
            </a:r>
          </a:p>
          <a:p>
            <a:endParaRPr lang="en-GB" dirty="0"/>
          </a:p>
          <a:p>
            <a:endParaRPr lang="en-GB" dirty="0"/>
          </a:p>
          <a:p>
            <a:endParaRPr lang="en-GB" dirty="0"/>
          </a:p>
          <a:p>
            <a:r>
              <a:rPr lang="en-GB" dirty="0"/>
              <a:t>Here are some other staff at our school who have a different language:</a:t>
            </a:r>
          </a:p>
          <a:p>
            <a:endParaRPr lang="en-GB" dirty="0"/>
          </a:p>
        </p:txBody>
      </p:sp>
    </p:spTree>
    <p:extLst>
      <p:ext uri="{BB962C8B-B14F-4D97-AF65-F5344CB8AC3E}">
        <p14:creationId xmlns:p14="http://schemas.microsoft.com/office/powerpoint/2010/main" val="10930762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Mr Woolley</a:t>
            </a:r>
          </a:p>
        </p:txBody>
      </p:sp>
      <p:sp>
        <p:nvSpPr>
          <p:cNvPr id="3" name="Content Placeholder 2"/>
          <p:cNvSpPr>
            <a:spLocks noGrp="1"/>
          </p:cNvSpPr>
          <p:nvPr>
            <p:ph sz="quarter" idx="1"/>
          </p:nvPr>
        </p:nvSpPr>
        <p:spPr/>
        <p:txBody>
          <a:bodyPr>
            <a:normAutofit fontScale="70000" lnSpcReduction="20000"/>
          </a:bodyPr>
          <a:lstStyle/>
          <a:p>
            <a:r>
              <a:rPr lang="en-GB" dirty="0"/>
              <a:t>I took German and French at GCSE. This has helped in various countries on holiday. It has helped me to also pick up a bit of Spanish and Italian quite easily which has connected me to an local Italian business owner.</a:t>
            </a:r>
          </a:p>
          <a:p>
            <a:r>
              <a:rPr lang="en-GB" dirty="0"/>
              <a:t> </a:t>
            </a:r>
          </a:p>
          <a:p>
            <a:r>
              <a:rPr lang="en-GB" dirty="0"/>
              <a:t>My uncle is fluent in Spanish. He lived in Bolivia for 15/20 years or so, working as a Priest and setting up a charity out there in South America.</a:t>
            </a:r>
          </a:p>
          <a:p>
            <a:r>
              <a:rPr lang="en-GB" dirty="0"/>
              <a:t> </a:t>
            </a:r>
          </a:p>
          <a:p>
            <a:r>
              <a:rPr lang="en-GB" dirty="0"/>
              <a:t>My brother's fiancé is also Spanish speaking and is also fluent in Japanese. This has helped her get promotions for the company she works for in America as they wanted to expand globally.</a:t>
            </a:r>
          </a:p>
          <a:p>
            <a:r>
              <a:rPr lang="en-GB" dirty="0"/>
              <a:t> </a:t>
            </a:r>
          </a:p>
          <a:p>
            <a:r>
              <a:rPr lang="en-GB" dirty="0"/>
              <a:t>I know from my own experience that companies are often looking for bilingual staff, even at customer service level. When I worked for M&amp;S there was big opportunities to move to Paris and the middle east. The company enquired about bilingual staff at all levels.</a:t>
            </a:r>
          </a:p>
          <a:p>
            <a:endParaRPr lang="en-GB" dirty="0"/>
          </a:p>
        </p:txBody>
      </p:sp>
    </p:spTree>
    <p:extLst>
      <p:ext uri="{BB962C8B-B14F-4D97-AF65-F5344CB8AC3E}">
        <p14:creationId xmlns:p14="http://schemas.microsoft.com/office/powerpoint/2010/main" val="9563716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Ms </a:t>
            </a:r>
            <a:r>
              <a:rPr lang="en-GB" dirty="0" err="1"/>
              <a:t>Quaiser</a:t>
            </a:r>
            <a:r>
              <a:rPr lang="en-GB" dirty="0"/>
              <a:t> – Communications and marketing officer  - Nottingham Academy</a:t>
            </a:r>
          </a:p>
        </p:txBody>
      </p:sp>
      <p:sp>
        <p:nvSpPr>
          <p:cNvPr id="3" name="Content Placeholder 2"/>
          <p:cNvSpPr>
            <a:spLocks noGrp="1"/>
          </p:cNvSpPr>
          <p:nvPr>
            <p:ph sz="quarter" idx="1"/>
          </p:nvPr>
        </p:nvSpPr>
        <p:spPr/>
        <p:txBody>
          <a:bodyPr/>
          <a:lstStyle/>
          <a:p>
            <a:r>
              <a:rPr lang="en-GB" dirty="0"/>
              <a:t>I am fluent in Urdu and Punjabi, I learnt the language from a very young age. I communicate with my gran and my dad’s side of the family in Urdu, as they live in Pakistan and Bahrain.</a:t>
            </a:r>
          </a:p>
          <a:p>
            <a:pPr marL="0" indent="0">
              <a:buNone/>
            </a:pPr>
            <a:endParaRPr lang="en-GB" dirty="0"/>
          </a:p>
          <a:p>
            <a:r>
              <a:rPr lang="en-GB" dirty="0"/>
              <a:t>I am so grateful I learned to speak these languages because it enables me to speak to my relatives and makes it easier to get involved in the community, and helps when I go on holiday.</a:t>
            </a:r>
          </a:p>
          <a:p>
            <a:endParaRPr lang="en-GB" dirty="0"/>
          </a:p>
        </p:txBody>
      </p:sp>
    </p:spTree>
    <p:extLst>
      <p:ext uri="{BB962C8B-B14F-4D97-AF65-F5344CB8AC3E}">
        <p14:creationId xmlns:p14="http://schemas.microsoft.com/office/powerpoint/2010/main" val="19713918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Mr Tones – science teacher</a:t>
            </a:r>
          </a:p>
        </p:txBody>
      </p:sp>
      <p:sp>
        <p:nvSpPr>
          <p:cNvPr id="3" name="Content Placeholder 2"/>
          <p:cNvSpPr>
            <a:spLocks noGrp="1"/>
          </p:cNvSpPr>
          <p:nvPr>
            <p:ph sz="quarter" idx="1"/>
          </p:nvPr>
        </p:nvSpPr>
        <p:spPr/>
        <p:txBody>
          <a:bodyPr/>
          <a:lstStyle/>
          <a:p>
            <a:r>
              <a:rPr lang="en-GB" dirty="0"/>
              <a:t>I speak, read, and write Spanish pretty well. My wife is Mexican and my 6 year old son is bilingual, so it helps me communicate with my family, but also helps me whenever I visit my wife's family in Mexico. We also have a lot of Spanish-speaking friends and visit Spanish-speaking countries most years.</a:t>
            </a:r>
            <a:br>
              <a:rPr lang="en-GB" dirty="0"/>
            </a:br>
            <a:endParaRPr lang="en-GB" dirty="0"/>
          </a:p>
        </p:txBody>
      </p:sp>
    </p:spTree>
    <p:extLst>
      <p:ext uri="{BB962C8B-B14F-4D97-AF65-F5344CB8AC3E}">
        <p14:creationId xmlns:p14="http://schemas.microsoft.com/office/powerpoint/2010/main" val="303657497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Ms Gomes</a:t>
            </a:r>
            <a:br>
              <a:rPr lang="en-GB" dirty="0"/>
            </a:br>
            <a:r>
              <a:rPr lang="en-GB" dirty="0"/>
              <a:t>Data and exams lead</a:t>
            </a:r>
          </a:p>
        </p:txBody>
      </p:sp>
      <p:sp>
        <p:nvSpPr>
          <p:cNvPr id="3" name="Content Placeholder 2"/>
          <p:cNvSpPr>
            <a:spLocks noGrp="1"/>
          </p:cNvSpPr>
          <p:nvPr>
            <p:ph sz="quarter" idx="1"/>
          </p:nvPr>
        </p:nvSpPr>
        <p:spPr/>
        <p:txBody>
          <a:bodyPr>
            <a:normAutofit fontScale="70000" lnSpcReduction="20000"/>
          </a:bodyPr>
          <a:lstStyle/>
          <a:p>
            <a:r>
              <a:rPr lang="en-GB" dirty="0"/>
              <a:t>I speak Portuguese. Not fluently, but enough to get by. I started learning 7 years ago when I met my husband. He speaks fluent English as well as 5 other languages but his family don’t speak any English. I absolutely love going to Portugal and speaking Portuguese and being able to understand what is going on. It means I can really participate with the family and join in with everything. It also means my husband doesn’t have to look after me all the time. We are raising our son bilingual and my husband only speaks Portuguese to him at home. It’s really rewarding to see him understand both languages and respond in both too. It was really satisfying for me to be able to plan and organise our wedding in Portuguese. I got through all the details with the decorators, caterers and even the interview at the registrar office beforehand. It also helped when travelling as I loved being able to converse in Brazil. I can go to the shops by myself, order food and sometimes even join in jokes. I’ve found that when we go to Spain too I can understand things a lot more and where there are similarities I can follow things pretty confidently, especially if it’s written down! I sat the GCSE back in 2016 and got an A which was I was super happy about and I got A*s in reading and writing, beating the native speaking year 11s that I sat the exams with at my last school! J</a:t>
            </a:r>
          </a:p>
        </p:txBody>
      </p:sp>
    </p:spTree>
    <p:extLst>
      <p:ext uri="{BB962C8B-B14F-4D97-AF65-F5344CB8AC3E}">
        <p14:creationId xmlns:p14="http://schemas.microsoft.com/office/powerpoint/2010/main" val="20490290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Ms Briggs – maths teacher </a:t>
            </a:r>
          </a:p>
        </p:txBody>
      </p:sp>
      <p:sp>
        <p:nvSpPr>
          <p:cNvPr id="3" name="Content Placeholder 2"/>
          <p:cNvSpPr>
            <a:spLocks noGrp="1"/>
          </p:cNvSpPr>
          <p:nvPr>
            <p:ph sz="quarter" idx="1"/>
          </p:nvPr>
        </p:nvSpPr>
        <p:spPr/>
        <p:txBody>
          <a:bodyPr/>
          <a:lstStyle/>
          <a:p>
            <a:r>
              <a:rPr lang="en-GB" dirty="0"/>
              <a:t>I learnt Mandarin Chinese in school which unfortunately I’ve mostly forgotten now. It helped when working in a bar owned by Chinese staff with a lot of Chinese customers.</a:t>
            </a:r>
          </a:p>
          <a:p>
            <a:endParaRPr lang="en-GB" dirty="0"/>
          </a:p>
        </p:txBody>
      </p:sp>
      <p:sp>
        <p:nvSpPr>
          <p:cNvPr id="4" name="Title 1"/>
          <p:cNvSpPr txBox="1">
            <a:spLocks/>
          </p:cNvSpPr>
          <p:nvPr/>
        </p:nvSpPr>
        <p:spPr>
          <a:xfrm>
            <a:off x="467544" y="3933056"/>
            <a:ext cx="7467600" cy="1143000"/>
          </a:xfrm>
          <a:prstGeom prst="rect">
            <a:avLst/>
          </a:prstGeom>
        </p:spPr>
        <p:txBody>
          <a:bodyPr vert="horz" anchor="b">
            <a:normAutofit/>
          </a:bodyPr>
          <a:lstStyle>
            <a:lvl1pPr algn="l" rtl="0" eaLnBrk="1" latinLnBrk="0" hangingPunct="1">
              <a:spcBef>
                <a:spcPct val="0"/>
              </a:spcBef>
              <a:buNone/>
              <a:defRPr kumimoji="0" sz="3000" b="0" kern="1200" cap="small" baseline="0">
                <a:solidFill>
                  <a:schemeClr val="tx2"/>
                </a:solidFill>
                <a:latin typeface="+mj-lt"/>
                <a:ea typeface="+mj-ea"/>
                <a:cs typeface="+mj-cs"/>
              </a:defRPr>
            </a:lvl1pPr>
          </a:lstStyle>
          <a:p>
            <a:r>
              <a:rPr lang="en-GB" dirty="0"/>
              <a:t>Mr </a:t>
            </a:r>
            <a:r>
              <a:rPr lang="en-GB" dirty="0" err="1"/>
              <a:t>gordon</a:t>
            </a:r>
            <a:r>
              <a:rPr lang="en-GB" dirty="0"/>
              <a:t> – head of maths</a:t>
            </a:r>
          </a:p>
          <a:p>
            <a:endParaRPr lang="en-GB" dirty="0"/>
          </a:p>
        </p:txBody>
      </p:sp>
      <p:sp>
        <p:nvSpPr>
          <p:cNvPr id="5" name="Content Placeholder 2"/>
          <p:cNvSpPr txBox="1">
            <a:spLocks/>
          </p:cNvSpPr>
          <p:nvPr/>
        </p:nvSpPr>
        <p:spPr>
          <a:xfrm>
            <a:off x="609600" y="4797152"/>
            <a:ext cx="7467600" cy="4873752"/>
          </a:xfrm>
          <a:prstGeom prst="rect">
            <a:avLst/>
          </a:prstGeom>
        </p:spPr>
        <p:txBody>
          <a:bodyPr vert="horz">
            <a:normAutofit/>
          </a:bodyPr>
          <a:lst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a:lstStyle>
          <a:p>
            <a:pPr marL="0" indent="0">
              <a:buNone/>
            </a:pPr>
            <a:r>
              <a:rPr lang="en-GB" dirty="0"/>
              <a:t>I speak Swedish, I used to live there, I’m not as fluent as I used to be but I use it whenever I go back.</a:t>
            </a:r>
          </a:p>
          <a:p>
            <a:endParaRPr lang="en-GB" dirty="0"/>
          </a:p>
        </p:txBody>
      </p:sp>
    </p:spTree>
    <p:extLst>
      <p:ext uri="{BB962C8B-B14F-4D97-AF65-F5344CB8AC3E}">
        <p14:creationId xmlns:p14="http://schemas.microsoft.com/office/powerpoint/2010/main" val="28314908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Mr Steffen – business teacher</a:t>
            </a:r>
          </a:p>
        </p:txBody>
      </p:sp>
      <p:sp>
        <p:nvSpPr>
          <p:cNvPr id="3" name="Content Placeholder 2"/>
          <p:cNvSpPr>
            <a:spLocks noGrp="1"/>
          </p:cNvSpPr>
          <p:nvPr>
            <p:ph sz="quarter" idx="1"/>
          </p:nvPr>
        </p:nvSpPr>
        <p:spPr/>
        <p:txBody>
          <a:bodyPr/>
          <a:lstStyle/>
          <a:p>
            <a:r>
              <a:rPr lang="en-GB" dirty="0"/>
              <a:t>Being half German and having lived in Vienna I speak a little German and could probably get by quite well, but I haven’t had much opportunity to speak it for years. </a:t>
            </a:r>
          </a:p>
          <a:p>
            <a:r>
              <a:rPr lang="en-GB" dirty="0"/>
              <a:t>I love spending time in France and can get by with the basics like ordering food. I lived in Malaysia for quite a few years as a child, and worked there for a year after university. I picked up a few basics in both Malay and Cantonese.</a:t>
            </a:r>
          </a:p>
        </p:txBody>
      </p:sp>
    </p:spTree>
    <p:extLst>
      <p:ext uri="{BB962C8B-B14F-4D97-AF65-F5344CB8AC3E}">
        <p14:creationId xmlns:p14="http://schemas.microsoft.com/office/powerpoint/2010/main" val="8302781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Ms Clarke, </a:t>
            </a:r>
            <a:r>
              <a:rPr lang="en-GB" b="1" dirty="0" err="1"/>
              <a:t>sen</a:t>
            </a:r>
            <a:r>
              <a:rPr lang="en-GB" dirty="0"/>
              <a:t> mentor</a:t>
            </a:r>
          </a:p>
        </p:txBody>
      </p:sp>
      <p:sp>
        <p:nvSpPr>
          <p:cNvPr id="3" name="Content Placeholder 2"/>
          <p:cNvSpPr>
            <a:spLocks noGrp="1"/>
          </p:cNvSpPr>
          <p:nvPr>
            <p:ph sz="quarter" idx="1"/>
          </p:nvPr>
        </p:nvSpPr>
        <p:spPr/>
        <p:txBody>
          <a:bodyPr/>
          <a:lstStyle/>
          <a:p>
            <a:r>
              <a:rPr lang="en-GB" dirty="0"/>
              <a:t>I can speak French enough to order food/ask for directions and basic conversations, so if I went on holiday there I would be able to get about. and I also learnt Italian when I worked at Summer Camps in the holidays, teaching English as a second language. I use it to converse with my host families, order food, ask for directions etc...it's a little pigeon, but it's getting better each year I've been!</a:t>
            </a:r>
            <a:br>
              <a:rPr lang="en-GB" dirty="0"/>
            </a:br>
            <a:endParaRPr lang="en-GB" dirty="0"/>
          </a:p>
          <a:p>
            <a:br>
              <a:rPr lang="en-GB" dirty="0"/>
            </a:br>
            <a:endParaRPr lang="en-GB" dirty="0"/>
          </a:p>
        </p:txBody>
      </p:sp>
    </p:spTree>
    <p:extLst>
      <p:ext uri="{BB962C8B-B14F-4D97-AF65-F5344CB8AC3E}">
        <p14:creationId xmlns:p14="http://schemas.microsoft.com/office/powerpoint/2010/main" val="25844374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MS SOLOMON – English teacher</a:t>
            </a:r>
          </a:p>
        </p:txBody>
      </p:sp>
      <p:sp>
        <p:nvSpPr>
          <p:cNvPr id="3" name="Content Placeholder 2"/>
          <p:cNvSpPr>
            <a:spLocks noGrp="1"/>
          </p:cNvSpPr>
          <p:nvPr>
            <p:ph sz="quarter" idx="1"/>
          </p:nvPr>
        </p:nvSpPr>
        <p:spPr/>
        <p:txBody>
          <a:bodyPr>
            <a:normAutofit fontScale="92500" lnSpcReduction="10000"/>
          </a:bodyPr>
          <a:lstStyle/>
          <a:p>
            <a:r>
              <a:rPr lang="en-GB" dirty="0"/>
              <a:t>I am almost 100% fluent in Afrikaans and semi fluent in IsiZulu, (for the </a:t>
            </a:r>
            <a:r>
              <a:rPr lang="en-GB" dirty="0" err="1"/>
              <a:t>isZulu</a:t>
            </a:r>
            <a:r>
              <a:rPr lang="en-GB" dirty="0"/>
              <a:t> this means I can understand and hold a basic conversation -this also goes for a manufactured language called </a:t>
            </a:r>
            <a:r>
              <a:rPr lang="en-GB" dirty="0" err="1"/>
              <a:t>Funigalo</a:t>
            </a:r>
            <a:r>
              <a:rPr lang="en-GB" dirty="0"/>
              <a:t> or </a:t>
            </a:r>
            <a:r>
              <a:rPr lang="en-GB" dirty="0" err="1"/>
              <a:t>Chalapalapa</a:t>
            </a:r>
            <a:r>
              <a:rPr lang="en-GB" dirty="0"/>
              <a:t> - a language made up for the migratory African mining work force).</a:t>
            </a:r>
          </a:p>
          <a:p>
            <a:pPr marL="0" indent="0">
              <a:buNone/>
            </a:pPr>
            <a:br>
              <a:rPr lang="en-GB" dirty="0"/>
            </a:br>
            <a:endParaRPr lang="en-GB" dirty="0"/>
          </a:p>
          <a:p>
            <a:r>
              <a:rPr lang="en-GB" dirty="0"/>
              <a:t>As Afrikaans is the main language spoken and understood by all cultures in South Africa this means that when I am there I can have useful discussions on activities happening around me, get to know people at events with me, enjoy discussing history, politics etc. with others and feel accepted and embraced.</a:t>
            </a:r>
          </a:p>
          <a:p>
            <a:endParaRPr lang="en-GB" dirty="0"/>
          </a:p>
        </p:txBody>
      </p:sp>
    </p:spTree>
    <p:extLst>
      <p:ext uri="{BB962C8B-B14F-4D97-AF65-F5344CB8AC3E}">
        <p14:creationId xmlns:p14="http://schemas.microsoft.com/office/powerpoint/2010/main" val="415775479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Mrs </a:t>
            </a:r>
            <a:r>
              <a:rPr lang="en-GB" dirty="0" err="1"/>
              <a:t>Baouane</a:t>
            </a:r>
            <a:r>
              <a:rPr lang="en-GB" dirty="0"/>
              <a:t> – </a:t>
            </a:r>
            <a:r>
              <a:rPr lang="en-GB" dirty="0" err="1"/>
              <a:t>french</a:t>
            </a:r>
            <a:r>
              <a:rPr lang="en-GB" dirty="0"/>
              <a:t> teacher</a:t>
            </a:r>
          </a:p>
        </p:txBody>
      </p:sp>
      <p:sp>
        <p:nvSpPr>
          <p:cNvPr id="3" name="Content Placeholder 2"/>
          <p:cNvSpPr>
            <a:spLocks noGrp="1"/>
          </p:cNvSpPr>
          <p:nvPr>
            <p:ph sz="quarter" idx="1"/>
          </p:nvPr>
        </p:nvSpPr>
        <p:spPr/>
        <p:txBody>
          <a:bodyPr>
            <a:normAutofit fontScale="85000" lnSpcReduction="10000"/>
          </a:bodyPr>
          <a:lstStyle/>
          <a:p>
            <a:r>
              <a:rPr lang="en-GB" dirty="0"/>
              <a:t>I speak fluent </a:t>
            </a:r>
            <a:r>
              <a:rPr lang="en-GB" dirty="0" err="1"/>
              <a:t>Kabyle</a:t>
            </a:r>
            <a:r>
              <a:rPr lang="en-GB" dirty="0"/>
              <a:t> (Algerian language), French and some Arabic.  This enables me to communicate with people on holiday and even family members who don't speak English.</a:t>
            </a:r>
          </a:p>
          <a:p>
            <a:r>
              <a:rPr lang="en-GB" dirty="0"/>
              <a:t>I learnt German to be able to teach it at KS3.</a:t>
            </a:r>
          </a:p>
          <a:p>
            <a:r>
              <a:rPr lang="en-GB" dirty="0"/>
              <a:t>Speaking different languages has literally given me the opportunity to travel, have access to better employment opportunities, learn about lots of new cultures and communicate with others in their language (this always impresses people and makes them smile 😊</a:t>
            </a:r>
          </a:p>
          <a:p>
            <a:r>
              <a:rPr lang="en-GB" dirty="0"/>
              <a:t>(I have been to France, Germany and Romania- oh and Birmingham and Liverpool- thanks to the </a:t>
            </a:r>
            <a:r>
              <a:rPr lang="en-GB" dirty="0" err="1"/>
              <a:t>uni</a:t>
            </a:r>
            <a:r>
              <a:rPr lang="en-GB" dirty="0"/>
              <a:t> courses I chose to do in languages)</a:t>
            </a:r>
            <a:br>
              <a:rPr lang="en-GB" dirty="0"/>
            </a:br>
            <a:endParaRPr lang="en-GB" dirty="0"/>
          </a:p>
          <a:p>
            <a:br>
              <a:rPr lang="en-GB" dirty="0"/>
            </a:br>
            <a:endParaRPr lang="en-GB" dirty="0"/>
          </a:p>
        </p:txBody>
      </p:sp>
    </p:spTree>
    <p:extLst>
      <p:ext uri="{BB962C8B-B14F-4D97-AF65-F5344CB8AC3E}">
        <p14:creationId xmlns:p14="http://schemas.microsoft.com/office/powerpoint/2010/main" val="38818559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Ms </a:t>
            </a:r>
            <a:r>
              <a:rPr lang="en-GB" dirty="0" err="1"/>
              <a:t>jackson</a:t>
            </a:r>
            <a:r>
              <a:rPr lang="en-GB" dirty="0"/>
              <a:t> </a:t>
            </a:r>
            <a:r>
              <a:rPr lang="en-GB" dirty="0" err="1"/>
              <a:t>bieu</a:t>
            </a:r>
            <a:r>
              <a:rPr lang="en-GB" dirty="0"/>
              <a:t>, pa to </a:t>
            </a:r>
            <a:r>
              <a:rPr lang="en-GB" dirty="0" err="1"/>
              <a:t>headteacher</a:t>
            </a:r>
            <a:endParaRPr lang="en-GB" dirty="0"/>
          </a:p>
        </p:txBody>
      </p:sp>
      <p:sp>
        <p:nvSpPr>
          <p:cNvPr id="3" name="Content Placeholder 2"/>
          <p:cNvSpPr>
            <a:spLocks noGrp="1"/>
          </p:cNvSpPr>
          <p:nvPr>
            <p:ph sz="quarter" idx="1"/>
          </p:nvPr>
        </p:nvSpPr>
        <p:spPr/>
        <p:txBody>
          <a:bodyPr>
            <a:normAutofit fontScale="92500" lnSpcReduction="20000"/>
          </a:bodyPr>
          <a:lstStyle/>
          <a:p>
            <a:r>
              <a:rPr lang="en-GB" dirty="0"/>
              <a:t>I speak a little French, enough to get by on holiday and my French grammar is pretty good (don't test me!). I really enjoy using this when I have been to France, most recently last year. I can order food, organise transport, do shopping and converse with locals. It just makes the holiday more enjoyable!</a:t>
            </a:r>
          </a:p>
          <a:p>
            <a:pPr marL="0" indent="0">
              <a:buNone/>
            </a:pPr>
            <a:br>
              <a:rPr lang="en-GB" dirty="0"/>
            </a:br>
            <a:endParaRPr lang="en-GB" dirty="0"/>
          </a:p>
          <a:p>
            <a:r>
              <a:rPr lang="en-GB" dirty="0"/>
              <a:t>I also speak a little Arabic as my husband is bilingual. I understand more than I can speak, this has been really helpful when I lived with my husbands family who all speak Arabic, it also helped me to teach his younger siblings English. When my children were little we bought vocab books and added stickers with Arabic pronunciations so we could all learn some basic Arabic together.</a:t>
            </a:r>
          </a:p>
          <a:p>
            <a:endParaRPr lang="en-GB" dirty="0"/>
          </a:p>
        </p:txBody>
      </p:sp>
    </p:spTree>
    <p:extLst>
      <p:ext uri="{BB962C8B-B14F-4D97-AF65-F5344CB8AC3E}">
        <p14:creationId xmlns:p14="http://schemas.microsoft.com/office/powerpoint/2010/main" val="26468368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Mr Khan – head of community languages</a:t>
            </a:r>
          </a:p>
        </p:txBody>
      </p:sp>
      <p:sp>
        <p:nvSpPr>
          <p:cNvPr id="3" name="Content Placeholder 2"/>
          <p:cNvSpPr>
            <a:spLocks noGrp="1"/>
          </p:cNvSpPr>
          <p:nvPr>
            <p:ph sz="quarter" idx="1"/>
          </p:nvPr>
        </p:nvSpPr>
        <p:spPr/>
        <p:txBody>
          <a:bodyPr/>
          <a:lstStyle/>
          <a:p>
            <a:r>
              <a:rPr lang="en-GB" dirty="0"/>
              <a:t>I can speak Urdu, Punjabi, Hindi and a little Pashtu.</a:t>
            </a:r>
          </a:p>
          <a:p>
            <a:pPr marL="0" indent="0">
              <a:buNone/>
            </a:pPr>
            <a:br>
              <a:rPr lang="en-GB" dirty="0"/>
            </a:br>
            <a:endParaRPr lang="en-GB" dirty="0"/>
          </a:p>
          <a:p>
            <a:r>
              <a:rPr lang="en-GB" dirty="0"/>
              <a:t>These languages help me to be more compassionate of other cultures and understand my own. When I am on holiday, I have the confidence to speak to others in situations like shopping, eating out etc.</a:t>
            </a:r>
            <a:br>
              <a:rPr lang="en-GB" dirty="0"/>
            </a:br>
            <a:endParaRPr lang="en-GB" dirty="0"/>
          </a:p>
          <a:p>
            <a:pPr marL="0" indent="0">
              <a:buNone/>
            </a:pPr>
            <a:br>
              <a:rPr lang="en-GB" dirty="0"/>
            </a:br>
            <a:endParaRPr lang="en-GB" dirty="0"/>
          </a:p>
        </p:txBody>
      </p:sp>
    </p:spTree>
    <p:extLst>
      <p:ext uri="{BB962C8B-B14F-4D97-AF65-F5344CB8AC3E}">
        <p14:creationId xmlns:p14="http://schemas.microsoft.com/office/powerpoint/2010/main" val="57895433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F3E5687FBB17144BBF058BF3091118F4" ma:contentTypeVersion="12" ma:contentTypeDescription="Create a new document." ma:contentTypeScope="" ma:versionID="3e456ef2938e96a21760e046e25c1e41">
  <xsd:schema xmlns:xsd="http://www.w3.org/2001/XMLSchema" xmlns:xs="http://www.w3.org/2001/XMLSchema" xmlns:p="http://schemas.microsoft.com/office/2006/metadata/properties" xmlns:ns2="8b73fee4-4ac8-4f88-ad2e-4ab6413e1b1c" xmlns:ns3="fbdaa650-8cd8-42f6-940f-8c4192b28714" targetNamespace="http://schemas.microsoft.com/office/2006/metadata/properties" ma:root="true" ma:fieldsID="2c7e7927a0c2a1616a0e4b991ce5858a" ns2:_="" ns3:_="">
    <xsd:import namespace="8b73fee4-4ac8-4f88-ad2e-4ab6413e1b1c"/>
    <xsd:import namespace="fbdaa650-8cd8-42f6-940f-8c4192b28714"/>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b73fee4-4ac8-4f88-ad2e-4ab6413e1b1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bdaa650-8cd8-42f6-940f-8c4192b2871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F5861A7-F69F-4BC1-871C-4C6BDD27B731}">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1F5BE80A-8B54-4FD1-9244-39841A8C3926}">
  <ds:schemaRefs>
    <ds:schemaRef ds:uri="http://schemas.microsoft.com/sharepoint/v3/contenttype/forms"/>
  </ds:schemaRefs>
</ds:datastoreItem>
</file>

<file path=customXml/itemProps3.xml><?xml version="1.0" encoding="utf-8"?>
<ds:datastoreItem xmlns:ds="http://schemas.openxmlformats.org/officeDocument/2006/customXml" ds:itemID="{0318D865-680A-42C2-BF24-4C0C8181AD63}"/>
</file>

<file path=docProps/app.xml><?xml version="1.0" encoding="utf-8"?>
<Properties xmlns="http://schemas.openxmlformats.org/officeDocument/2006/extended-properties" xmlns:vt="http://schemas.openxmlformats.org/officeDocument/2006/docPropsVTypes">
  <Template>Oriel</Template>
  <TotalTime>3029</TotalTime>
  <Words>1966</Words>
  <Application>Microsoft Office PowerPoint</Application>
  <PresentationFormat>On-screen Show (4:3)</PresentationFormat>
  <Paragraphs>195</Paragraphs>
  <Slides>32</Slides>
  <Notes>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Oriel</vt:lpstr>
      <vt:lpstr>PowerPoint Presentation</vt:lpstr>
      <vt:lpstr>PowerPoint Presentation</vt:lpstr>
      <vt:lpstr>Did you know?</vt:lpstr>
      <vt:lpstr>Consider...</vt:lpstr>
      <vt:lpstr>    I can… </vt:lpstr>
      <vt:lpstr>PowerPoint Presentation</vt:lpstr>
      <vt:lpstr>SO WHAT?</vt:lpstr>
      <vt:lpstr>Studying languages could lead to a job as an…</vt:lpstr>
      <vt:lpstr>Did you know?</vt:lpstr>
      <vt:lpstr>Please watch this video </vt:lpstr>
      <vt:lpstr>The GCSE specification</vt:lpstr>
      <vt:lpstr>Normally two trips will run…</vt:lpstr>
      <vt:lpstr>Choose Now! It’s excellent preparation for the future…</vt:lpstr>
      <vt:lpstr>PowerPoint Presentation</vt:lpstr>
      <vt:lpstr>Watch the video!</vt:lpstr>
      <vt:lpstr>FAQs </vt:lpstr>
      <vt:lpstr>PowerPoint Presentation</vt:lpstr>
      <vt:lpstr>Do I have to study a language? </vt:lpstr>
      <vt:lpstr>Pathways</vt:lpstr>
      <vt:lpstr>Remember!</vt:lpstr>
      <vt:lpstr>…and finally…</vt:lpstr>
      <vt:lpstr>Mr Woolley</vt:lpstr>
      <vt:lpstr>Ms Quaiser – Communications and marketing officer  - Nottingham Academy</vt:lpstr>
      <vt:lpstr>Mr Tones – science teacher</vt:lpstr>
      <vt:lpstr>Ms Gomes Data and exams lead</vt:lpstr>
      <vt:lpstr>Ms Briggs – maths teacher </vt:lpstr>
      <vt:lpstr>Mr Steffen – business teacher</vt:lpstr>
      <vt:lpstr>Ms Clarke, sen mentor</vt:lpstr>
      <vt:lpstr>MS SOLOMON – English teacher</vt:lpstr>
      <vt:lpstr>Mrs Baouane – french teacher</vt:lpstr>
      <vt:lpstr>Ms jackson bieu, pa to headteacher</vt:lpstr>
      <vt:lpstr>Mr Khan – head of community languages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Jewels</dc:creator>
  <cp:lastModifiedBy>R Gangneux</cp:lastModifiedBy>
  <cp:revision>102</cp:revision>
  <dcterms:created xsi:type="dcterms:W3CDTF">2011-02-07T20:29:04Z</dcterms:created>
  <dcterms:modified xsi:type="dcterms:W3CDTF">2020-03-12T20:02:33Z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0x010100F3E5687FBB17144BBF058BF3091118F4</vt:lpwstr>
  </property>
</Properties>
</file>