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9" r:id="rId6"/>
    <p:sldId id="257" r:id="rId7"/>
    <p:sldId id="258" r:id="rId8"/>
    <p:sldId id="261" r:id="rId9"/>
    <p:sldId id="262" r:id="rId10"/>
    <p:sldId id="264" r:id="rId11"/>
    <p:sldId id="260" r:id="rId12"/>
    <p:sldId id="263" r:id="rId1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A7E1548-9E67-4CE2-BF34-8D1CEE59F9A9}" v="3" dt="2020-04-20T12:35:28.421"/>
    <p1510:client id="{40FAB28B-CE10-4F25-AB1A-0EECBA5E9231}" v="4" dt="2020-04-20T14:47:03.95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1140" y="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61348-AE49-4E56-8D58-93EA10DDC3A7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1B019-B1E0-4BBC-B304-FA5FC674E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1527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61348-AE49-4E56-8D58-93EA10DDC3A7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1B019-B1E0-4BBC-B304-FA5FC674E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4300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61348-AE49-4E56-8D58-93EA10DDC3A7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1B019-B1E0-4BBC-B304-FA5FC674E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75776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61348-AE49-4E56-8D58-93EA10DDC3A7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1B019-B1E0-4BBC-B304-FA5FC674E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15921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61348-AE49-4E56-8D58-93EA10DDC3A7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1B019-B1E0-4BBC-B304-FA5FC674E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68534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61348-AE49-4E56-8D58-93EA10DDC3A7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1B019-B1E0-4BBC-B304-FA5FC674E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94733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61348-AE49-4E56-8D58-93EA10DDC3A7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1B019-B1E0-4BBC-B304-FA5FC674E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19032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61348-AE49-4E56-8D58-93EA10DDC3A7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1B019-B1E0-4BBC-B304-FA5FC674E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46589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61348-AE49-4E56-8D58-93EA10DDC3A7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1B019-B1E0-4BBC-B304-FA5FC674E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65559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61348-AE49-4E56-8D58-93EA10DDC3A7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1B019-B1E0-4BBC-B304-FA5FC674E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96302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61348-AE49-4E56-8D58-93EA10DDC3A7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1B019-B1E0-4BBC-B304-FA5FC674E06D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373615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61348-AE49-4E56-8D58-93EA10DDC3A7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1B019-B1E0-4BBC-B304-FA5FC674E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915210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61348-AE49-4E56-8D58-93EA10DDC3A7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1B019-B1E0-4BBC-B304-FA5FC674E06D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2414250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61348-AE49-4E56-8D58-93EA10DDC3A7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1B019-B1E0-4BBC-B304-FA5FC674E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898427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61348-AE49-4E56-8D58-93EA10DDC3A7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1B019-B1E0-4BBC-B304-FA5FC674E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97978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61348-AE49-4E56-8D58-93EA10DDC3A7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1B019-B1E0-4BBC-B304-FA5FC674E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30913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C61348-AE49-4E56-8D58-93EA10DDC3A7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9A91B019-B1E0-4BBC-B304-FA5FC674E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8912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s://youtu.be/hO1Eq1pMu6w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sv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764704"/>
            <a:ext cx="7772400" cy="1470025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en-GB" sz="4800" b="1" dirty="0"/>
              <a:t>BTEC Tech Award Creative Media Production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179388" y="144463"/>
            <a:ext cx="8785225" cy="6524625"/>
          </a:xfrm>
          <a:prstGeom prst="roundRect">
            <a:avLst/>
          </a:prstGeom>
          <a:noFill/>
          <a:ln w="3810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7104" y="2636912"/>
            <a:ext cx="4585672" cy="343925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09651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7524" y="1700808"/>
            <a:ext cx="8568952" cy="50405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b="1" dirty="0"/>
              <a:t>The main difference between GCSE and BTEC:</a:t>
            </a:r>
          </a:p>
          <a:p>
            <a:endParaRPr lang="en-GB" sz="2400" dirty="0"/>
          </a:p>
          <a:p>
            <a:r>
              <a:rPr lang="en-GB" sz="2400" dirty="0"/>
              <a:t>BTEC is more ‘hands on’ and practical</a:t>
            </a:r>
          </a:p>
          <a:p>
            <a:r>
              <a:rPr lang="en-GB" sz="2400" dirty="0"/>
              <a:t>There is still lots of analysis to complete – it is </a:t>
            </a:r>
            <a:r>
              <a:rPr lang="en-GB" sz="2400" b="1" dirty="0"/>
              <a:t>not</a:t>
            </a:r>
            <a:r>
              <a:rPr lang="en-GB" sz="2400" dirty="0"/>
              <a:t> just watching and making films! </a:t>
            </a:r>
          </a:p>
          <a:p>
            <a:r>
              <a:rPr lang="en-GB" sz="2400" dirty="0"/>
              <a:t>Your coursework is worth </a:t>
            </a:r>
            <a:r>
              <a:rPr lang="en-GB" sz="2400" b="1" dirty="0"/>
              <a:t>more marks </a:t>
            </a:r>
            <a:r>
              <a:rPr lang="en-GB" sz="2400" dirty="0"/>
              <a:t>(60%)</a:t>
            </a:r>
            <a:r>
              <a:rPr lang="en-GB" sz="2400" b="1" dirty="0"/>
              <a:t> </a:t>
            </a:r>
            <a:r>
              <a:rPr lang="en-GB" sz="2400" dirty="0"/>
              <a:t>and your exam will be worth </a:t>
            </a:r>
            <a:r>
              <a:rPr lang="en-GB" sz="2400" b="1" dirty="0"/>
              <a:t>less marks </a:t>
            </a:r>
            <a:r>
              <a:rPr lang="en-GB" sz="2400" dirty="0"/>
              <a:t>(40%).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1556792"/>
            <a:ext cx="1224136" cy="1402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4509120"/>
            <a:ext cx="1657612" cy="17887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Multiply 3"/>
          <p:cNvSpPr/>
          <p:nvPr/>
        </p:nvSpPr>
        <p:spPr>
          <a:xfrm>
            <a:off x="5889838" y="4417050"/>
            <a:ext cx="1656184" cy="2436862"/>
          </a:xfrm>
          <a:prstGeom prst="mathMultiply">
            <a:avLst/>
          </a:prstGeom>
          <a:solidFill>
            <a:srgbClr val="FF0000">
              <a:alpha val="37000"/>
            </a:srgb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ounded Rectangle 6"/>
          <p:cNvSpPr/>
          <p:nvPr/>
        </p:nvSpPr>
        <p:spPr>
          <a:xfrm>
            <a:off x="179388" y="144463"/>
            <a:ext cx="8785225" cy="6524625"/>
          </a:xfrm>
          <a:prstGeom prst="roundRect">
            <a:avLst/>
          </a:prstGeom>
          <a:noFill/>
          <a:ln w="3810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1187624" y="446807"/>
            <a:ext cx="6914196" cy="893961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fontScale="7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b="1" dirty="0"/>
              <a:t>BTEC Creative Media Production</a:t>
            </a: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4869160"/>
            <a:ext cx="2027436" cy="16713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912848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608" y="260648"/>
            <a:ext cx="7185992" cy="1143000"/>
          </a:xfrm>
        </p:spPr>
        <p:txBody>
          <a:bodyPr/>
          <a:lstStyle/>
          <a:p>
            <a:r>
              <a:rPr lang="en-GB" u="sng" dirty="0"/>
              <a:t>What is the course about?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268761"/>
            <a:ext cx="8064896" cy="2376263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GB" sz="2000" b="1" dirty="0"/>
              <a:t>This course is a practical introduction to what it is like to work on the industry. You will explore the media sector through the following tasks:</a:t>
            </a:r>
          </a:p>
          <a:p>
            <a:pPr marL="0" indent="0">
              <a:buNone/>
            </a:pPr>
            <a:endParaRPr lang="en-GB" sz="2000" b="1" dirty="0"/>
          </a:p>
          <a:p>
            <a:r>
              <a:rPr lang="en-GB" sz="2000" b="1" dirty="0"/>
              <a:t>Developing technical skills and techniques</a:t>
            </a:r>
          </a:p>
          <a:p>
            <a:r>
              <a:rPr lang="en-GB" sz="2000" b="1" dirty="0"/>
              <a:t>Producing a product in response to a brief</a:t>
            </a:r>
          </a:p>
          <a:p>
            <a:r>
              <a:rPr lang="en-GB" sz="2000" b="1" dirty="0"/>
              <a:t>Reviewing and reflecting on the process and the outcomes (evaluating your work)</a:t>
            </a:r>
          </a:p>
          <a:p>
            <a:pPr marL="0" indent="0">
              <a:buNone/>
            </a:pPr>
            <a:endParaRPr lang="en-GB" sz="2000" b="1" dirty="0"/>
          </a:p>
          <a:p>
            <a:pPr marL="0" indent="0">
              <a:buNone/>
            </a:pPr>
            <a:endParaRPr lang="en-GB" sz="2000" b="1" dirty="0"/>
          </a:p>
          <a:p>
            <a:pPr marL="457200" lvl="1" indent="0">
              <a:buNone/>
            </a:pPr>
            <a:endParaRPr lang="en-GB" dirty="0"/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sz="2000" dirty="0"/>
          </a:p>
          <a:p>
            <a:pPr marL="457200" lvl="1" indent="0">
              <a:buNone/>
            </a:pPr>
            <a:endParaRPr lang="en-GB" dirty="0"/>
          </a:p>
        </p:txBody>
      </p:sp>
      <p:sp>
        <p:nvSpPr>
          <p:cNvPr id="6" name="Rounded Rectangle 5"/>
          <p:cNvSpPr/>
          <p:nvPr/>
        </p:nvSpPr>
        <p:spPr>
          <a:xfrm>
            <a:off x="179388" y="144463"/>
            <a:ext cx="8785225" cy="6524625"/>
          </a:xfrm>
          <a:prstGeom prst="roundRect">
            <a:avLst/>
          </a:prstGeom>
          <a:noFill/>
          <a:ln w="3810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207" y="4068544"/>
            <a:ext cx="8655585" cy="1865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479481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484784"/>
            <a:ext cx="828092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/>
          </a:p>
          <a:p>
            <a:pPr>
              <a:buFont typeface="Wingdings" pitchFamily="2" charset="2"/>
              <a:buChar char="Ø"/>
            </a:pPr>
            <a:endParaRPr lang="en-GB" b="1" dirty="0"/>
          </a:p>
        </p:txBody>
      </p:sp>
      <p:sp>
        <p:nvSpPr>
          <p:cNvPr id="5" name="Rounded Rectangle 4"/>
          <p:cNvSpPr/>
          <p:nvPr/>
        </p:nvSpPr>
        <p:spPr>
          <a:xfrm>
            <a:off x="179388" y="144463"/>
            <a:ext cx="8785225" cy="6524625"/>
          </a:xfrm>
          <a:prstGeom prst="roundRect">
            <a:avLst/>
          </a:prstGeom>
          <a:noFill/>
          <a:ln w="3810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472" y="2132856"/>
            <a:ext cx="8407055" cy="4188718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44463"/>
            <a:ext cx="5976664" cy="17723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00352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484784"/>
            <a:ext cx="828092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/>
          </a:p>
          <a:p>
            <a:pPr>
              <a:buFont typeface="Wingdings" pitchFamily="2" charset="2"/>
              <a:buChar char="Ø"/>
            </a:pPr>
            <a:endParaRPr lang="en-GB" b="1" dirty="0"/>
          </a:p>
        </p:txBody>
      </p:sp>
      <p:sp>
        <p:nvSpPr>
          <p:cNvPr id="5" name="Rounded Rectangle 4"/>
          <p:cNvSpPr/>
          <p:nvPr/>
        </p:nvSpPr>
        <p:spPr>
          <a:xfrm>
            <a:off x="179388" y="144463"/>
            <a:ext cx="8785225" cy="6524625"/>
          </a:xfrm>
          <a:prstGeom prst="roundRect">
            <a:avLst/>
          </a:prstGeom>
          <a:noFill/>
          <a:ln w="3810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44463"/>
            <a:ext cx="5976664" cy="17723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146635"/>
            <a:ext cx="5512204" cy="2520280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3224" y="4856115"/>
            <a:ext cx="4374232" cy="1822597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9113955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5576" y="247436"/>
            <a:ext cx="6347713" cy="1320800"/>
          </a:xfrm>
        </p:spPr>
        <p:txBody>
          <a:bodyPr>
            <a:normAutofit/>
          </a:bodyPr>
          <a:lstStyle/>
          <a:p>
            <a:r>
              <a:rPr lang="en-GB" dirty="0"/>
              <a:t>External Assessment - respond to a brief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484784"/>
            <a:ext cx="828092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/>
          </a:p>
          <a:p>
            <a:pPr>
              <a:buFont typeface="Wingdings" pitchFamily="2" charset="2"/>
              <a:buChar char="Ø"/>
            </a:pPr>
            <a:endParaRPr lang="en-GB" b="1" dirty="0"/>
          </a:p>
        </p:txBody>
      </p:sp>
      <p:sp>
        <p:nvSpPr>
          <p:cNvPr id="5" name="Rounded Rectangle 4"/>
          <p:cNvSpPr/>
          <p:nvPr/>
        </p:nvSpPr>
        <p:spPr>
          <a:xfrm>
            <a:off x="179388" y="144463"/>
            <a:ext cx="8785225" cy="6524625"/>
          </a:xfrm>
          <a:prstGeom prst="roundRect">
            <a:avLst/>
          </a:prstGeom>
          <a:noFill/>
          <a:ln w="3810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75" y="1556792"/>
            <a:ext cx="8201050" cy="47019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064708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F1DE98-42D6-4B5C-8F42-5A22DC65B8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4045020" cy="132556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2800"/>
              <a:t>4 minute video to importance of Creative Industries </a:t>
            </a:r>
            <a:r>
              <a:rPr lang="en-GB" sz="2800">
                <a:sym typeface="Wingdings" panose="05000000000000000000" pitchFamily="2" charset="2"/>
              </a:rPr>
              <a:t></a:t>
            </a:r>
            <a:endParaRPr lang="en-GB" sz="28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8E5618-2740-4B52-B1C7-31CFDD6A7F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4045020" cy="4351338"/>
          </a:xfrm>
        </p:spPr>
        <p:txBody>
          <a:bodyPr>
            <a:normAutofit/>
          </a:bodyPr>
          <a:lstStyle/>
          <a:p>
            <a:r>
              <a:rPr lang="en-GB" dirty="0">
                <a:hlinkClick r:id="rId2"/>
              </a:rPr>
              <a:t>https://youtu.be/hO1Eq1pMu6w</a:t>
            </a:r>
            <a:endParaRPr lang="en-GB" dirty="0"/>
          </a:p>
          <a:p>
            <a:endParaRPr lang="en-GB" dirty="0"/>
          </a:p>
        </p:txBody>
      </p:sp>
      <p:pic>
        <p:nvPicPr>
          <p:cNvPr id="7" name="Graphic 6" descr="Clapper board">
            <a:extLst>
              <a:ext uri="{FF2B5EF4-FFF2-40B4-BE49-F238E27FC236}">
                <a16:creationId xmlns:a16="http://schemas.microsoft.com/office/drawing/2014/main" id="{C8412D6C-E40D-4EDB-BC46-96DCF1EB9E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915388" y="1689117"/>
            <a:ext cx="2835788" cy="2835788"/>
          </a:xfrm>
          <a:custGeom>
            <a:avLst/>
            <a:gdLst/>
            <a:ahLst/>
            <a:cxnLst/>
            <a:rect l="l" t="t" r="r" b="b"/>
            <a:pathLst>
              <a:path w="4114800" h="5712488">
                <a:moveTo>
                  <a:pt x="133155" y="0"/>
                </a:moveTo>
                <a:lnTo>
                  <a:pt x="3981645" y="0"/>
                </a:lnTo>
                <a:cubicBezTo>
                  <a:pt x="4055184" y="0"/>
                  <a:pt x="4114800" y="59616"/>
                  <a:pt x="4114800" y="133155"/>
                </a:cubicBezTo>
                <a:lnTo>
                  <a:pt x="4114800" y="5579333"/>
                </a:lnTo>
                <a:cubicBezTo>
                  <a:pt x="4114800" y="5652872"/>
                  <a:pt x="4055184" y="5712488"/>
                  <a:pt x="3981645" y="5712488"/>
                </a:cubicBezTo>
                <a:lnTo>
                  <a:pt x="133155" y="5712488"/>
                </a:lnTo>
                <a:cubicBezTo>
                  <a:pt x="59616" y="5712488"/>
                  <a:pt x="0" y="5652872"/>
                  <a:pt x="0" y="5579333"/>
                </a:cubicBezTo>
                <a:lnTo>
                  <a:pt x="0" y="133155"/>
                </a:lnTo>
                <a:cubicBezTo>
                  <a:pt x="0" y="59616"/>
                  <a:pt x="59616" y="0"/>
                  <a:pt x="133155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0629638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6428" y="231063"/>
            <a:ext cx="7211144" cy="1001548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en-GB" sz="3200" dirty="0"/>
              <a:t>How does the creative industry contribute to the UK economy?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90ECC497-D1AC-4BFB-BE6D-D9D3CBF90A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6057" y="1196752"/>
            <a:ext cx="8431886" cy="4929411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179388" y="144463"/>
            <a:ext cx="8785225" cy="6524625"/>
          </a:xfrm>
          <a:prstGeom prst="roundRect">
            <a:avLst/>
          </a:prstGeom>
          <a:noFill/>
          <a:ln w="3810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0724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928992" cy="792088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en-GB"/>
              <a:t>Career prospects?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124744"/>
            <a:ext cx="8784976" cy="5616624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pPr marL="0" lvl="0" indent="0">
              <a:buNone/>
            </a:pPr>
            <a:r>
              <a:rPr lang="en-GB" b="1" u="sng" dirty="0"/>
              <a:t>Jobs directly related to a media degree include:</a:t>
            </a:r>
          </a:p>
          <a:p>
            <a:pPr marL="0" lvl="0" indent="0">
              <a:buNone/>
            </a:pPr>
            <a:r>
              <a:rPr lang="en-GB" dirty="0"/>
              <a:t>•	Media planner</a:t>
            </a:r>
          </a:p>
          <a:p>
            <a:pPr marL="0" lvl="0" indent="0">
              <a:buNone/>
            </a:pPr>
            <a:r>
              <a:rPr lang="en-GB" dirty="0"/>
              <a:t>•	Multimedia specialist</a:t>
            </a:r>
          </a:p>
          <a:p>
            <a:pPr marL="0" lvl="0" indent="0">
              <a:buNone/>
            </a:pPr>
            <a:r>
              <a:rPr lang="en-GB" dirty="0"/>
              <a:t>•	Programme researcher, broadcasting/film/video</a:t>
            </a:r>
          </a:p>
          <a:p>
            <a:pPr marL="0" lvl="0" indent="0">
              <a:buNone/>
            </a:pPr>
            <a:r>
              <a:rPr lang="en-GB" dirty="0"/>
              <a:t>•	Public relations officer</a:t>
            </a:r>
          </a:p>
          <a:p>
            <a:pPr marL="0" lvl="0" indent="0">
              <a:buNone/>
            </a:pPr>
            <a:r>
              <a:rPr lang="en-GB" dirty="0"/>
              <a:t>•	Runner, broadcasting/film/video</a:t>
            </a:r>
          </a:p>
          <a:p>
            <a:pPr marL="0" lvl="0" indent="0">
              <a:buNone/>
            </a:pPr>
            <a:r>
              <a:rPr lang="en-GB" dirty="0"/>
              <a:t>•	Social media manager</a:t>
            </a:r>
          </a:p>
          <a:p>
            <a:pPr marL="0" lvl="0" indent="0">
              <a:buNone/>
            </a:pPr>
            <a:r>
              <a:rPr lang="en-GB" dirty="0"/>
              <a:t>•	Television/film/video producer</a:t>
            </a:r>
          </a:p>
          <a:p>
            <a:pPr marL="0" lvl="0" indent="0">
              <a:buNone/>
            </a:pPr>
            <a:r>
              <a:rPr lang="en-GB" b="1" u="sng" dirty="0"/>
              <a:t>Jobs where your degree would be useful include:</a:t>
            </a:r>
          </a:p>
          <a:p>
            <a:pPr marL="0" lvl="0" indent="0">
              <a:buNone/>
            </a:pPr>
            <a:r>
              <a:rPr lang="en-GB" dirty="0"/>
              <a:t>•	Advertising account executive</a:t>
            </a:r>
          </a:p>
          <a:p>
            <a:pPr marL="0" lvl="0" indent="0">
              <a:buNone/>
            </a:pPr>
            <a:r>
              <a:rPr lang="en-GB" dirty="0"/>
              <a:t>•	Broadcast journalist</a:t>
            </a:r>
          </a:p>
          <a:p>
            <a:pPr marL="0" lvl="0" indent="0">
              <a:buNone/>
            </a:pPr>
            <a:r>
              <a:rPr lang="en-GB" dirty="0"/>
              <a:t>•	Editorial assistant</a:t>
            </a:r>
          </a:p>
          <a:p>
            <a:pPr marL="0" lvl="0" indent="0">
              <a:buNone/>
            </a:pPr>
            <a:r>
              <a:rPr lang="en-GB" dirty="0"/>
              <a:t>•	Event organiser</a:t>
            </a:r>
          </a:p>
          <a:p>
            <a:pPr marL="0" lvl="0" indent="0">
              <a:buNone/>
            </a:pPr>
            <a:r>
              <a:rPr lang="en-GB" dirty="0"/>
              <a:t>•	Information officer</a:t>
            </a:r>
          </a:p>
          <a:p>
            <a:pPr marL="0" lvl="0" indent="0">
              <a:buNone/>
            </a:pPr>
            <a:r>
              <a:rPr lang="en-GB" dirty="0"/>
              <a:t>•	Magazine journalist</a:t>
            </a:r>
          </a:p>
          <a:p>
            <a:pPr marL="0" lvl="0" indent="0">
              <a:buNone/>
            </a:pPr>
            <a:r>
              <a:rPr lang="en-GB" dirty="0"/>
              <a:t>•	Market researcher</a:t>
            </a:r>
          </a:p>
          <a:p>
            <a:pPr marL="0" lvl="0" indent="0">
              <a:buNone/>
            </a:pPr>
            <a:r>
              <a:rPr lang="en-GB" dirty="0"/>
              <a:t>•	Designer</a:t>
            </a:r>
          </a:p>
          <a:p>
            <a:pPr marL="0" lvl="0" indent="0">
              <a:buNone/>
            </a:pPr>
            <a:r>
              <a:rPr lang="en-GB" dirty="0"/>
              <a:t>•	Writer</a:t>
            </a:r>
          </a:p>
        </p:txBody>
      </p:sp>
    </p:spTree>
    <p:extLst>
      <p:ext uri="{BB962C8B-B14F-4D97-AF65-F5344CB8AC3E}">
        <p14:creationId xmlns:p14="http://schemas.microsoft.com/office/powerpoint/2010/main" val="2937426531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Violet II">
      <a:dk1>
        <a:sysClr val="windowText" lastClr="000000"/>
      </a:dk1>
      <a:lt1>
        <a:sysClr val="window" lastClr="FFFFFF"/>
      </a:lt1>
      <a:dk2>
        <a:srgbClr val="632E62"/>
      </a:dk2>
      <a:lt2>
        <a:srgbClr val="EAE5EB"/>
      </a:lt2>
      <a:accent1>
        <a:srgbClr val="92278F"/>
      </a:accent1>
      <a:accent2>
        <a:srgbClr val="9B57D3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3E5687FBB17144BBF058BF3091118F4" ma:contentTypeVersion="12" ma:contentTypeDescription="Create a new document." ma:contentTypeScope="" ma:versionID="3e456ef2938e96a21760e046e25c1e41">
  <xsd:schema xmlns:xsd="http://www.w3.org/2001/XMLSchema" xmlns:xs="http://www.w3.org/2001/XMLSchema" xmlns:p="http://schemas.microsoft.com/office/2006/metadata/properties" xmlns:ns2="8b73fee4-4ac8-4f88-ad2e-4ab6413e1b1c" xmlns:ns3="fbdaa650-8cd8-42f6-940f-8c4192b28714" targetNamespace="http://schemas.microsoft.com/office/2006/metadata/properties" ma:root="true" ma:fieldsID="2c7e7927a0c2a1616a0e4b991ce5858a" ns2:_="" ns3:_="">
    <xsd:import namespace="8b73fee4-4ac8-4f88-ad2e-4ab6413e1b1c"/>
    <xsd:import namespace="fbdaa650-8cd8-42f6-940f-8c4192b2871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b73fee4-4ac8-4f88-ad2e-4ab6413e1b1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bdaa650-8cd8-42f6-940f-8c4192b2871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F8FDDA4-B675-4A5E-983E-0C10537CAC0D}">
  <ds:schemaRefs>
    <ds:schemaRef ds:uri="http://schemas.microsoft.com/office/infopath/2007/PartnerControls"/>
    <ds:schemaRef ds:uri="fbdaa650-8cd8-42f6-940f-8c4192b28714"/>
    <ds:schemaRef ds:uri="http://purl.org/dc/elements/1.1/"/>
    <ds:schemaRef ds:uri="http://schemas.microsoft.com/office/2006/metadata/properties"/>
    <ds:schemaRef ds:uri="8b73fee4-4ac8-4f88-ad2e-4ab6413e1b1c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C8387D66-EBC0-4516-A4EE-66ED1A0E95F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95BA1B5-CC06-4AE1-AAE5-2F2AA256F93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b73fee4-4ac8-4f88-ad2e-4ab6413e1b1c"/>
    <ds:schemaRef ds:uri="fbdaa650-8cd8-42f6-940f-8c4192b2871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</TotalTime>
  <Words>173</Words>
  <Application>Microsoft Office PowerPoint</Application>
  <PresentationFormat>On-screen Show (4:3)</PresentationFormat>
  <Paragraphs>43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Trebuchet MS</vt:lpstr>
      <vt:lpstr>Wingdings</vt:lpstr>
      <vt:lpstr>Wingdings 3</vt:lpstr>
      <vt:lpstr>Facet</vt:lpstr>
      <vt:lpstr>BTEC Tech Award Creative Media Production</vt:lpstr>
      <vt:lpstr>PowerPoint Presentation</vt:lpstr>
      <vt:lpstr>What is the course about?</vt:lpstr>
      <vt:lpstr>PowerPoint Presentation</vt:lpstr>
      <vt:lpstr>PowerPoint Presentation</vt:lpstr>
      <vt:lpstr>External Assessment - respond to a brief</vt:lpstr>
      <vt:lpstr>4 minute video to importance of Creative Industries </vt:lpstr>
      <vt:lpstr>How does the creative industry contribute to the UK economy?</vt:lpstr>
      <vt:lpstr>Career prospects?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BTEC Tech Award Creative Media Production</dc:title>
  <dc:creator>N Griffiths</dc:creator>
  <cp:lastModifiedBy>L Feeney</cp:lastModifiedBy>
  <cp:revision>2</cp:revision>
  <dcterms:created xsi:type="dcterms:W3CDTF">2020-04-20T14:46:24Z</dcterms:created>
  <dcterms:modified xsi:type="dcterms:W3CDTF">2020-04-21T09:30:56Z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71dda7c5-96ca-48e3-9e3a-5c391aea2853_Enabled">
    <vt:lpwstr>True</vt:lpwstr>
  </property>
  <property fmtid="{D5CDD505-2E9C-101B-9397-08002B2CF9AE}" pid="3" name="MSIP_Label_71dda7c5-96ca-48e3-9e3a-5c391aea2853_SiteId">
    <vt:lpwstr>a091745a-b7d8-4d7a-b2a6-1359053d4510</vt:lpwstr>
  </property>
  <property fmtid="{D5CDD505-2E9C-101B-9397-08002B2CF9AE}" pid="4" name="MSIP_Label_71dda7c5-96ca-48e3-9e3a-5c391aea2853_Ref">
    <vt:lpwstr>https://api.informationprotection.azure.com/api/a091745a-b7d8-4d7a-b2a6-1359053d4510</vt:lpwstr>
  </property>
  <property fmtid="{D5CDD505-2E9C-101B-9397-08002B2CF9AE}" pid="5" name="MSIP_Label_71dda7c5-96ca-48e3-9e3a-5c391aea2853_SetBy">
    <vt:lpwstr>ngriffiths@nottinghamacademy.org</vt:lpwstr>
  </property>
  <property fmtid="{D5CDD505-2E9C-101B-9397-08002B2CF9AE}" pid="6" name="MSIP_Label_71dda7c5-96ca-48e3-9e3a-5c391aea2853_SetDate">
    <vt:lpwstr>2020-04-20T15:48:36.5892116+01:00</vt:lpwstr>
  </property>
  <property fmtid="{D5CDD505-2E9C-101B-9397-08002B2CF9AE}" pid="7" name="MSIP_Label_71dda7c5-96ca-48e3-9e3a-5c391aea2853_Name">
    <vt:lpwstr>General</vt:lpwstr>
  </property>
  <property fmtid="{D5CDD505-2E9C-101B-9397-08002B2CF9AE}" pid="8" name="MSIP_Label_71dda7c5-96ca-48e3-9e3a-5c391aea2853_Application">
    <vt:lpwstr>Microsoft Azure Information Protection</vt:lpwstr>
  </property>
  <property fmtid="{D5CDD505-2E9C-101B-9397-08002B2CF9AE}" pid="9" name="MSIP_Label_71dda7c5-96ca-48e3-9e3a-5c391aea2853_Extended_MSFT_Method">
    <vt:lpwstr>Automatic</vt:lpwstr>
  </property>
  <property fmtid="{D5CDD505-2E9C-101B-9397-08002B2CF9AE}" pid="10" name="Sensitivity">
    <vt:lpwstr>General</vt:lpwstr>
  </property>
  <property fmtid="{D5CDD505-2E9C-101B-9397-08002B2CF9AE}" pid="11" name="ContentTypeId">
    <vt:lpwstr>0x010100F3E5687FBB17144BBF058BF3091118F4</vt:lpwstr>
  </property>
</Properties>
</file>