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257" r:id="rId5"/>
    <p:sldId id="275" r:id="rId6"/>
    <p:sldId id="274" r:id="rId7"/>
    <p:sldId id="273" r:id="rId8"/>
    <p:sldId id="276" r:id="rId9"/>
    <p:sldId id="27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CA887FA-1231-42EF-A7E2-C10E63A4C08C}" v="46" dt="2021-03-10T21:06:22.3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9763C9-6ACF-4300-8477-4C6FCEA80004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3CF992-D066-4265-BE63-66D99F0D1B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0406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0AC187-0D01-4BEA-8FFE-553BF9003C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373835-AF82-41BC-A4AF-1CD509C2EA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AFD357-2F2A-4894-B76E-C92BB369F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D787-FA80-4BAE-AFC1-EA1686232B1C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35FB2A-A246-4B9B-ACD5-299D29BDB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F50182-EBEF-4D79-9087-B14865F00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1653-A2BC-4C03-A800-125FF99E9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539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5B0B4-25C0-4CD8-A1FA-5730D6594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AFB138-C5CC-4EAB-ACA7-F252C546F0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2B07CC-E266-4A35-9691-A4C621FA6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D787-FA80-4BAE-AFC1-EA1686232B1C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91BA01-0B5C-4207-855D-0267E9A49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360A1-770E-4A43-BDC7-98D92CA06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1653-A2BC-4C03-A800-125FF99E9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154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EB967-7D79-41F0-9E64-4534AAF7A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1AEF32-3AE3-43BA-93A8-AE53DC2BAF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D563B1-C157-43C1-A0A8-027AE52C2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D787-FA80-4BAE-AFC1-EA1686232B1C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D84E3F-5740-48E5-A8EF-C51F66FC2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2BE88A-6230-467A-8E27-2A4D25F7A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1653-A2BC-4C03-A800-125FF99E9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486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188AF-8080-4160-96C0-660E00838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BA157-DF33-491F-809B-F8B0BD5E49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E79A67-BBD3-45AF-A875-74B2916513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1E09A9-114E-40EC-8279-E7CC5D6D8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D787-FA80-4BAE-AFC1-EA1686232B1C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EB15FA-966F-41DE-9F24-7DE6F887C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E4260B-78BB-4CF3-84F7-DD5A669BC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1653-A2BC-4C03-A800-125FF99E9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758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4FADB-FAF6-48D8-8748-B8D595C88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FF013F-3BA5-4931-89FE-41ADE63940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D59808-EEB9-4EF9-90B9-D78BB04505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5CA297-75D2-451D-9E00-BFADA83894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AC31F17-930F-4897-9D2C-0522A20158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464F6A-2C20-417D-B123-349010863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D787-FA80-4BAE-AFC1-EA1686232B1C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48243E-0DFE-47CA-91AB-F18959350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3F1284-FEEA-4CC9-8B23-AFFE35656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1653-A2BC-4C03-A800-125FF99E9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470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23BEFD-2A1F-483B-A1FF-905B944AC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F18BB5-2DDB-4BB9-8991-0ED633C07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D787-FA80-4BAE-AFC1-EA1686232B1C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186237-9BED-4418-B73F-0880F1566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B31EEB-5F4E-4D5F-930D-9E193F240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1653-A2BC-4C03-A800-125FF99E9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736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F34464-B6B2-44E6-B9E8-933A18B32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D787-FA80-4BAE-AFC1-EA1686232B1C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3F78598-D17F-4399-89C7-61978412F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2DA3C9-110C-4BFA-8E0D-ACC72A72E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1653-A2BC-4C03-A800-125FF99E9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405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9295B-73D3-459E-8FD1-FD783988D4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0E3FD6-557B-4855-B216-74C8BA4128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ADFDB6-609D-4DB0-98B9-EE5E8C0478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E7871B-CAB8-4196-82CD-B56480C02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D787-FA80-4BAE-AFC1-EA1686232B1C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86FDA9-C449-4933-8184-BFCC24700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E694BC-6E2E-4192-BF67-A0F7A5442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1653-A2BC-4C03-A800-125FF99E9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973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C63F8D-9C71-42A8-9765-C4AC9ED96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FB6C4D-FA6E-4FB9-840C-15EE42CBA7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D1FEA1-E66E-42F0-90DE-C1EFA165EC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F2CB0D-3086-4B0B-90EB-791001A81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D787-FA80-4BAE-AFC1-EA1686232B1C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6BE2CF-FD9D-4611-BC5B-C797EC712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7F0384-FEFC-4C0D-9D8A-7F3285DE3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1653-A2BC-4C03-A800-125FF99E9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178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02FD9F-6836-44C4-9833-296506404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CD48B1-29AB-4E38-A777-C575B5AF46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77078-F6D8-4589-B2D2-4084F6416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D787-FA80-4BAE-AFC1-EA1686232B1C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9B73F3-AAA3-4983-B069-1320E8A288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0F2DB9-6B48-4171-B231-E7F8401BE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1653-A2BC-4C03-A800-125FF99E9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856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29A6880-0613-46DE-8276-C8AC587B4A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202B4B-7FCE-45BF-AE8E-E5DC66FA87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839D2A-5072-48A0-BCB9-06A1D1ACD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D787-FA80-4BAE-AFC1-EA1686232B1C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3F4950-660F-4533-8845-51B42148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D709EB-BCFE-45EC-8719-37A841C86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1653-A2BC-4C03-A800-125FF99E9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440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6CC9532-C1CE-4D3C-974E-08A559638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8DB91-289B-486D-B1AA-E4390F848B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CBE674-B3BD-427A-ABA9-FAA7AA7310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37D787-FA80-4BAE-AFC1-EA1686232B1C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32CEDD-C90D-4158-B558-285C15908B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D28DA2-3AF4-44B0-9FF3-15046AF1A5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A1653-A2BC-4C03-A800-125FF99E9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687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fSQgCy_iIcc" TargetMode="External"/><Relationship Id="rId3" Type="http://schemas.openxmlformats.org/officeDocument/2006/relationships/audio" Target="../media/media5.m4a"/><Relationship Id="rId7" Type="http://schemas.openxmlformats.org/officeDocument/2006/relationships/hyperlink" Target="https://www.theguardian.com/education/2017/nov/21/english-class-system-shaped-in-schools" TargetMode="External"/><Relationship Id="rId2" Type="http://schemas.microsoft.com/office/2007/relationships/media" Target="../media/media5.m4a"/><Relationship Id="rId1" Type="http://schemas.openxmlformats.org/officeDocument/2006/relationships/tags" Target="../tags/tag3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hyperlink" Target="mailto:tbrown@nottinghamacademy.org" TargetMode="Externa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ravishly.com/sites/default/files/mom.jpg">
            <a:extLst>
              <a:ext uri="{FF2B5EF4-FFF2-40B4-BE49-F238E27FC236}">
                <a16:creationId xmlns:a16="http://schemas.microsoft.com/office/drawing/2014/main" id="{9563CF5E-C012-43EE-B9D0-564A37F0DB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929"/>
          <a:stretch/>
        </p:blipFill>
        <p:spPr bwMode="auto">
          <a:xfrm>
            <a:off x="33347" y="0"/>
            <a:ext cx="12191980" cy="685799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B6B8824-2A15-4D7A-A80D-CB4908FE2C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4866645"/>
            <a:ext cx="11210925" cy="1788155"/>
          </a:xfrm>
        </p:spPr>
        <p:txBody>
          <a:bodyPr>
            <a:noAutofit/>
          </a:bodyPr>
          <a:lstStyle/>
          <a:p>
            <a:pPr algn="ctr"/>
            <a:r>
              <a:rPr lang="en-GB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Welcome to Sociology  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CBBE7FA6-08B2-4B7B-B654-0C4B12B98EDE}"/>
              </a:ext>
            </a:extLst>
          </p:cNvPr>
          <p:cNvSpPr txBox="1">
            <a:spLocks/>
          </p:cNvSpPr>
          <p:nvPr/>
        </p:nvSpPr>
        <p:spPr>
          <a:xfrm>
            <a:off x="-75564" y="0"/>
            <a:ext cx="11505564" cy="1201737"/>
          </a:xfrm>
          <a:prstGeom prst="rect">
            <a:avLst/>
          </a:prstGeom>
          <a:noFill/>
          <a:ln w="57150">
            <a:noFill/>
          </a:ln>
        </p:spPr>
        <p:txBody>
          <a:bodyPr vert="horz" lIns="91440" tIns="45720" rIns="91440" bIns="45720" rtlCol="0" anchor="ctr">
            <a:normAutofit fontScale="4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br>
              <a:rPr lang="en-GB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</a:br>
            <a:r>
              <a:rPr lang="en-GB" sz="1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Mrs Brown &amp; Mrs Gray</a:t>
            </a:r>
            <a:b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</a:br>
            <a:endParaRPr lang="en-GB" dirty="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E232D03-A518-4FC1-99A9-2C5FFF7792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32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37"/>
    </mc:Choice>
    <mc:Fallback xmlns="">
      <p:transition spd="slow" advTm="60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D8C3E38-271E-4F9C-9440-B3E646FF0A6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2" t="32119" r="1996" b="33287"/>
          <a:stretch/>
        </p:blipFill>
        <p:spPr>
          <a:xfrm>
            <a:off x="0" y="0"/>
            <a:ext cx="12192000" cy="1809812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CE20005E-1CAD-4843-90C4-E289BE982227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584960"/>
            <a:ext cx="11440159" cy="45720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buFontTx/>
              <a:buNone/>
              <a:defRPr/>
            </a:pPr>
            <a:endParaRPr lang="en-GB" dirty="0"/>
          </a:p>
          <a:p>
            <a:pPr marL="609600" indent="-609600" algn="ctr">
              <a:buFontTx/>
              <a:buNone/>
              <a:defRPr/>
            </a:pPr>
            <a:r>
              <a:rPr lang="en-GB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What is ‘Sociology’ about?</a:t>
            </a:r>
            <a:endParaRPr lang="en-GB" sz="6000" dirty="0">
              <a:latin typeface="Century Gothic" pitchFamily="34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4678EDB-01DF-48E4-832A-7A5C47CFB5A0}"/>
              </a:ext>
            </a:extLst>
          </p:cNvPr>
          <p:cNvSpPr/>
          <p:nvPr/>
        </p:nvSpPr>
        <p:spPr>
          <a:xfrm rot="21312746">
            <a:off x="845417" y="3011352"/>
            <a:ext cx="10501166" cy="117203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200" dirty="0">
                <a:solidFill>
                  <a:schemeClr val="tx1"/>
                </a:solidFill>
                <a:latin typeface="Century Gothic" panose="020B0502020202020204" pitchFamily="34" charset="0"/>
              </a:rPr>
              <a:t>Sociology is about societal structures, what role and purpose social institutions such as the family, education and the criminal justice system plays in society.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E1D2A17-49B9-4841-9BB1-DE12040D9619}"/>
              </a:ext>
            </a:extLst>
          </p:cNvPr>
          <p:cNvSpPr/>
          <p:nvPr/>
        </p:nvSpPr>
        <p:spPr>
          <a:xfrm rot="440968">
            <a:off x="4246620" y="4323347"/>
            <a:ext cx="7449900" cy="107696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200" dirty="0">
                <a:solidFill>
                  <a:schemeClr val="tx1"/>
                </a:solidFill>
                <a:latin typeface="Century Gothic" panose="020B0502020202020204" pitchFamily="34" charset="0"/>
              </a:rPr>
              <a:t>It is about exploring topics that will develop your ability to think critically about the world around you and factors that influence social groups. 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62998C4-4739-420F-9470-881C9FF8960F}"/>
              </a:ext>
            </a:extLst>
          </p:cNvPr>
          <p:cNvSpPr/>
          <p:nvPr/>
        </p:nvSpPr>
        <p:spPr>
          <a:xfrm>
            <a:off x="553719" y="5333902"/>
            <a:ext cx="8234681" cy="124977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200" dirty="0">
                <a:solidFill>
                  <a:schemeClr val="tx1"/>
                </a:solidFill>
                <a:latin typeface="Century Gothic" panose="020B0502020202020204" pitchFamily="34" charset="0"/>
              </a:rPr>
              <a:t>It is a thinking subject that will be challenging but worth it -</a:t>
            </a:r>
          </a:p>
          <a:p>
            <a:pPr algn="ctr"/>
            <a:r>
              <a:rPr lang="en-GB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 promise!</a:t>
            </a:r>
            <a:endParaRPr lang="en-GB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855CA310-DE4C-41BC-918D-38F970EB0F7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2885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838"/>
    </mc:Choice>
    <mc:Fallback xmlns="">
      <p:transition spd="slow" advTm="508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BD341A6-1272-4C61-9B65-E7076423E05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2" t="37294" r="1996" b="33323"/>
          <a:stretch/>
        </p:blipFill>
        <p:spPr>
          <a:xfrm>
            <a:off x="0" y="0"/>
            <a:ext cx="12192000" cy="1537238"/>
          </a:xfrm>
          <a:prstGeom prst="rect">
            <a:avLst/>
          </a:prstGeom>
        </p:spPr>
      </p:pic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3344100B-3E02-4E28-BA84-A1536B798CD3}"/>
              </a:ext>
            </a:extLst>
          </p:cNvPr>
          <p:cNvSpPr txBox="1">
            <a:spLocks/>
          </p:cNvSpPr>
          <p:nvPr/>
        </p:nvSpPr>
        <p:spPr>
          <a:xfrm>
            <a:off x="1247140" y="2564361"/>
            <a:ext cx="7592060" cy="3718775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4" name="Rounded Rectangle 1">
            <a:extLst>
              <a:ext uri="{FF2B5EF4-FFF2-40B4-BE49-F238E27FC236}">
                <a16:creationId xmlns:a16="http://schemas.microsoft.com/office/drawing/2014/main" id="{14D01A0F-3AAD-4D20-9622-97E20D49A010}"/>
              </a:ext>
            </a:extLst>
          </p:cNvPr>
          <p:cNvSpPr/>
          <p:nvPr/>
        </p:nvSpPr>
        <p:spPr>
          <a:xfrm>
            <a:off x="8413118" y="2827445"/>
            <a:ext cx="3566158" cy="3810111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t"/>
          <a:lstStyle/>
          <a:p>
            <a:pPr algn="ctr">
              <a:defRPr/>
            </a:pP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All of the units are </a:t>
            </a:r>
          </a:p>
          <a:p>
            <a:pPr algn="ctr">
              <a:defRPr/>
            </a:pP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100% Exam</a:t>
            </a:r>
          </a:p>
          <a:p>
            <a:pPr algn="ctr">
              <a:defRPr/>
            </a:pP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  <a:p>
            <a:pPr algn="ctr">
              <a:defRPr/>
            </a:pPr>
            <a:r>
              <a:rPr lang="en-GB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3 X 2 hour exams in June 2023</a:t>
            </a:r>
          </a:p>
          <a:p>
            <a:pPr algn="ctr">
              <a:defRPr/>
            </a:pPr>
            <a:endParaRPr lang="en-GB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  <a:p>
            <a:pPr algn="ctr">
              <a:defRPr/>
            </a:pPr>
            <a:endParaRPr lang="en-GB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  <a:p>
            <a:pPr algn="ctr"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Entry Requirements</a:t>
            </a:r>
          </a:p>
          <a:p>
            <a:pPr algn="ctr">
              <a:defRPr/>
            </a:pPr>
            <a:endParaRPr lang="en-GB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  <a:p>
            <a:pPr algn="ctr">
              <a:defRPr/>
            </a:pPr>
            <a:r>
              <a:rPr lang="en-GB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Level  5 or above  in English</a:t>
            </a:r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5CA785DF-DE23-454A-83DA-8BC43B516874}"/>
              </a:ext>
            </a:extLst>
          </p:cNvPr>
          <p:cNvSpPr txBox="1">
            <a:spLocks/>
          </p:cNvSpPr>
          <p:nvPr/>
        </p:nvSpPr>
        <p:spPr>
          <a:xfrm>
            <a:off x="351790" y="1627246"/>
            <a:ext cx="11210290" cy="58906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Course Structure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7207E65-E5AB-4F90-91AC-D112BEF10AE3}"/>
              </a:ext>
            </a:extLst>
          </p:cNvPr>
          <p:cNvSpPr/>
          <p:nvPr/>
        </p:nvSpPr>
        <p:spPr>
          <a:xfrm>
            <a:off x="351790" y="2847980"/>
            <a:ext cx="3799206" cy="3857835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80000"/>
              </a:lnSpc>
              <a:defRPr/>
            </a:pPr>
            <a:endParaRPr lang="en-GB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  <a:p>
            <a:pPr algn="ctr">
              <a:lnSpc>
                <a:spcPct val="80000"/>
              </a:lnSpc>
              <a:defRPr/>
            </a:pPr>
            <a:r>
              <a:rPr lang="en-GB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Year 1</a:t>
            </a:r>
            <a:r>
              <a:rPr lang="en-GB" sz="5400" dirty="0">
                <a:solidFill>
                  <a:srgbClr val="FF0000"/>
                </a:solidFill>
                <a:latin typeface="Century Gothic" pitchFamily="34" charset="0"/>
              </a:rPr>
              <a:t> </a:t>
            </a:r>
          </a:p>
          <a:p>
            <a:pPr algn="ctr">
              <a:lnSpc>
                <a:spcPct val="80000"/>
              </a:lnSpc>
              <a:defRPr/>
            </a:pPr>
            <a:r>
              <a:rPr lang="en-GB" sz="2400" dirty="0">
                <a:latin typeface="Century Gothic" pitchFamily="34" charset="0"/>
              </a:rPr>
              <a:t> 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Units</a:t>
            </a:r>
            <a:r>
              <a:rPr lang="en-GB" sz="2800" dirty="0">
                <a:latin typeface="Century Gothic" pitchFamily="34" charset="0"/>
              </a:rPr>
              <a:t>: </a:t>
            </a:r>
          </a:p>
          <a:p>
            <a:pPr marL="640080" lvl="1" indent="-274320">
              <a:lnSpc>
                <a:spcPct val="80000"/>
              </a:lnSpc>
              <a:defRPr/>
            </a:pPr>
            <a:r>
              <a:rPr lang="en-GB" sz="2000" dirty="0">
                <a:latin typeface="Century Gothic" pitchFamily="34" charset="0"/>
              </a:rPr>
              <a:t>Family and households</a:t>
            </a:r>
          </a:p>
          <a:p>
            <a:pPr marL="640080" lvl="1" indent="-274320">
              <a:lnSpc>
                <a:spcPct val="80000"/>
              </a:lnSpc>
              <a:defRPr/>
            </a:pPr>
            <a:r>
              <a:rPr lang="en-GB" sz="2000" dirty="0">
                <a:latin typeface="Century Gothic" pitchFamily="34" charset="0"/>
              </a:rPr>
              <a:t>Education with</a:t>
            </a:r>
          </a:p>
          <a:p>
            <a:pPr marL="640080" lvl="1" indent="-274320">
              <a:lnSpc>
                <a:spcPct val="80000"/>
              </a:lnSpc>
              <a:defRPr/>
            </a:pPr>
            <a:r>
              <a:rPr lang="en-GB" sz="2000" dirty="0">
                <a:latin typeface="Century Gothic" pitchFamily="34" charset="0"/>
              </a:rPr>
              <a:t>Research methods</a:t>
            </a:r>
          </a:p>
          <a:p>
            <a:pPr marL="640080" lvl="1" indent="-274320" algn="ctr">
              <a:lnSpc>
                <a:spcPct val="80000"/>
              </a:lnSpc>
              <a:defRPr/>
            </a:pPr>
            <a:endParaRPr lang="en-GB" dirty="0">
              <a:latin typeface="Century Gothic" pitchFamily="34" charset="0"/>
            </a:endParaRPr>
          </a:p>
          <a:p>
            <a:pPr marL="640080" lvl="1" indent="-274320" algn="ctr">
              <a:lnSpc>
                <a:spcPct val="80000"/>
              </a:lnSpc>
              <a:defRPr/>
            </a:pPr>
            <a:endParaRPr lang="en-GB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  <a:p>
            <a:pPr marL="640080" lvl="1" indent="-274320">
              <a:lnSpc>
                <a:spcPct val="80000"/>
              </a:lnSpc>
              <a:defRPr/>
            </a:pPr>
            <a:r>
              <a:rPr lang="en-GB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September 2021 -2022</a:t>
            </a:r>
          </a:p>
          <a:p>
            <a:pPr marL="640080" lvl="1" indent="-274320">
              <a:lnSpc>
                <a:spcPct val="80000"/>
              </a:lnSpc>
              <a:defRPr/>
            </a:pPr>
            <a:endParaRPr lang="en-GB" dirty="0">
              <a:latin typeface="Century Gothic" pitchFamily="34" charset="0"/>
            </a:endParaRPr>
          </a:p>
          <a:p>
            <a:pPr marL="640080" lvl="1" indent="-274320">
              <a:lnSpc>
                <a:spcPct val="80000"/>
              </a:lnSpc>
              <a:defRPr/>
            </a:pPr>
            <a:endParaRPr lang="en-GB" dirty="0">
              <a:latin typeface="Century Gothic" pitchFamily="34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1A82EBC-BC06-48BC-BE41-82D36D5ADAAA}"/>
              </a:ext>
            </a:extLst>
          </p:cNvPr>
          <p:cNvSpPr/>
          <p:nvPr/>
        </p:nvSpPr>
        <p:spPr>
          <a:xfrm>
            <a:off x="4387216" y="2827445"/>
            <a:ext cx="3799206" cy="3857835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80000"/>
              </a:lnSpc>
              <a:defRPr/>
            </a:pP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  <a:p>
            <a:pPr algn="ctr">
              <a:lnSpc>
                <a:spcPct val="80000"/>
              </a:lnSpc>
              <a:defRPr/>
            </a:pPr>
            <a:r>
              <a:rPr lang="en-GB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Year 2</a:t>
            </a:r>
            <a:r>
              <a:rPr lang="en-GB" sz="5400" dirty="0">
                <a:solidFill>
                  <a:srgbClr val="FF0000"/>
                </a:solidFill>
                <a:latin typeface="Century Gothic" pitchFamily="34" charset="0"/>
              </a:rPr>
              <a:t> 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  <a:p>
            <a:pPr>
              <a:lnSpc>
                <a:spcPct val="80000"/>
              </a:lnSpc>
              <a:defRPr/>
            </a:pPr>
            <a:endParaRPr lang="en-GB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Units</a:t>
            </a:r>
            <a:r>
              <a:rPr lang="en-GB" sz="2800" dirty="0">
                <a:latin typeface="Century Gothic" pitchFamily="34" charset="0"/>
              </a:rPr>
              <a:t>:</a:t>
            </a:r>
          </a:p>
          <a:p>
            <a:pPr marL="640080" lvl="1" indent="-274320">
              <a:lnSpc>
                <a:spcPct val="80000"/>
              </a:lnSpc>
              <a:defRPr/>
            </a:pPr>
            <a:r>
              <a:rPr lang="en-US" sz="2000" dirty="0">
                <a:latin typeface="Century Gothic" pitchFamily="34" charset="0"/>
              </a:rPr>
              <a:t>Beliefs in society</a:t>
            </a:r>
          </a:p>
          <a:p>
            <a:pPr marL="640080" lvl="1" indent="-274320">
              <a:lnSpc>
                <a:spcPct val="80000"/>
              </a:lnSpc>
              <a:defRPr/>
            </a:pPr>
            <a:r>
              <a:rPr lang="en-US" sz="2000" dirty="0">
                <a:latin typeface="Century Gothic" pitchFamily="34" charset="0"/>
              </a:rPr>
              <a:t>Crime and deviance</a:t>
            </a:r>
          </a:p>
          <a:p>
            <a:pPr marL="640080" lvl="1" indent="-274320">
              <a:lnSpc>
                <a:spcPct val="80000"/>
              </a:lnSpc>
              <a:defRPr/>
            </a:pPr>
            <a:r>
              <a:rPr lang="en-US" sz="2000" dirty="0">
                <a:latin typeface="Century Gothic" pitchFamily="34" charset="0"/>
              </a:rPr>
              <a:t>with Theory and</a:t>
            </a:r>
          </a:p>
          <a:p>
            <a:pPr marL="640080" lvl="1" indent="-274320">
              <a:lnSpc>
                <a:spcPct val="80000"/>
              </a:lnSpc>
              <a:defRPr/>
            </a:pPr>
            <a:r>
              <a:rPr lang="en-US" sz="2000" dirty="0">
                <a:latin typeface="Century Gothic" pitchFamily="34" charset="0"/>
              </a:rPr>
              <a:t>methods</a:t>
            </a:r>
          </a:p>
          <a:p>
            <a:pPr marL="640080" lvl="1" indent="-274320">
              <a:lnSpc>
                <a:spcPct val="80000"/>
              </a:lnSpc>
              <a:defRPr/>
            </a:pPr>
            <a:endParaRPr lang="en-US" dirty="0">
              <a:latin typeface="Century Gothic" pitchFamily="34" charset="0"/>
            </a:endParaRPr>
          </a:p>
          <a:p>
            <a:pPr marL="640080" lvl="1" indent="-274320">
              <a:lnSpc>
                <a:spcPct val="80000"/>
              </a:lnSpc>
              <a:defRPr/>
            </a:pPr>
            <a:endParaRPr lang="en-US" dirty="0">
              <a:latin typeface="Century Gothic" pitchFamily="34" charset="0"/>
            </a:endParaRPr>
          </a:p>
          <a:p>
            <a:pPr marL="640080" lvl="1" indent="-274320">
              <a:lnSpc>
                <a:spcPct val="80000"/>
              </a:lnSpc>
              <a:defRPr/>
            </a:pPr>
            <a:endParaRPr lang="en-US" dirty="0">
              <a:latin typeface="Century Gothic" pitchFamily="34" charset="0"/>
            </a:endParaRPr>
          </a:p>
          <a:p>
            <a:pPr marL="640080" lvl="1" indent="-274320">
              <a:lnSpc>
                <a:spcPct val="80000"/>
              </a:lnSpc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September 2022-2023</a:t>
            </a: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A9351D36-D4F1-4F2F-BF18-20D6DF956DF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77019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206"/>
    </mc:Choice>
    <mc:Fallback xmlns="">
      <p:transition spd="slow" advTm="39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B8924383-7651-4038-BE8C-8E16BCCF2B2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2" t="32119" r="1996" b="33287"/>
          <a:stretch/>
        </p:blipFill>
        <p:spPr>
          <a:xfrm>
            <a:off x="0" y="0"/>
            <a:ext cx="12192000" cy="1809812"/>
          </a:xfrm>
          <a:prstGeom prst="rect">
            <a:avLst/>
          </a:prstGeom>
        </p:spPr>
      </p:pic>
      <p:sp>
        <p:nvSpPr>
          <p:cNvPr id="11266" name="Title 1">
            <a:extLst>
              <a:ext uri="{FF2B5EF4-FFF2-40B4-BE49-F238E27FC236}">
                <a16:creationId xmlns:a16="http://schemas.microsoft.com/office/drawing/2014/main" id="{25733EA2-2F7D-4FD7-82AD-13E755D6B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600" y="1864608"/>
            <a:ext cx="11480799" cy="2548186"/>
          </a:xfrm>
          <a:noFill/>
          <a:ln w="57150">
            <a:noFill/>
            <a:miter lim="800000"/>
            <a:headEnd/>
            <a:tailEnd/>
          </a:ln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What career choices will studying  </a:t>
            </a:r>
            <a:br>
              <a:rPr lang="en-GB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en-GB" altLang="en-US" sz="5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SOCIOLOGY </a:t>
            </a:r>
            <a:br>
              <a:rPr lang="en-GB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en-GB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give you? </a:t>
            </a:r>
            <a:endParaRPr lang="en-GB" alt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1267" name="Text Box 2">
            <a:extLst>
              <a:ext uri="{FF2B5EF4-FFF2-40B4-BE49-F238E27FC236}">
                <a16:creationId xmlns:a16="http://schemas.microsoft.com/office/drawing/2014/main" id="{3BE3C133-C054-466A-A443-E94E1A5FC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68939" y="153988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240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22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20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F3C6A33D-5EAA-4913-85D8-982E44077B0D}"/>
              </a:ext>
            </a:extLst>
          </p:cNvPr>
          <p:cNvSpPr/>
          <p:nvPr/>
        </p:nvSpPr>
        <p:spPr>
          <a:xfrm>
            <a:off x="2042160" y="4412794"/>
            <a:ext cx="6274759" cy="2640618"/>
          </a:xfrm>
          <a:prstGeom prst="roundRect">
            <a:avLst/>
          </a:prstGeom>
          <a:noFill/>
          <a:ln w="57150"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Times New Roman" pitchFamily="18" charset="0"/>
              </a:rPr>
              <a:t>Market research	</a:t>
            </a:r>
            <a:endParaRPr lang="en-GB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Times New Roman" pitchFamily="18" charset="0"/>
              </a:rPr>
              <a:t>Academic research</a:t>
            </a:r>
            <a:endParaRPr lang="en-GB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Times New Roman" pitchFamily="18" charset="0"/>
              </a:rPr>
              <a:t>Advertising</a:t>
            </a:r>
            <a:endParaRPr lang="en-GB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Times New Roman" pitchFamily="18" charset="0"/>
              </a:rPr>
              <a:t>Politics</a:t>
            </a:r>
            <a:endParaRPr lang="en-GB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Times New Roman" pitchFamily="18" charset="0"/>
              </a:rPr>
              <a:t>Probation</a:t>
            </a:r>
            <a:endParaRPr lang="en-GB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Times New Roman" pitchFamily="18" charset="0"/>
              </a:rPr>
              <a:t>Social policy planning</a:t>
            </a:r>
            <a:endParaRPr lang="en-GB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Times New Roman" pitchFamily="18" charset="0"/>
            </a:endParaRPr>
          </a:p>
        </p:txBody>
      </p:sp>
      <p:sp>
        <p:nvSpPr>
          <p:cNvPr id="11269" name="Rectangle 3">
            <a:extLst>
              <a:ext uri="{FF2B5EF4-FFF2-40B4-BE49-F238E27FC236}">
                <a16:creationId xmlns:a16="http://schemas.microsoft.com/office/drawing/2014/main" id="{9F27F0E7-C66F-43E0-8442-2506D56F80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-323165"/>
            <a:ext cx="18473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240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22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20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pic>
        <p:nvPicPr>
          <p:cNvPr id="8200" name="Picture 8">
            <a:extLst>
              <a:ext uri="{FF2B5EF4-FFF2-40B4-BE49-F238E27FC236}">
                <a16:creationId xmlns:a16="http://schemas.microsoft.com/office/drawing/2014/main" id="{7F53278A-1BB5-4E1D-B33A-E1B93E958D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0"/>
          <a:stretch/>
        </p:blipFill>
        <p:spPr bwMode="auto">
          <a:xfrm rot="21177829">
            <a:off x="287665" y="2858304"/>
            <a:ext cx="2121700" cy="17520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370F52B2-611A-479E-842E-CB4D80A5B21B}"/>
              </a:ext>
            </a:extLst>
          </p:cNvPr>
          <p:cNvSpPr/>
          <p:nvPr/>
        </p:nvSpPr>
        <p:spPr>
          <a:xfrm>
            <a:off x="6291631" y="4412794"/>
            <a:ext cx="6085839" cy="2756288"/>
          </a:xfrm>
          <a:prstGeom prst="roundRect">
            <a:avLst/>
          </a:prstGeom>
          <a:noFill/>
          <a:ln w="57150"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Times New Roman" pitchFamily="18" charset="0"/>
              </a:rPr>
              <a:t>Teaching</a:t>
            </a:r>
            <a:endParaRPr lang="en-GB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Times New Roman" pitchFamily="18" charset="0"/>
              </a:rPr>
              <a:t>Social Work</a:t>
            </a:r>
            <a:endParaRPr lang="en-GB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Times New Roman" pitchFamily="18" charset="0"/>
              </a:rPr>
              <a:t>Media</a:t>
            </a:r>
            <a:endParaRPr lang="en-GB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Times New Roman" pitchFamily="18" charset="0"/>
              </a:rPr>
              <a:t>Journalism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Times New Roman" pitchFamily="18" charset="0"/>
              </a:rPr>
              <a:t>Law</a:t>
            </a:r>
            <a:endParaRPr lang="en-GB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Times New Roman" pitchFamily="18" charset="0"/>
              </a:rPr>
              <a:t>Human resources</a:t>
            </a:r>
            <a:r>
              <a:rPr lang="en-GB" altLang="en-US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imes New Roman" pitchFamily="18" charset="0"/>
              </a:rPr>
              <a:t>…</a:t>
            </a:r>
            <a:r>
              <a:rPr lang="en-GB" altLang="en-US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Times New Roman" pitchFamily="18" charset="0"/>
              </a:rPr>
              <a:t> </a:t>
            </a:r>
            <a:r>
              <a:rPr lang="en-GB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Times New Roman" pitchFamily="18" charset="0"/>
              </a:rPr>
              <a:t>and lots more!</a:t>
            </a:r>
            <a:endParaRPr lang="en-GB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  <a:p>
            <a:pPr>
              <a:defRPr/>
            </a:pPr>
            <a:endParaRPr lang="en-GB" altLang="en-US" dirty="0">
              <a:latin typeface="Arial" charset="0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2D26F629-A8E7-4E93-AA9D-7F42A0AE4E7B}"/>
              </a:ext>
            </a:extLst>
          </p:cNvPr>
          <p:cNvSpPr/>
          <p:nvPr/>
        </p:nvSpPr>
        <p:spPr>
          <a:xfrm>
            <a:off x="399793" y="4451787"/>
            <a:ext cx="1642367" cy="49276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Criminology</a:t>
            </a:r>
          </a:p>
        </p:txBody>
      </p:sp>
      <p:pic>
        <p:nvPicPr>
          <p:cNvPr id="8202" name="Picture 10">
            <a:extLst>
              <a:ext uri="{FF2B5EF4-FFF2-40B4-BE49-F238E27FC236}">
                <a16:creationId xmlns:a16="http://schemas.microsoft.com/office/drawing/2014/main" id="{36026FA3-D1DC-4746-9C5F-A98D555FAA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5409">
            <a:off x="9573586" y="3022982"/>
            <a:ext cx="2279423" cy="18673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C2E03F14-4F22-4832-A205-89FC71A2662F}"/>
              </a:ext>
            </a:extLst>
          </p:cNvPr>
          <p:cNvSpPr/>
          <p:nvPr/>
        </p:nvSpPr>
        <p:spPr>
          <a:xfrm>
            <a:off x="10393680" y="4664040"/>
            <a:ext cx="1310640" cy="37057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Police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FCEF32B-4141-4BE6-BF11-EC8D19F466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254"/>
    </mc:Choice>
    <mc:Fallback xmlns="">
      <p:transition spd="slow" advTm="372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2AD3ACA-57E3-4A01-9835-4F3192467FE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2" t="32119" r="1996" b="33287"/>
          <a:stretch/>
        </p:blipFill>
        <p:spPr>
          <a:xfrm>
            <a:off x="0" y="-1"/>
            <a:ext cx="12191999" cy="184919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11CE3AC-11AA-4632-A9DC-F07921381E5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002" t="23599" r="1269" b="2737"/>
          <a:stretch/>
        </p:blipFill>
        <p:spPr>
          <a:xfrm rot="21410604">
            <a:off x="32910" y="3225020"/>
            <a:ext cx="2384043" cy="126098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13218ED-44AC-49AE-B5DF-DA04DE76C6DE}"/>
              </a:ext>
            </a:extLst>
          </p:cNvPr>
          <p:cNvSpPr/>
          <p:nvPr/>
        </p:nvSpPr>
        <p:spPr>
          <a:xfrm>
            <a:off x="7901791" y="2257612"/>
            <a:ext cx="413512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Read the following:</a:t>
            </a: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600" dirty="0">
                <a:latin typeface="Century Gothic" panose="020B0502020202020204" pitchFamily="34" charset="0"/>
              </a:rPr>
              <a:t>Diane Reay - explaining the unequal treatment of working class children in education </a:t>
            </a:r>
            <a:r>
              <a:rPr lang="en-GB" sz="1600" dirty="0">
                <a:solidFill>
                  <a:srgbClr val="FF0000"/>
                </a:solidFill>
                <a:latin typeface="Century Gothic" panose="020B0502020202020204" pitchFamily="34" charset="0"/>
                <a:hlinkClick r:id="rId7"/>
              </a:rPr>
              <a:t>https://www.theguardian.com/education/2017/nov/21/english-class-system-shaped-in-schools</a:t>
            </a:r>
            <a:endParaRPr lang="en-GB" sz="16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16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1600" dirty="0">
                <a:latin typeface="Century Gothic" panose="020B0502020202020204" pitchFamily="34" charset="0"/>
              </a:rPr>
              <a:t>Why is there still a housework inequality gap? Read the article</a:t>
            </a:r>
            <a:endParaRPr lang="en-GB" sz="16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1600" dirty="0">
                <a:solidFill>
                  <a:srgbClr val="FF0000"/>
                </a:solidFill>
                <a:latin typeface="Century Gothic" panose="020B0502020202020204" pitchFamily="34" charset="0"/>
              </a:rPr>
              <a:t>https://www.theguardian.com/inequality/2018/feb/17/dirty-secret-why-housework-gender-gap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718DCE8-B7B1-4383-9EE5-CACF4FD93C1B}"/>
              </a:ext>
            </a:extLst>
          </p:cNvPr>
          <p:cNvSpPr/>
          <p:nvPr/>
        </p:nvSpPr>
        <p:spPr>
          <a:xfrm>
            <a:off x="3073659" y="2257612"/>
            <a:ext cx="467573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Watch/ listen to the following:</a:t>
            </a:r>
          </a:p>
          <a:p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600" dirty="0">
                <a:latin typeface="Century Gothic" panose="020B0502020202020204" pitchFamily="34" charset="0"/>
              </a:rPr>
              <a:t>Watch this video to find out more about functionalism:</a:t>
            </a:r>
          </a:p>
          <a:p>
            <a:r>
              <a:rPr lang="en-GB" sz="1600" dirty="0">
                <a:solidFill>
                  <a:srgbClr val="FF0000"/>
                </a:solidFill>
                <a:latin typeface="Century Gothic" panose="020B0502020202020204" pitchFamily="34" charset="0"/>
              </a:rPr>
              <a:t>https://www.youtube.com/watch?v=-83vVeSC2_g </a:t>
            </a:r>
          </a:p>
          <a:p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600" dirty="0">
                <a:latin typeface="Century Gothic" panose="020B0502020202020204" pitchFamily="34" charset="0"/>
              </a:rPr>
              <a:t>Watch this video and find out more about Marxism: </a:t>
            </a:r>
            <a:r>
              <a:rPr lang="en-GB" sz="1600" dirty="0">
                <a:latin typeface="Century Gothic" panose="020B0502020202020204" pitchFamily="34" charset="0"/>
                <a:hlinkClick r:id="rId8"/>
              </a:rPr>
              <a:t>https://www.youtube.com/watch?v=fSQgCy_iIcc</a:t>
            </a:r>
            <a:endParaRPr lang="en-GB" sz="1600" dirty="0">
              <a:latin typeface="Century Gothic" panose="020B0502020202020204" pitchFamily="34" charset="0"/>
            </a:endParaRP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r>
              <a:rPr lang="en-GB" sz="1600" dirty="0">
                <a:latin typeface="Century Gothic" panose="020B0502020202020204" pitchFamily="34" charset="0"/>
              </a:rPr>
              <a:t>Watch this video to find out more about feminism: </a:t>
            </a:r>
            <a:r>
              <a:rPr lang="en-GB" sz="1600" dirty="0">
                <a:solidFill>
                  <a:srgbClr val="FF0000"/>
                </a:solidFill>
                <a:latin typeface="Century Gothic" panose="020B0502020202020204" pitchFamily="34" charset="0"/>
              </a:rPr>
              <a:t>https://www.youtube.com/watch?v=D6Dl-9pSW-4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245FA8C-182E-4D81-8263-9FD20098E7B4}"/>
              </a:ext>
            </a:extLst>
          </p:cNvPr>
          <p:cNvSpPr/>
          <p:nvPr/>
        </p:nvSpPr>
        <p:spPr>
          <a:xfrm rot="20934637">
            <a:off x="-231622" y="4098331"/>
            <a:ext cx="3628652" cy="142786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Of the game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9D82926-49E4-47EA-A88E-B4C735CED9C0}"/>
              </a:ext>
            </a:extLst>
          </p:cNvPr>
          <p:cNvSpPr/>
          <p:nvPr/>
        </p:nvSpPr>
        <p:spPr>
          <a:xfrm rot="20965265">
            <a:off x="2909493" y="3823981"/>
            <a:ext cx="7418860" cy="204385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Be observers, be thinkers…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32E6393-FC85-4B28-A32A-5C81C41B849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8579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36"/>
    </mc:Choice>
    <mc:Fallback xmlns="">
      <p:transition spd="slow" advTm="218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61233E4-C391-43DD-9074-BD2B80D88B0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88" t="4298" r="6774" b="426"/>
          <a:stretch/>
        </p:blipFill>
        <p:spPr>
          <a:xfrm>
            <a:off x="20" y="0"/>
            <a:ext cx="12191980" cy="6858000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74D160D-3EA7-4A92-8AE6-53B8829CEBDB}"/>
              </a:ext>
            </a:extLst>
          </p:cNvPr>
          <p:cNvSpPr/>
          <p:nvPr/>
        </p:nvSpPr>
        <p:spPr>
          <a:xfrm>
            <a:off x="193040" y="2174240"/>
            <a:ext cx="11783060" cy="344424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If you have any question please email me </a:t>
            </a:r>
          </a:p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hlinkClick r:id="rId5"/>
              </a:rPr>
              <a:t>tbrown@nottinghamacademy.org</a:t>
            </a:r>
            <a:endParaRPr lang="en-GB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en-GB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Thank you for listening!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7BA0221-B0D5-4817-9BA2-5644A60168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28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51"/>
    </mc:Choice>
    <mc:Fallback xmlns="">
      <p:transition spd="slow" advTm="88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6.9|18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6.7|9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F3799443950547AFB4FE2DA3A99F19" ma:contentTypeVersion="12" ma:contentTypeDescription="Create a new document." ma:contentTypeScope="" ma:versionID="3c1459c0c108177919d256e9e9bf1f82">
  <xsd:schema xmlns:xsd="http://www.w3.org/2001/XMLSchema" xmlns:xs="http://www.w3.org/2001/XMLSchema" xmlns:p="http://schemas.microsoft.com/office/2006/metadata/properties" xmlns:ns2="549f08a5-d520-4d3d-9b08-5d446bbe6ba6" xmlns:ns3="66b9fb31-84b1-461e-9d24-2dbfce04b27c" targetNamespace="http://schemas.microsoft.com/office/2006/metadata/properties" ma:root="true" ma:fieldsID="8c3ab835ae5e6fd045cf7e379a97b07c" ns2:_="" ns3:_="">
    <xsd:import namespace="549f08a5-d520-4d3d-9b08-5d446bbe6ba6"/>
    <xsd:import namespace="66b9fb31-84b1-461e-9d24-2dbfce04b27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9f08a5-d520-4d3d-9b08-5d446bbe6b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b9fb31-84b1-461e-9d24-2dbfce04b27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5238562-AAA9-41AD-9186-05C46472E0B3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83050a3-41b2-41bf-961b-675ec8c67dcf"/>
    <ds:schemaRef ds:uri="8ae648cd-e8bf-4e8a-bebc-6ced39fe77ae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38A5EB0-70FB-4789-8740-86E99C99F26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0ED5569-09E4-403C-B785-FE0FA38D128F}"/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328</Words>
  <Application>Microsoft Office PowerPoint</Application>
  <PresentationFormat>Widescreen</PresentationFormat>
  <Paragraphs>76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Century Gothic</vt:lpstr>
      <vt:lpstr>Office Theme</vt:lpstr>
      <vt:lpstr>Welcome to Sociology  </vt:lpstr>
      <vt:lpstr>PowerPoint Presentation</vt:lpstr>
      <vt:lpstr>PowerPoint Presentation</vt:lpstr>
      <vt:lpstr>What career choices will studying   SOCIOLOGY  give you?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Sociology</dc:title>
  <dc:creator>T Brown</dc:creator>
  <cp:lastModifiedBy>N Griffiths</cp:lastModifiedBy>
  <cp:revision>2</cp:revision>
  <dcterms:created xsi:type="dcterms:W3CDTF">2020-07-13T19:13:16Z</dcterms:created>
  <dcterms:modified xsi:type="dcterms:W3CDTF">2021-03-11T12:02:12Z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1dda7c5-96ca-48e3-9e3a-5c391aea2853_Enabled">
    <vt:lpwstr>True</vt:lpwstr>
  </property>
  <property fmtid="{D5CDD505-2E9C-101B-9397-08002B2CF9AE}" pid="3" name="MSIP_Label_71dda7c5-96ca-48e3-9e3a-5c391aea2853_SiteId">
    <vt:lpwstr>a091745a-b7d8-4d7a-b2a6-1359053d4510</vt:lpwstr>
  </property>
  <property fmtid="{D5CDD505-2E9C-101B-9397-08002B2CF9AE}" pid="4" name="MSIP_Label_71dda7c5-96ca-48e3-9e3a-5c391aea2853_Ref">
    <vt:lpwstr>https://api.informationprotection.azure.com/api/a091745a-b7d8-4d7a-b2a6-1359053d4510</vt:lpwstr>
  </property>
  <property fmtid="{D5CDD505-2E9C-101B-9397-08002B2CF9AE}" pid="5" name="MSIP_Label_71dda7c5-96ca-48e3-9e3a-5c391aea2853_SetBy">
    <vt:lpwstr>tbrown@nottinghamacademy.org</vt:lpwstr>
  </property>
  <property fmtid="{D5CDD505-2E9C-101B-9397-08002B2CF9AE}" pid="6" name="MSIP_Label_71dda7c5-96ca-48e3-9e3a-5c391aea2853_SetDate">
    <vt:lpwstr>2020-07-13T20:24:51.9207661+01:00</vt:lpwstr>
  </property>
  <property fmtid="{D5CDD505-2E9C-101B-9397-08002B2CF9AE}" pid="7" name="MSIP_Label_71dda7c5-96ca-48e3-9e3a-5c391aea2853_Name">
    <vt:lpwstr>General</vt:lpwstr>
  </property>
  <property fmtid="{D5CDD505-2E9C-101B-9397-08002B2CF9AE}" pid="8" name="MSIP_Label_71dda7c5-96ca-48e3-9e3a-5c391aea2853_Application">
    <vt:lpwstr>Microsoft Azure Information Protection</vt:lpwstr>
  </property>
  <property fmtid="{D5CDD505-2E9C-101B-9397-08002B2CF9AE}" pid="9" name="MSIP_Label_71dda7c5-96ca-48e3-9e3a-5c391aea2853_Extended_MSFT_Method">
    <vt:lpwstr>Automatic</vt:lpwstr>
  </property>
  <property fmtid="{D5CDD505-2E9C-101B-9397-08002B2CF9AE}" pid="10" name="Sensitivity">
    <vt:lpwstr>General</vt:lpwstr>
  </property>
  <property fmtid="{D5CDD505-2E9C-101B-9397-08002B2CF9AE}" pid="11" name="ContentTypeId">
    <vt:lpwstr>0x0101006FF3799443950547AFB4FE2DA3A99F19</vt:lpwstr>
  </property>
</Properties>
</file>