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5" r:id="rId6"/>
    <p:sldId id="260" r:id="rId7"/>
    <p:sldId id="261" r:id="rId8"/>
    <p:sldId id="263" r:id="rId9"/>
  </p:sldIdLst>
  <p:sldSz cx="6858000" cy="9144000" type="screen4x3"/>
  <p:notesSz cx="66690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F08C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B2411A-504E-46A2-AAC6-ED974D54161F}" v="79" dt="2021-02-24T23:01:40.8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02" autoAdjust="0"/>
    <p:restoredTop sz="99067" autoAdjust="0"/>
  </p:normalViewPr>
  <p:slideViewPr>
    <p:cSldViewPr>
      <p:cViewPr varScale="1">
        <p:scale>
          <a:sx n="47" d="100"/>
          <a:sy n="47" d="100"/>
        </p:scale>
        <p:origin x="2236" y="52"/>
      </p:cViewPr>
      <p:guideLst>
        <p:guide orient="horz" pos="2880"/>
        <p:guide pos="216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9"/>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F29FCA1-823D-4379-8B77-08248703853B}" type="datetimeFigureOut">
              <a:rPr lang="en-GB" smtClean="0"/>
              <a:t>09/03/2021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8FBD06-1E56-422A-835B-B31F94BE0F6A}"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F29FCA1-823D-4379-8B77-08248703853B}" type="datetimeFigureOut">
              <a:rPr lang="en-GB" smtClean="0"/>
              <a:t>09/03/2021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8FBD06-1E56-422A-835B-B31F94BE0F6A}"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20"/>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29FCA1-823D-4379-8B77-08248703853B}" type="datetimeFigureOut">
              <a:rPr lang="en-GB" smtClean="0"/>
              <a:t>09/03/2021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8FBD06-1E56-422A-835B-B31F94BE0F6A}"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6" y="2844801"/>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1" y="2844801"/>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F29FCA1-823D-4379-8B77-08248703853B}" type="datetimeFigureOut">
              <a:rPr lang="en-GB" smtClean="0"/>
              <a:t>09/03/2021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8FBD06-1E56-422A-835B-B31F94BE0F6A}"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1"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1"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70"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70"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F29FCA1-823D-4379-8B77-08248703853B}" type="datetimeFigureOut">
              <a:rPr lang="en-GB" smtClean="0"/>
              <a:t>09/03/2021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08FBD06-1E56-422A-835B-B31F94BE0F6A}"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F29FCA1-823D-4379-8B77-08248703853B}" type="datetimeFigureOut">
              <a:rPr lang="en-GB" smtClean="0"/>
              <a:t>09/03/2021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8FBD06-1E56-422A-835B-B31F94BE0F6A}"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29FCA1-823D-4379-8B77-08248703853B}" type="datetimeFigureOut">
              <a:rPr lang="en-GB" smtClean="0"/>
              <a:t>09/03/2021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08FBD06-1E56-422A-835B-B31F94BE0F6A}"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1"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8" y="364069"/>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1" y="1913469"/>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F29FCA1-823D-4379-8B77-08248703853B}" type="datetimeFigureOut">
              <a:rPr lang="en-GB" smtClean="0"/>
              <a:t>09/03/2021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8FBD06-1E56-422A-835B-B31F94BE0F6A}"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1"/>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2"/>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F29FCA1-823D-4379-8B77-08248703853B}" type="datetimeFigureOut">
              <a:rPr lang="en-GB" smtClean="0"/>
              <a:t>09/03/2021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8FBD06-1E56-422A-835B-B31F94BE0F6A}"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F29FCA1-823D-4379-8B77-08248703853B}" type="datetimeFigureOut">
              <a:rPr lang="en-GB" smtClean="0"/>
              <a:t>09/03/2021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8FBD06-1E56-422A-835B-B31F94BE0F6A}"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6" y="488951"/>
            <a:ext cx="3357563" cy="10401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F29FCA1-823D-4379-8B77-08248703853B}" type="datetimeFigureOut">
              <a:rPr lang="en-GB" smtClean="0"/>
              <a:t>09/03/2021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8FBD06-1E56-422A-835B-B31F94BE0F6A}"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133602"/>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8475136"/>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4F29FCA1-823D-4379-8B77-08248703853B}" type="datetimeFigureOut">
              <a:rPr lang="en-GB" smtClean="0"/>
              <a:t>09/03/2021</a:t>
            </a:fld>
            <a:endParaRPr lang="en-GB"/>
          </a:p>
        </p:txBody>
      </p:sp>
      <p:sp>
        <p:nvSpPr>
          <p:cNvPr id="5" name="Footer Placeholder 4"/>
          <p:cNvSpPr>
            <a:spLocks noGrp="1"/>
          </p:cNvSpPr>
          <p:nvPr>
            <p:ph type="ftr" sz="quarter" idx="3"/>
          </p:nvPr>
        </p:nvSpPr>
        <p:spPr>
          <a:xfrm>
            <a:off x="2343150" y="8475136"/>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6"/>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208FBD06-1E56-422A-835B-B31F94BE0F6A}"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4.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4.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429000" y="2195736"/>
            <a:ext cx="3096344" cy="29523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0" y="2051720"/>
            <a:ext cx="6858000" cy="1661993"/>
          </a:xfrm>
          <a:prstGeom prst="rect">
            <a:avLst/>
          </a:prstGeom>
          <a:solidFill>
            <a:schemeClr val="bg1"/>
          </a:solidFill>
          <a:ln>
            <a:noFill/>
          </a:ln>
        </p:spPr>
        <p:txBody>
          <a:bodyPr wrap="square">
            <a:spAutoFit/>
          </a:bodyPr>
          <a:lstStyle/>
          <a:p>
            <a:pPr algn="ctr"/>
            <a:r>
              <a:rPr lang="en-GB" sz="1400" b="1" dirty="0">
                <a:solidFill>
                  <a:schemeClr val="accent5"/>
                </a:solidFill>
                <a:latin typeface="Gill Sans MT" pitchFamily="34" charset="0"/>
              </a:rPr>
              <a:t>This is a broad-based course exploring practical, critical and contextual work through a range of 2D and/or 3D processes and media.  </a:t>
            </a:r>
          </a:p>
          <a:p>
            <a:pPr algn="ctr"/>
            <a:r>
              <a:rPr lang="en-GB" sz="1400" b="1" dirty="0">
                <a:latin typeface="Gill Sans MT" pitchFamily="34" charset="0"/>
              </a:rPr>
              <a:t>A Level</a:t>
            </a:r>
            <a:r>
              <a:rPr lang="en-GB" sz="1200" dirty="0">
                <a:latin typeface="Gill Sans MT" pitchFamily="34" charset="0"/>
              </a:rPr>
              <a:t> Art and Design (Fine Art) gives you the skills and knowledge to create personal and imaginative work. You can choose to focus on a specialist area of study from a variety of exciting processes and media to suit your individual interests and abilities. This can result in Art Foundation, degree opportunities and careers ranging from painting portraits to producing exotic fashion costumes or designing futuristic architecture. If you have an adventurous, creative and enquiring mind and are excited by shaping and determining the visual world around us, there is a career opportunity waiting for you.</a:t>
            </a:r>
          </a:p>
        </p:txBody>
      </p:sp>
      <p:sp>
        <p:nvSpPr>
          <p:cNvPr id="6" name="TextBox 5"/>
          <p:cNvSpPr txBox="1"/>
          <p:nvPr/>
        </p:nvSpPr>
        <p:spPr>
          <a:xfrm>
            <a:off x="0" y="72008"/>
            <a:ext cx="4476137" cy="1077218"/>
          </a:xfrm>
          <a:prstGeom prst="rect">
            <a:avLst/>
          </a:prstGeom>
          <a:noFill/>
        </p:spPr>
        <p:txBody>
          <a:bodyPr wrap="square" rtlCol="0">
            <a:spAutoFit/>
          </a:bodyPr>
          <a:lstStyle/>
          <a:p>
            <a:r>
              <a:rPr lang="en-GB" sz="3200" dirty="0">
                <a:solidFill>
                  <a:schemeClr val="accent5"/>
                </a:solidFill>
              </a:rPr>
              <a:t>A Level Art and Design  FINE ART</a:t>
            </a:r>
          </a:p>
        </p:txBody>
      </p:sp>
      <p:sp>
        <p:nvSpPr>
          <p:cNvPr id="18" name="Rectangle 17"/>
          <p:cNvSpPr/>
          <p:nvPr/>
        </p:nvSpPr>
        <p:spPr>
          <a:xfrm>
            <a:off x="3356992" y="1331640"/>
            <a:ext cx="3429000" cy="738664"/>
          </a:xfrm>
          <a:prstGeom prst="rect">
            <a:avLst/>
          </a:prstGeom>
          <a:solidFill>
            <a:srgbClr val="F08CEB"/>
          </a:solidFill>
          <a:ln>
            <a:solidFill>
              <a:schemeClr val="tx1"/>
            </a:solidFill>
          </a:ln>
        </p:spPr>
        <p:txBody>
          <a:bodyPr>
            <a:spAutoFit/>
          </a:bodyPr>
          <a:lstStyle/>
          <a:p>
            <a:pPr algn="ctr"/>
            <a:r>
              <a:rPr lang="en-GB" sz="1400" b="1" u="sng" dirty="0"/>
              <a:t>Component 2: </a:t>
            </a:r>
            <a:r>
              <a:rPr lang="en-GB" sz="1400" dirty="0"/>
              <a:t>Externally set brief – project set by AQA - 40% of total mark.</a:t>
            </a:r>
          </a:p>
          <a:p>
            <a:pPr algn="ctr"/>
            <a:r>
              <a:rPr lang="en-GB" sz="1400" dirty="0"/>
              <a:t>15 hours of sustained focused study (exam).</a:t>
            </a:r>
          </a:p>
        </p:txBody>
      </p:sp>
      <p:sp>
        <p:nvSpPr>
          <p:cNvPr id="19" name="Rectangle 18"/>
          <p:cNvSpPr/>
          <p:nvPr/>
        </p:nvSpPr>
        <p:spPr>
          <a:xfrm>
            <a:off x="44624" y="1331640"/>
            <a:ext cx="3240360" cy="738664"/>
          </a:xfrm>
          <a:prstGeom prst="rect">
            <a:avLst/>
          </a:prstGeom>
          <a:solidFill>
            <a:srgbClr val="F08CEB"/>
          </a:solidFill>
          <a:ln>
            <a:solidFill>
              <a:schemeClr val="tx1"/>
            </a:solidFill>
          </a:ln>
        </p:spPr>
        <p:txBody>
          <a:bodyPr wrap="square">
            <a:spAutoFit/>
          </a:bodyPr>
          <a:lstStyle/>
          <a:p>
            <a:pPr algn="ctr"/>
            <a:r>
              <a:rPr lang="en-GB" sz="1400" b="1" u="sng" dirty="0"/>
              <a:t>Component 1</a:t>
            </a:r>
            <a:r>
              <a:rPr lang="en-GB" sz="1400" b="1" dirty="0"/>
              <a:t>: Portfolio of work. </a:t>
            </a:r>
            <a:r>
              <a:rPr lang="en-GB" sz="1400" dirty="0"/>
              <a:t>Personal investigation project set by student - 60% of total mark.</a:t>
            </a:r>
          </a:p>
        </p:txBody>
      </p:sp>
      <p:sp>
        <p:nvSpPr>
          <p:cNvPr id="12" name="Rectangle 11"/>
          <p:cNvSpPr/>
          <p:nvPr/>
        </p:nvSpPr>
        <p:spPr>
          <a:xfrm>
            <a:off x="0" y="5418539"/>
            <a:ext cx="3356992" cy="36179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3429000" y="5307762"/>
            <a:ext cx="3356992" cy="37287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44624" y="6355357"/>
            <a:ext cx="6768752" cy="1384995"/>
          </a:xfrm>
          <a:prstGeom prst="rect">
            <a:avLst/>
          </a:prstGeom>
          <a:solidFill>
            <a:schemeClr val="bg1"/>
          </a:solidFill>
          <a:ln>
            <a:noFill/>
          </a:ln>
        </p:spPr>
        <p:txBody>
          <a:bodyPr wrap="square">
            <a:spAutoFit/>
          </a:bodyPr>
          <a:lstStyle/>
          <a:p>
            <a:r>
              <a:rPr lang="en-GB" sz="1200" b="1" dirty="0">
                <a:solidFill>
                  <a:srgbClr val="7030A0"/>
                </a:solidFill>
                <a:latin typeface="Gill Sans MT" pitchFamily="34" charset="0"/>
              </a:rPr>
              <a:t>Further study and career opportunities:</a:t>
            </a:r>
          </a:p>
          <a:p>
            <a:pPr lvl="0" fontAlgn="base">
              <a:spcBef>
                <a:spcPct val="0"/>
              </a:spcBef>
              <a:spcAft>
                <a:spcPct val="0"/>
              </a:spcAft>
            </a:pPr>
            <a:r>
              <a:rPr lang="en-GB" sz="1200" dirty="0">
                <a:solidFill>
                  <a:srgbClr val="000000"/>
                </a:solidFill>
                <a:latin typeface="Gill Sans MT" pitchFamily="34" charset="0"/>
                <a:cs typeface="Arial" pitchFamily="34" charset="0"/>
              </a:rPr>
              <a:t>Art &amp; Design A Level provides the perfect spring board for students to progress to A-Level and University.</a:t>
            </a:r>
          </a:p>
          <a:p>
            <a:pPr lvl="0" fontAlgn="base">
              <a:spcBef>
                <a:spcPct val="0"/>
              </a:spcBef>
              <a:spcAft>
                <a:spcPct val="0"/>
              </a:spcAft>
            </a:pPr>
            <a:endParaRPr lang="en-GB" sz="1200" b="1" dirty="0">
              <a:solidFill>
                <a:srgbClr val="4D269A"/>
              </a:solidFill>
              <a:latin typeface="Gill Sans MT" pitchFamily="34" charset="0"/>
              <a:cs typeface="Arial" pitchFamily="34" charset="0"/>
            </a:endParaRPr>
          </a:p>
          <a:p>
            <a:pPr lvl="0" fontAlgn="base">
              <a:spcBef>
                <a:spcPct val="0"/>
              </a:spcBef>
              <a:spcAft>
                <a:spcPct val="0"/>
              </a:spcAft>
            </a:pPr>
            <a:r>
              <a:rPr lang="en-GB" sz="1200" b="1" dirty="0">
                <a:solidFill>
                  <a:srgbClr val="4D269A"/>
                </a:solidFill>
                <a:latin typeface="Gill Sans MT" pitchFamily="34" charset="0"/>
                <a:cs typeface="Arial" pitchFamily="34" charset="0"/>
              </a:rPr>
              <a:t>Future Prospects/Career Options:</a:t>
            </a:r>
          </a:p>
          <a:p>
            <a:pPr lvl="0" fontAlgn="base">
              <a:spcBef>
                <a:spcPct val="0"/>
              </a:spcBef>
              <a:spcAft>
                <a:spcPct val="0"/>
              </a:spcAft>
            </a:pPr>
            <a:r>
              <a:rPr lang="en-GB" sz="1200" dirty="0">
                <a:solidFill>
                  <a:srgbClr val="000000"/>
                </a:solidFill>
                <a:latin typeface="Gill Sans MT" pitchFamily="34" charset="0"/>
                <a:cs typeface="Arial" pitchFamily="34" charset="0"/>
              </a:rPr>
              <a:t>The creative industries in the U.K are rapidly growing. They contribute £111 billion to the economy and  employ over 3 million people. People with creative skills are highly valued in a rapidly changing world of work. There are hundreds of special-isms but it is competitive and you need to work hard. </a:t>
            </a:r>
            <a:endParaRPr lang="en-US" sz="1200" dirty="0">
              <a:latin typeface="Gill Sans MT" pitchFamily="34" charset="0"/>
              <a:cs typeface="Arial" pitchFamily="34" charset="0"/>
            </a:endParaRPr>
          </a:p>
        </p:txBody>
      </p:sp>
      <p:sp>
        <p:nvSpPr>
          <p:cNvPr id="28" name="TextBox 27"/>
          <p:cNvSpPr txBox="1"/>
          <p:nvPr/>
        </p:nvSpPr>
        <p:spPr>
          <a:xfrm>
            <a:off x="0" y="7723509"/>
            <a:ext cx="1764196" cy="1384995"/>
          </a:xfrm>
          <a:prstGeom prst="rect">
            <a:avLst/>
          </a:prstGeom>
          <a:solidFill>
            <a:schemeClr val="bg1"/>
          </a:solidFill>
        </p:spPr>
        <p:txBody>
          <a:bodyPr wrap="square" rtlCol="0">
            <a:spAutoFit/>
          </a:bodyPr>
          <a:lstStyle/>
          <a:p>
            <a:pPr marL="285750" indent="-285750">
              <a:buClr>
                <a:srgbClr val="F08CEB"/>
              </a:buClr>
              <a:buFont typeface="Arial" pitchFamily="34" charset="0"/>
              <a:buChar char="•"/>
            </a:pPr>
            <a:r>
              <a:rPr lang="en-GB" sz="1200" dirty="0"/>
              <a:t>Animator</a:t>
            </a:r>
          </a:p>
          <a:p>
            <a:pPr marL="285750" indent="-285750">
              <a:buClr>
                <a:srgbClr val="F08CEB"/>
              </a:buClr>
              <a:buFont typeface="Arial" pitchFamily="34" charset="0"/>
              <a:buChar char="•"/>
            </a:pPr>
            <a:r>
              <a:rPr lang="en-GB" sz="1200" dirty="0"/>
              <a:t>Architect</a:t>
            </a:r>
          </a:p>
          <a:p>
            <a:pPr marL="285750" indent="-285750">
              <a:buClr>
                <a:srgbClr val="F08CEB"/>
              </a:buClr>
              <a:buFont typeface="Arial" pitchFamily="34" charset="0"/>
              <a:buChar char="•"/>
            </a:pPr>
            <a:r>
              <a:rPr lang="en-GB" sz="1200" dirty="0"/>
              <a:t>Art Therapist</a:t>
            </a:r>
          </a:p>
          <a:p>
            <a:pPr marL="285750" indent="-285750">
              <a:buClr>
                <a:srgbClr val="F08CEB"/>
              </a:buClr>
              <a:buFont typeface="Arial" pitchFamily="34" charset="0"/>
              <a:buChar char="•"/>
            </a:pPr>
            <a:r>
              <a:rPr lang="en-GB" sz="1200" dirty="0"/>
              <a:t>Blacksmith </a:t>
            </a:r>
          </a:p>
          <a:p>
            <a:pPr marL="285750" indent="-285750">
              <a:buClr>
                <a:srgbClr val="F08CEB"/>
              </a:buClr>
              <a:buFont typeface="Arial" pitchFamily="34" charset="0"/>
              <a:buChar char="•"/>
            </a:pPr>
            <a:r>
              <a:rPr lang="en-GB" sz="1200" dirty="0"/>
              <a:t>Ceramics</a:t>
            </a:r>
          </a:p>
          <a:p>
            <a:pPr marL="285750" indent="-285750">
              <a:buClr>
                <a:srgbClr val="F08CEB"/>
              </a:buClr>
              <a:buFont typeface="Arial" pitchFamily="34" charset="0"/>
              <a:buChar char="•"/>
            </a:pPr>
            <a:r>
              <a:rPr lang="en-GB" sz="1200" dirty="0"/>
              <a:t>Cartoon/Comic art</a:t>
            </a:r>
          </a:p>
          <a:p>
            <a:pPr marL="285750" indent="-285750">
              <a:buClr>
                <a:srgbClr val="F08CEB"/>
              </a:buClr>
              <a:buFont typeface="Arial" pitchFamily="34" charset="0"/>
              <a:buChar char="•"/>
            </a:pPr>
            <a:r>
              <a:rPr lang="en-GB" sz="1200" dirty="0"/>
              <a:t>Community arts</a:t>
            </a:r>
          </a:p>
        </p:txBody>
      </p:sp>
      <p:sp>
        <p:nvSpPr>
          <p:cNvPr id="29" name="TextBox 28"/>
          <p:cNvSpPr txBox="1"/>
          <p:nvPr/>
        </p:nvSpPr>
        <p:spPr>
          <a:xfrm>
            <a:off x="3263023" y="7740352"/>
            <a:ext cx="1764196" cy="1384995"/>
          </a:xfrm>
          <a:prstGeom prst="rect">
            <a:avLst/>
          </a:prstGeom>
          <a:solidFill>
            <a:schemeClr val="bg1"/>
          </a:solidFill>
        </p:spPr>
        <p:txBody>
          <a:bodyPr wrap="square" rtlCol="0">
            <a:spAutoFit/>
          </a:bodyPr>
          <a:lstStyle/>
          <a:p>
            <a:pPr marL="285750" indent="-285750">
              <a:buClr>
                <a:srgbClr val="F08CEB"/>
              </a:buClr>
              <a:buFont typeface="Arial" pitchFamily="34" charset="0"/>
              <a:buChar char="•"/>
            </a:pPr>
            <a:r>
              <a:rPr lang="en-GB" sz="1200" dirty="0"/>
              <a:t>Graphic design</a:t>
            </a:r>
          </a:p>
          <a:p>
            <a:pPr marL="285750" indent="-285750">
              <a:buClr>
                <a:srgbClr val="F08CEB"/>
              </a:buClr>
              <a:buFont typeface="Arial" pitchFamily="34" charset="0"/>
              <a:buChar char="•"/>
            </a:pPr>
            <a:r>
              <a:rPr lang="en-GB" sz="1200" dirty="0"/>
              <a:t>Illustrator</a:t>
            </a:r>
          </a:p>
          <a:p>
            <a:pPr marL="285750" indent="-285750">
              <a:buClr>
                <a:srgbClr val="F08CEB"/>
              </a:buClr>
              <a:buFont typeface="Arial" pitchFamily="34" charset="0"/>
              <a:buChar char="•"/>
            </a:pPr>
            <a:r>
              <a:rPr lang="en-GB" sz="1200" dirty="0"/>
              <a:t>Interior design</a:t>
            </a:r>
          </a:p>
          <a:p>
            <a:pPr marL="285750" indent="-285750">
              <a:buClr>
                <a:srgbClr val="F08CEB"/>
              </a:buClr>
              <a:buFont typeface="Arial" pitchFamily="34" charset="0"/>
              <a:buChar char="•"/>
            </a:pPr>
            <a:r>
              <a:rPr lang="en-GB" sz="1200" dirty="0"/>
              <a:t>Jewellery design</a:t>
            </a:r>
          </a:p>
          <a:p>
            <a:pPr marL="285750" indent="-285750">
              <a:buClr>
                <a:srgbClr val="F08CEB"/>
              </a:buClr>
              <a:buFont typeface="Arial" pitchFamily="34" charset="0"/>
              <a:buChar char="•"/>
            </a:pPr>
            <a:r>
              <a:rPr lang="en-GB" sz="1200" dirty="0"/>
              <a:t>Make up/Hair design</a:t>
            </a:r>
          </a:p>
          <a:p>
            <a:pPr marL="285750" indent="-285750">
              <a:buClr>
                <a:srgbClr val="F08CEB"/>
              </a:buClr>
              <a:buFont typeface="Arial" pitchFamily="34" charset="0"/>
              <a:buChar char="•"/>
            </a:pPr>
            <a:r>
              <a:rPr lang="en-GB" sz="1200" dirty="0"/>
              <a:t>Medical illustrator</a:t>
            </a:r>
          </a:p>
          <a:p>
            <a:pPr marL="285750" indent="-285750">
              <a:buClr>
                <a:srgbClr val="F08CEB"/>
              </a:buClr>
              <a:buFont typeface="Arial" pitchFamily="34" charset="0"/>
              <a:buChar char="•"/>
            </a:pPr>
            <a:r>
              <a:rPr lang="en-GB" sz="1200" dirty="0"/>
              <a:t>Photographer</a:t>
            </a:r>
          </a:p>
        </p:txBody>
      </p:sp>
      <p:sp>
        <p:nvSpPr>
          <p:cNvPr id="17" name="Text Box 4"/>
          <p:cNvSpPr txBox="1">
            <a:spLocks noChangeArrowheads="1"/>
          </p:cNvSpPr>
          <p:nvPr/>
        </p:nvSpPr>
        <p:spPr bwMode="auto">
          <a:xfrm>
            <a:off x="3933056" y="68560"/>
            <a:ext cx="2880320" cy="1263080"/>
          </a:xfrm>
          <a:prstGeom prst="rect">
            <a:avLst/>
          </a:prstGeom>
          <a:solidFill>
            <a:schemeClr val="bg1"/>
          </a:solid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i="0" u="none" strike="noStrike" cap="none" normalizeH="0" baseline="0" dirty="0">
                <a:ln>
                  <a:noFill/>
                </a:ln>
                <a:solidFill>
                  <a:srgbClr val="000000"/>
                </a:solidFill>
                <a:effectLst/>
                <a:latin typeface="Gill Sans MT" pitchFamily="34" charset="0"/>
                <a:cs typeface="Arial" pitchFamily="34" charset="0"/>
              </a:rPr>
              <a:t>Art &amp; Design is suitable for a wide variety of students.  Including gifted artists who wish to pursue a career in creative industries, those wishing to balance academic and practical subjects and those who simply enjoy Art &amp; Design and are willing to work hard.</a:t>
            </a:r>
          </a:p>
        </p:txBody>
      </p:sp>
      <p:sp>
        <p:nvSpPr>
          <p:cNvPr id="33" name="TextBox 32"/>
          <p:cNvSpPr txBox="1"/>
          <p:nvPr/>
        </p:nvSpPr>
        <p:spPr>
          <a:xfrm>
            <a:off x="1592796" y="7740352"/>
            <a:ext cx="1764196" cy="1384995"/>
          </a:xfrm>
          <a:prstGeom prst="rect">
            <a:avLst/>
          </a:prstGeom>
          <a:solidFill>
            <a:schemeClr val="bg1"/>
          </a:solidFill>
        </p:spPr>
        <p:txBody>
          <a:bodyPr wrap="square" rtlCol="0">
            <a:spAutoFit/>
          </a:bodyPr>
          <a:lstStyle/>
          <a:p>
            <a:pPr marL="285750" indent="-285750">
              <a:buClr>
                <a:srgbClr val="F08CEB"/>
              </a:buClr>
              <a:buFont typeface="Arial" pitchFamily="34" charset="0"/>
              <a:buChar char="•"/>
            </a:pPr>
            <a:r>
              <a:rPr lang="en-GB" sz="1200" dirty="0"/>
              <a:t>Costume design</a:t>
            </a:r>
          </a:p>
          <a:p>
            <a:pPr marL="285750" indent="-285750">
              <a:buClr>
                <a:srgbClr val="F08CEB"/>
              </a:buClr>
              <a:buFont typeface="Arial" pitchFamily="34" charset="0"/>
              <a:buChar char="•"/>
            </a:pPr>
            <a:r>
              <a:rPr lang="en-GB" sz="1200" dirty="0"/>
              <a:t>Exhibition design</a:t>
            </a:r>
          </a:p>
          <a:p>
            <a:pPr marL="285750" indent="-285750">
              <a:buClr>
                <a:srgbClr val="F08CEB"/>
              </a:buClr>
              <a:buFont typeface="Arial" pitchFamily="34" charset="0"/>
              <a:buChar char="•"/>
            </a:pPr>
            <a:r>
              <a:rPr lang="en-GB" sz="1200" dirty="0"/>
              <a:t>Fashion design</a:t>
            </a:r>
          </a:p>
          <a:p>
            <a:pPr marL="285750" indent="-285750">
              <a:buClr>
                <a:srgbClr val="F08CEB"/>
              </a:buClr>
              <a:buFont typeface="Arial" pitchFamily="34" charset="0"/>
              <a:buChar char="•"/>
            </a:pPr>
            <a:r>
              <a:rPr lang="en-GB" sz="1200" dirty="0"/>
              <a:t>Film director</a:t>
            </a:r>
          </a:p>
          <a:p>
            <a:pPr marL="285750" indent="-285750">
              <a:buClr>
                <a:srgbClr val="F08CEB"/>
              </a:buClr>
              <a:buFont typeface="Arial" pitchFamily="34" charset="0"/>
              <a:buChar char="•"/>
            </a:pPr>
            <a:r>
              <a:rPr lang="en-GB" sz="1200" dirty="0"/>
              <a:t>Fine artist</a:t>
            </a:r>
          </a:p>
          <a:p>
            <a:pPr marL="285750" indent="-285750">
              <a:buClr>
                <a:srgbClr val="F08CEB"/>
              </a:buClr>
              <a:buFont typeface="Arial" pitchFamily="34" charset="0"/>
              <a:buChar char="•"/>
            </a:pPr>
            <a:r>
              <a:rPr lang="en-GB" sz="1200" dirty="0"/>
              <a:t>Furniture design</a:t>
            </a:r>
          </a:p>
          <a:p>
            <a:pPr marL="285750" indent="-285750">
              <a:buClr>
                <a:srgbClr val="F08CEB"/>
              </a:buClr>
              <a:buFont typeface="Arial" pitchFamily="34" charset="0"/>
              <a:buChar char="•"/>
            </a:pPr>
            <a:r>
              <a:rPr lang="en-GB" sz="1200" dirty="0"/>
              <a:t>Game design</a:t>
            </a:r>
          </a:p>
        </p:txBody>
      </p:sp>
      <p:sp>
        <p:nvSpPr>
          <p:cNvPr id="35" name="TextBox 34"/>
          <p:cNvSpPr txBox="1"/>
          <p:nvPr/>
        </p:nvSpPr>
        <p:spPr>
          <a:xfrm>
            <a:off x="5066373" y="7723509"/>
            <a:ext cx="1764196" cy="1384995"/>
          </a:xfrm>
          <a:prstGeom prst="rect">
            <a:avLst/>
          </a:prstGeom>
          <a:solidFill>
            <a:schemeClr val="bg1"/>
          </a:solidFill>
        </p:spPr>
        <p:txBody>
          <a:bodyPr wrap="square" rtlCol="0">
            <a:spAutoFit/>
          </a:bodyPr>
          <a:lstStyle/>
          <a:p>
            <a:pPr marL="285750" indent="-285750">
              <a:buClr>
                <a:srgbClr val="F08CEB"/>
              </a:buClr>
              <a:buFont typeface="Arial" pitchFamily="34" charset="0"/>
              <a:buChar char="•"/>
            </a:pPr>
            <a:r>
              <a:rPr lang="en-GB" sz="1200" dirty="0"/>
              <a:t>Product design</a:t>
            </a:r>
          </a:p>
          <a:p>
            <a:pPr marL="285750" indent="-285750">
              <a:buClr>
                <a:srgbClr val="F08CEB"/>
              </a:buClr>
              <a:buFont typeface="Arial" pitchFamily="34" charset="0"/>
              <a:buChar char="•"/>
            </a:pPr>
            <a:r>
              <a:rPr lang="en-GB" sz="1200" dirty="0"/>
              <a:t>Sculptor</a:t>
            </a:r>
          </a:p>
          <a:p>
            <a:pPr marL="285750" indent="-285750">
              <a:buClr>
                <a:srgbClr val="F08CEB"/>
              </a:buClr>
              <a:buFont typeface="Arial" pitchFamily="34" charset="0"/>
              <a:buChar char="•"/>
            </a:pPr>
            <a:r>
              <a:rPr lang="en-GB" sz="1200" dirty="0"/>
              <a:t>Set designer</a:t>
            </a:r>
          </a:p>
          <a:p>
            <a:pPr marL="285750" indent="-285750">
              <a:buClr>
                <a:srgbClr val="F08CEB"/>
              </a:buClr>
              <a:buFont typeface="Arial" pitchFamily="34" charset="0"/>
              <a:buChar char="•"/>
            </a:pPr>
            <a:r>
              <a:rPr lang="en-GB" sz="1200" dirty="0"/>
              <a:t>Tattoo artist</a:t>
            </a:r>
          </a:p>
          <a:p>
            <a:pPr marL="285750" indent="-285750">
              <a:buClr>
                <a:srgbClr val="F08CEB"/>
              </a:buClr>
              <a:buFont typeface="Arial" pitchFamily="34" charset="0"/>
              <a:buChar char="•"/>
            </a:pPr>
            <a:r>
              <a:rPr lang="en-GB" sz="1200" dirty="0"/>
              <a:t>Teacher</a:t>
            </a:r>
          </a:p>
          <a:p>
            <a:pPr marL="285750" indent="-285750">
              <a:buClr>
                <a:srgbClr val="F08CEB"/>
              </a:buClr>
              <a:buFont typeface="Arial" pitchFamily="34" charset="0"/>
              <a:buChar char="•"/>
            </a:pPr>
            <a:r>
              <a:rPr lang="en-GB" sz="1200" dirty="0"/>
              <a:t>Theatre design</a:t>
            </a:r>
          </a:p>
          <a:p>
            <a:pPr marL="285750" indent="-285750">
              <a:buClr>
                <a:srgbClr val="F08CEB"/>
              </a:buClr>
              <a:buFont typeface="Arial" pitchFamily="34" charset="0"/>
              <a:buChar char="•"/>
            </a:pPr>
            <a:r>
              <a:rPr lang="en-GB" sz="1200" dirty="0"/>
              <a:t>Web design</a:t>
            </a:r>
          </a:p>
        </p:txBody>
      </p:sp>
      <p:pic>
        <p:nvPicPr>
          <p:cNvPr id="36" name="Picture 2" descr="FullSizeRender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25144" y="3661762"/>
            <a:ext cx="2049153" cy="2638430"/>
          </a:xfrm>
          <a:prstGeom prst="rect">
            <a:avLst/>
          </a:prstGeom>
          <a:noFill/>
          <a:ln w="3175"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37" name="Text Box 3"/>
          <p:cNvSpPr txBox="1">
            <a:spLocks noChangeArrowheads="1"/>
          </p:cNvSpPr>
          <p:nvPr/>
        </p:nvSpPr>
        <p:spPr bwMode="auto">
          <a:xfrm>
            <a:off x="4480852" y="6299724"/>
            <a:ext cx="2476540" cy="504524"/>
          </a:xfrm>
          <a:prstGeom prst="rect">
            <a:avLst/>
          </a:prstGeom>
          <a:noFill/>
          <a:ln>
            <a:noFill/>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100" b="0" i="0" u="none" strike="noStrike" cap="none" normalizeH="0" baseline="0" dirty="0">
                <a:ln>
                  <a:noFill/>
                </a:ln>
                <a:solidFill>
                  <a:schemeClr val="accent5"/>
                </a:solidFill>
                <a:effectLst/>
                <a:latin typeface="Gill Sans MT" pitchFamily="34" charset="0"/>
                <a:cs typeface="Arial" pitchFamily="34" charset="0"/>
              </a:rPr>
              <a:t>Drawing produced by year</a:t>
            </a:r>
            <a:r>
              <a:rPr kumimoji="0" lang="en-GB" sz="1100" b="0" i="0" u="none" strike="noStrike" cap="none" normalizeH="0" dirty="0">
                <a:ln>
                  <a:noFill/>
                </a:ln>
                <a:solidFill>
                  <a:schemeClr val="accent5"/>
                </a:solidFill>
                <a:effectLst/>
                <a:latin typeface="Gill Sans MT" pitchFamily="34" charset="0"/>
                <a:cs typeface="Arial" pitchFamily="34" charset="0"/>
              </a:rPr>
              <a:t> </a:t>
            </a:r>
            <a:r>
              <a:rPr kumimoji="0" lang="en-GB" sz="1100" b="0" i="0" u="none" strike="noStrike" cap="none" normalizeH="0" baseline="0" dirty="0">
                <a:ln>
                  <a:noFill/>
                </a:ln>
                <a:solidFill>
                  <a:schemeClr val="accent5"/>
                </a:solidFill>
                <a:effectLst/>
                <a:latin typeface="Gill Sans MT" pitchFamily="34" charset="0"/>
                <a:cs typeface="Arial" pitchFamily="34" charset="0"/>
              </a:rPr>
              <a:t>10 student</a:t>
            </a:r>
            <a:r>
              <a:rPr kumimoji="0" lang="en-GB" sz="1100" b="0" i="0" u="none" strike="noStrike" cap="none" normalizeH="0" baseline="0" dirty="0">
                <a:ln>
                  <a:noFill/>
                </a:ln>
                <a:solidFill>
                  <a:srgbClr val="F08CEB"/>
                </a:solidFill>
                <a:effectLst/>
                <a:latin typeface="Gill Sans MT" pitchFamily="34" charset="0"/>
                <a:cs typeface="Arial" pitchFamily="34" charset="0"/>
              </a:rPr>
              <a:t>.</a:t>
            </a:r>
            <a:endParaRPr kumimoji="0" lang="en-US" sz="1600" b="0" i="0" u="none" strike="noStrike" cap="none" normalizeH="0" baseline="0" dirty="0">
              <a:ln>
                <a:noFill/>
              </a:ln>
              <a:solidFill>
                <a:srgbClr val="F08CEB"/>
              </a:solidFill>
              <a:effectLst/>
              <a:latin typeface="Arial" pitchFamily="34" charset="0"/>
              <a:cs typeface="Arial" pitchFamily="34" charset="0"/>
            </a:endParaRPr>
          </a:p>
        </p:txBody>
      </p:sp>
      <p:pic>
        <p:nvPicPr>
          <p:cNvPr id="1042" name="Picture 18" descr="Through gorgeous, ethereal paintings, artist Emma Lindstrm creates a tangible representation of a feeling. To her, this feeling is floating and irrational, but always uplifting and full of hope–one that can be experienced, but never formed into a thought. The conceptual basis for Lindstrm&amp;apos;s artwork lends itself to the sprawling, abstract compositions that she painstakingly …"/>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11841"/>
          <a:stretch/>
        </p:blipFill>
        <p:spPr bwMode="auto">
          <a:xfrm>
            <a:off x="2708920" y="3683404"/>
            <a:ext cx="1863110" cy="261678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44" name="Picture 20" descr="Visualize This: The Concept Art Behind ParaNorman’s 3-D Printed World - Neil's House Set"/>
          <p:cNvPicPr>
            <a:picLocks noChangeAspect="1" noChangeArrowheads="1"/>
          </p:cNvPicPr>
          <p:nvPr/>
        </p:nvPicPr>
        <p:blipFill rotWithShape="1">
          <a:blip r:embed="rId6">
            <a:extLst>
              <a:ext uri="{28A0092B-C50C-407E-A947-70E740481C1C}">
                <a14:useLocalDpi xmlns:a14="http://schemas.microsoft.com/office/drawing/2010/main" val="0"/>
              </a:ext>
            </a:extLst>
          </a:blip>
          <a:srcRect l="9071" r="8496"/>
          <a:stretch/>
        </p:blipFill>
        <p:spPr bwMode="auto">
          <a:xfrm>
            <a:off x="44623" y="3682935"/>
            <a:ext cx="2545485" cy="173560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5" name="Audio 24">
            <a:hlinkClick r:id="" action="ppaction://media"/>
            <a:extLst>
              <a:ext uri="{FF2B5EF4-FFF2-40B4-BE49-F238E27FC236}">
                <a16:creationId xmlns:a16="http://schemas.microsoft.com/office/drawing/2014/main" id="{2195C0D7-7FEA-4000-8E15-B0FEEB691B8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235700" y="85217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0536"/>
    </mc:Choice>
    <mc:Fallback xmlns="">
      <p:transition spd="slow" advTm="905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A40BC-6A52-4FB1-87D4-E95E3A8909E8}"/>
              </a:ext>
            </a:extLst>
          </p:cNvPr>
          <p:cNvSpPr>
            <a:spLocks noGrp="1"/>
          </p:cNvSpPr>
          <p:nvPr>
            <p:ph type="title"/>
          </p:nvPr>
        </p:nvSpPr>
        <p:spPr>
          <a:xfrm>
            <a:off x="342900" y="395536"/>
            <a:ext cx="6172200" cy="1524000"/>
          </a:xfrm>
        </p:spPr>
        <p:txBody>
          <a:bodyPr/>
          <a:lstStyle/>
          <a:p>
            <a:r>
              <a:rPr lang="en-GB" b="1" spc="-190" dirty="0">
                <a:solidFill>
                  <a:srgbClr val="6F2F9F"/>
                </a:solidFill>
                <a:latin typeface="Verdana"/>
                <a:cs typeface="Verdana"/>
              </a:rPr>
              <a:t>Year </a:t>
            </a:r>
            <a:r>
              <a:rPr lang="en-GB" b="1" spc="-320" dirty="0">
                <a:solidFill>
                  <a:srgbClr val="6F2F9F"/>
                </a:solidFill>
                <a:latin typeface="Verdana"/>
                <a:cs typeface="Verdana"/>
              </a:rPr>
              <a:t>12:</a:t>
            </a:r>
            <a:endParaRPr lang="en-GB" dirty="0"/>
          </a:p>
        </p:txBody>
      </p:sp>
      <p:sp>
        <p:nvSpPr>
          <p:cNvPr id="3" name="Content Placeholder 2">
            <a:extLst>
              <a:ext uri="{FF2B5EF4-FFF2-40B4-BE49-F238E27FC236}">
                <a16:creationId xmlns:a16="http://schemas.microsoft.com/office/drawing/2014/main" id="{B202274F-3295-464B-9604-492CC3983DF9}"/>
              </a:ext>
            </a:extLst>
          </p:cNvPr>
          <p:cNvSpPr>
            <a:spLocks noGrp="1"/>
          </p:cNvSpPr>
          <p:nvPr>
            <p:ph idx="1"/>
          </p:nvPr>
        </p:nvSpPr>
        <p:spPr/>
        <p:txBody>
          <a:bodyPr>
            <a:normAutofit fontScale="85000" lnSpcReduction="20000"/>
          </a:bodyPr>
          <a:lstStyle/>
          <a:p>
            <a:pPr marL="0" marR="386715" indent="0">
              <a:lnSpc>
                <a:spcPct val="102299"/>
              </a:lnSpc>
              <a:spcBef>
                <a:spcPts val="35"/>
              </a:spcBef>
              <a:buNone/>
            </a:pPr>
            <a:r>
              <a:rPr lang="en-GB" b="1" spc="-229" dirty="0">
                <a:solidFill>
                  <a:srgbClr val="6F2F9F"/>
                </a:solidFill>
                <a:latin typeface="Verdana"/>
                <a:cs typeface="Verdana"/>
              </a:rPr>
              <a:t>Experimentation </a:t>
            </a:r>
            <a:r>
              <a:rPr lang="en-GB" b="1" spc="-405" dirty="0">
                <a:solidFill>
                  <a:srgbClr val="6F2F9F"/>
                </a:solidFill>
                <a:latin typeface="Verdana"/>
                <a:cs typeface="Verdana"/>
              </a:rPr>
              <a:t>&amp;  </a:t>
            </a:r>
            <a:r>
              <a:rPr lang="en-GB" b="1" spc="-155" dirty="0">
                <a:solidFill>
                  <a:srgbClr val="6F2F9F"/>
                </a:solidFill>
                <a:latin typeface="Verdana"/>
                <a:cs typeface="Verdana"/>
              </a:rPr>
              <a:t>Skills building which leads into Component 1</a:t>
            </a:r>
          </a:p>
          <a:p>
            <a:pPr marL="0" marR="386715" indent="0">
              <a:lnSpc>
                <a:spcPct val="102299"/>
              </a:lnSpc>
              <a:spcBef>
                <a:spcPts val="35"/>
              </a:spcBef>
              <a:buNone/>
            </a:pPr>
            <a:endParaRPr lang="en-GB" b="1" spc="-155" dirty="0">
              <a:solidFill>
                <a:srgbClr val="6F2F9F"/>
              </a:solidFill>
              <a:latin typeface="Verdana"/>
              <a:cs typeface="Verdana"/>
            </a:endParaRPr>
          </a:p>
          <a:p>
            <a:pPr marL="0" marR="386715" indent="0">
              <a:lnSpc>
                <a:spcPct val="102299"/>
              </a:lnSpc>
              <a:spcBef>
                <a:spcPts val="35"/>
              </a:spcBef>
              <a:buNone/>
            </a:pPr>
            <a:r>
              <a:rPr lang="en-GB" b="1" spc="-190" dirty="0">
                <a:solidFill>
                  <a:srgbClr val="6F2F9F"/>
                </a:solidFill>
                <a:latin typeface="Verdana"/>
                <a:cs typeface="Verdana"/>
              </a:rPr>
              <a:t>Year </a:t>
            </a:r>
            <a:r>
              <a:rPr lang="en-GB" b="1" spc="-340" dirty="0">
                <a:solidFill>
                  <a:srgbClr val="6F2F9F"/>
                </a:solidFill>
                <a:latin typeface="Verdana"/>
                <a:cs typeface="Verdana"/>
              </a:rPr>
              <a:t>13 : </a:t>
            </a:r>
          </a:p>
          <a:p>
            <a:pPr marL="0" marR="386715" indent="0">
              <a:lnSpc>
                <a:spcPct val="102299"/>
              </a:lnSpc>
              <a:spcBef>
                <a:spcPts val="35"/>
              </a:spcBef>
              <a:buNone/>
            </a:pPr>
            <a:endParaRPr lang="en-GB" b="1" spc="-340" dirty="0">
              <a:solidFill>
                <a:srgbClr val="6F2F9F"/>
              </a:solidFill>
              <a:latin typeface="Verdana"/>
              <a:cs typeface="Verdana"/>
            </a:endParaRPr>
          </a:p>
          <a:p>
            <a:pPr marL="0" marR="386715" indent="0">
              <a:lnSpc>
                <a:spcPct val="102299"/>
              </a:lnSpc>
              <a:spcBef>
                <a:spcPts val="35"/>
              </a:spcBef>
              <a:buNone/>
            </a:pPr>
            <a:r>
              <a:rPr lang="en-GB" b="1" spc="-150" dirty="0">
                <a:solidFill>
                  <a:srgbClr val="6F2F9F"/>
                </a:solidFill>
                <a:latin typeface="Verdana"/>
                <a:cs typeface="Verdana"/>
              </a:rPr>
              <a:t>Component </a:t>
            </a:r>
            <a:r>
              <a:rPr lang="en-GB" b="1" spc="-305" dirty="0">
                <a:solidFill>
                  <a:srgbClr val="6F2F9F"/>
                </a:solidFill>
                <a:latin typeface="Verdana"/>
                <a:cs typeface="Verdana"/>
              </a:rPr>
              <a:t>1: Theme based work which is worth </a:t>
            </a:r>
            <a:r>
              <a:rPr lang="en-GB" b="1" spc="-530" dirty="0">
                <a:solidFill>
                  <a:srgbClr val="6F2F9F"/>
                </a:solidFill>
                <a:latin typeface="Verdana"/>
                <a:cs typeface="Verdana"/>
              </a:rPr>
              <a:t>60 %  </a:t>
            </a:r>
            <a:r>
              <a:rPr lang="en-GB" b="1" spc="-215" dirty="0">
                <a:solidFill>
                  <a:srgbClr val="6F2F9F"/>
                </a:solidFill>
                <a:latin typeface="Verdana"/>
                <a:cs typeface="Verdana"/>
              </a:rPr>
              <a:t>of </a:t>
            </a:r>
            <a:r>
              <a:rPr lang="en-GB" b="1" spc="-85" dirty="0">
                <a:solidFill>
                  <a:srgbClr val="6F2F9F"/>
                </a:solidFill>
                <a:latin typeface="Verdana"/>
                <a:cs typeface="Verdana"/>
              </a:rPr>
              <a:t>A </a:t>
            </a:r>
            <a:r>
              <a:rPr lang="en-GB" b="1" spc="-195" dirty="0">
                <a:solidFill>
                  <a:srgbClr val="6F2F9F"/>
                </a:solidFill>
                <a:latin typeface="Verdana"/>
                <a:cs typeface="Verdana"/>
              </a:rPr>
              <a:t>Level  </a:t>
            </a:r>
          </a:p>
          <a:p>
            <a:pPr marL="0" marR="386715" indent="0">
              <a:lnSpc>
                <a:spcPct val="102299"/>
              </a:lnSpc>
              <a:spcBef>
                <a:spcPts val="35"/>
              </a:spcBef>
              <a:buNone/>
            </a:pPr>
            <a:endParaRPr lang="en-GB" b="1" spc="-170" dirty="0">
              <a:solidFill>
                <a:srgbClr val="6F2F9F"/>
              </a:solidFill>
              <a:latin typeface="Verdana"/>
              <a:cs typeface="Verdana"/>
            </a:endParaRPr>
          </a:p>
          <a:p>
            <a:pPr marL="0" marR="386715" indent="0">
              <a:lnSpc>
                <a:spcPct val="102299"/>
              </a:lnSpc>
              <a:spcBef>
                <a:spcPts val="35"/>
              </a:spcBef>
              <a:buNone/>
            </a:pPr>
            <a:r>
              <a:rPr lang="en-GB" b="1" spc="-170" dirty="0">
                <a:solidFill>
                  <a:srgbClr val="6F2F9F"/>
                </a:solidFill>
                <a:latin typeface="Verdana"/>
                <a:cs typeface="Verdana"/>
              </a:rPr>
              <a:t>Deadline for component 1 is </a:t>
            </a:r>
            <a:r>
              <a:rPr lang="en-GB" b="1" spc="-235" dirty="0">
                <a:solidFill>
                  <a:srgbClr val="6F2F9F"/>
                </a:solidFill>
                <a:latin typeface="Verdana"/>
                <a:cs typeface="Verdana"/>
              </a:rPr>
              <a:t>end </a:t>
            </a:r>
            <a:r>
              <a:rPr lang="en-GB" b="1" spc="-215" dirty="0">
                <a:solidFill>
                  <a:srgbClr val="6F2F9F"/>
                </a:solidFill>
                <a:latin typeface="Verdana"/>
                <a:cs typeface="Verdana"/>
              </a:rPr>
              <a:t>of </a:t>
            </a:r>
            <a:r>
              <a:rPr lang="en-GB" b="1" spc="-180" dirty="0">
                <a:solidFill>
                  <a:srgbClr val="6F2F9F"/>
                </a:solidFill>
                <a:latin typeface="Verdana"/>
                <a:cs typeface="Verdana"/>
              </a:rPr>
              <a:t>January</a:t>
            </a:r>
            <a:r>
              <a:rPr lang="en-GB" b="1" spc="55" dirty="0">
                <a:solidFill>
                  <a:srgbClr val="6F2F9F"/>
                </a:solidFill>
                <a:latin typeface="Verdana"/>
                <a:cs typeface="Verdana"/>
              </a:rPr>
              <a:t> </a:t>
            </a:r>
            <a:r>
              <a:rPr lang="en-GB" b="1" spc="-340" dirty="0">
                <a:solidFill>
                  <a:srgbClr val="6F2F9F"/>
                </a:solidFill>
                <a:latin typeface="Verdana"/>
                <a:cs typeface="Verdana"/>
              </a:rPr>
              <a:t>2023 </a:t>
            </a:r>
          </a:p>
          <a:p>
            <a:pPr marL="0" marR="386715" indent="0">
              <a:lnSpc>
                <a:spcPct val="102299"/>
              </a:lnSpc>
              <a:spcBef>
                <a:spcPts val="35"/>
              </a:spcBef>
              <a:buNone/>
            </a:pPr>
            <a:endParaRPr lang="en-GB" b="1" spc="-340" dirty="0">
              <a:solidFill>
                <a:srgbClr val="6F2F9F"/>
              </a:solidFill>
              <a:latin typeface="Verdana"/>
              <a:cs typeface="Verdana"/>
            </a:endParaRPr>
          </a:p>
          <a:p>
            <a:pPr marL="0" indent="0">
              <a:lnSpc>
                <a:spcPct val="100000"/>
              </a:lnSpc>
              <a:spcBef>
                <a:spcPts val="50"/>
              </a:spcBef>
              <a:buNone/>
            </a:pPr>
            <a:r>
              <a:rPr lang="en-GB" b="1" spc="-150" dirty="0">
                <a:solidFill>
                  <a:srgbClr val="6F2F9F"/>
                </a:solidFill>
                <a:latin typeface="Verdana"/>
                <a:cs typeface="Verdana"/>
              </a:rPr>
              <a:t>Component </a:t>
            </a:r>
            <a:r>
              <a:rPr lang="en-GB" b="1" spc="-310" dirty="0">
                <a:solidFill>
                  <a:srgbClr val="6F2F9F"/>
                </a:solidFill>
                <a:latin typeface="Verdana"/>
                <a:cs typeface="Verdana"/>
              </a:rPr>
              <a:t>2:</a:t>
            </a:r>
          </a:p>
          <a:p>
            <a:pPr marL="0" indent="0">
              <a:lnSpc>
                <a:spcPct val="100000"/>
              </a:lnSpc>
              <a:spcBef>
                <a:spcPts val="50"/>
              </a:spcBef>
              <a:buNone/>
            </a:pPr>
            <a:endParaRPr lang="en-GB" b="1" spc="-310" dirty="0">
              <a:solidFill>
                <a:srgbClr val="6F2F9F"/>
              </a:solidFill>
              <a:latin typeface="Verdana"/>
              <a:cs typeface="Verdana"/>
            </a:endParaRPr>
          </a:p>
          <a:p>
            <a:pPr marL="0" indent="0">
              <a:lnSpc>
                <a:spcPct val="100000"/>
              </a:lnSpc>
              <a:spcBef>
                <a:spcPts val="50"/>
              </a:spcBef>
              <a:buNone/>
            </a:pPr>
            <a:r>
              <a:rPr lang="en-GB" b="1" spc="-310" dirty="0">
                <a:solidFill>
                  <a:srgbClr val="6F2F9F"/>
                </a:solidFill>
                <a:latin typeface="Verdana"/>
                <a:cs typeface="Verdana"/>
              </a:rPr>
              <a:t>February 2023</a:t>
            </a:r>
          </a:p>
          <a:p>
            <a:pPr marL="0" indent="0">
              <a:lnSpc>
                <a:spcPct val="100000"/>
              </a:lnSpc>
              <a:spcBef>
                <a:spcPts val="50"/>
              </a:spcBef>
              <a:buNone/>
            </a:pPr>
            <a:r>
              <a:rPr lang="en-GB" b="1" spc="-229" dirty="0">
                <a:solidFill>
                  <a:srgbClr val="6F2F9F"/>
                </a:solidFill>
                <a:latin typeface="Verdana"/>
                <a:cs typeface="Verdana"/>
              </a:rPr>
              <a:t>Externally </a:t>
            </a:r>
            <a:r>
              <a:rPr lang="en-GB" b="1" spc="-280" dirty="0">
                <a:solidFill>
                  <a:srgbClr val="6F2F9F"/>
                </a:solidFill>
                <a:latin typeface="Verdana"/>
                <a:cs typeface="Verdana"/>
              </a:rPr>
              <a:t>Set</a:t>
            </a:r>
            <a:r>
              <a:rPr lang="en-GB" b="1" spc="-290" dirty="0">
                <a:solidFill>
                  <a:srgbClr val="6F2F9F"/>
                </a:solidFill>
                <a:latin typeface="Verdana"/>
                <a:cs typeface="Verdana"/>
              </a:rPr>
              <a:t> </a:t>
            </a:r>
            <a:r>
              <a:rPr lang="en-GB" b="1" spc="-229" dirty="0">
                <a:solidFill>
                  <a:srgbClr val="6F2F9F"/>
                </a:solidFill>
                <a:latin typeface="Verdana"/>
                <a:cs typeface="Verdana"/>
              </a:rPr>
              <a:t>Assignment from AQA</a:t>
            </a:r>
            <a:endParaRPr lang="en-GB" dirty="0">
              <a:latin typeface="Verdana"/>
              <a:cs typeface="Verdana"/>
            </a:endParaRPr>
          </a:p>
          <a:p>
            <a:endParaRPr lang="en-GB" dirty="0"/>
          </a:p>
        </p:txBody>
      </p:sp>
      <p:pic>
        <p:nvPicPr>
          <p:cNvPr id="6" name="Audio 5">
            <a:hlinkClick r:id="" action="ppaction://media"/>
            <a:extLst>
              <a:ext uri="{FF2B5EF4-FFF2-40B4-BE49-F238E27FC236}">
                <a16:creationId xmlns:a16="http://schemas.microsoft.com/office/drawing/2014/main" id="{2C21A872-87BC-4BA8-A055-EA8FCAE341B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235700" y="8521700"/>
            <a:ext cx="406400" cy="406400"/>
          </a:xfrm>
          <a:prstGeom prst="rect">
            <a:avLst/>
          </a:prstGeom>
        </p:spPr>
      </p:pic>
    </p:spTree>
    <p:extLst>
      <p:ext uri="{BB962C8B-B14F-4D97-AF65-F5344CB8AC3E}">
        <p14:creationId xmlns:p14="http://schemas.microsoft.com/office/powerpoint/2010/main" val="3972011904"/>
      </p:ext>
    </p:extLst>
  </p:cSld>
  <p:clrMapOvr>
    <a:masterClrMapping/>
  </p:clrMapOvr>
  <mc:AlternateContent xmlns:mc="http://schemas.openxmlformats.org/markup-compatibility/2006" xmlns:p14="http://schemas.microsoft.com/office/powerpoint/2010/main">
    <mc:Choice Requires="p14">
      <p:transition spd="slow" p14:dur="2000" advTm="36089"/>
    </mc:Choice>
    <mc:Fallback xmlns="">
      <p:transition spd="slow" advTm="360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1835696"/>
            <a:ext cx="6172200" cy="1524000"/>
          </a:xfrm>
        </p:spPr>
        <p:txBody>
          <a:bodyPr>
            <a:noAutofit/>
          </a:bodyPr>
          <a:lstStyle/>
          <a:p>
            <a:pPr marL="0" indent="0"/>
            <a:r>
              <a:rPr lang="en-GB" dirty="0">
                <a:solidFill>
                  <a:srgbClr val="7030A0"/>
                </a:solidFill>
              </a:rPr>
              <a:t>The Creative industry is the fastest growing sector! </a:t>
            </a:r>
            <a:br>
              <a:rPr lang="en-GB" dirty="0">
                <a:solidFill>
                  <a:srgbClr val="F08CEB"/>
                </a:solidFill>
              </a:rPr>
            </a:br>
            <a:r>
              <a:rPr lang="en-GB" dirty="0"/>
              <a:t>There are currently over 3 million creative jobs in the UK.</a:t>
            </a:r>
          </a:p>
        </p:txBody>
      </p:sp>
      <p:pic>
        <p:nvPicPr>
          <p:cNvPr id="3076" name="Picture 4" descr="UK Gam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390" y="5216971"/>
            <a:ext cx="6516970" cy="3531493"/>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6">
            <a:hlinkClick r:id="" action="ppaction://media"/>
            <a:extLst>
              <a:ext uri="{FF2B5EF4-FFF2-40B4-BE49-F238E27FC236}">
                <a16:creationId xmlns:a16="http://schemas.microsoft.com/office/drawing/2014/main" id="{BCC9FE4B-B70A-4F7E-9379-7D128ADE157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235700" y="8521700"/>
            <a:ext cx="406400" cy="406400"/>
          </a:xfrm>
          <a:prstGeom prst="rect">
            <a:avLst/>
          </a:prstGeom>
        </p:spPr>
      </p:pic>
    </p:spTree>
    <p:extLst>
      <p:ext uri="{BB962C8B-B14F-4D97-AF65-F5344CB8AC3E}">
        <p14:creationId xmlns:p14="http://schemas.microsoft.com/office/powerpoint/2010/main" val="943234576"/>
      </p:ext>
    </p:extLst>
  </p:cSld>
  <p:clrMapOvr>
    <a:masterClrMapping/>
  </p:clrMapOvr>
  <mc:AlternateContent xmlns:mc="http://schemas.openxmlformats.org/markup-compatibility/2006" xmlns:p14="http://schemas.microsoft.com/office/powerpoint/2010/main">
    <mc:Choice Requires="p14">
      <p:transition spd="slow" p14:dur="2000" advTm="12621"/>
    </mc:Choice>
    <mc:Fallback xmlns="">
      <p:transition spd="slow" advTm="126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1835696"/>
            <a:ext cx="6172200" cy="1524000"/>
          </a:xfrm>
        </p:spPr>
        <p:txBody>
          <a:bodyPr>
            <a:noAutofit/>
          </a:bodyPr>
          <a:lstStyle/>
          <a:p>
            <a:r>
              <a:rPr lang="en-GB" dirty="0">
                <a:solidFill>
                  <a:schemeClr val="accent5"/>
                </a:solidFill>
              </a:rPr>
              <a:t>Creative industries is worth £111</a:t>
            </a:r>
            <a:r>
              <a:rPr lang="en-GB" dirty="0"/>
              <a:t> billion pounds a year.</a:t>
            </a:r>
          </a:p>
        </p:txBody>
      </p:sp>
      <p:pic>
        <p:nvPicPr>
          <p:cNvPr id="3074" name="Picture 2" descr="Facts and figur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632" y="4499992"/>
            <a:ext cx="6624736" cy="4316494"/>
          </a:xfrm>
          <a:prstGeom prst="rect">
            <a:avLst/>
          </a:prstGeom>
          <a:noFill/>
          <a:extLst>
            <a:ext uri="{909E8E84-426E-40DD-AFC4-6F175D3DCCD1}">
              <a14:hiddenFill xmlns:a14="http://schemas.microsoft.com/office/drawing/2010/main">
                <a:solidFill>
                  <a:srgbClr val="FFFFFF"/>
                </a:solidFill>
              </a14:hiddenFill>
            </a:ext>
          </a:extLst>
        </p:spPr>
      </p:pic>
      <p:pic>
        <p:nvPicPr>
          <p:cNvPr id="8" name="Audio 7">
            <a:hlinkClick r:id="" action="ppaction://media"/>
            <a:extLst>
              <a:ext uri="{FF2B5EF4-FFF2-40B4-BE49-F238E27FC236}">
                <a16:creationId xmlns:a16="http://schemas.microsoft.com/office/drawing/2014/main" id="{055E9374-D358-4C98-B5FA-11793F53DF3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235700" y="8521700"/>
            <a:ext cx="406400" cy="406400"/>
          </a:xfrm>
          <a:prstGeom prst="rect">
            <a:avLst/>
          </a:prstGeom>
        </p:spPr>
      </p:pic>
    </p:spTree>
    <p:extLst>
      <p:ext uri="{BB962C8B-B14F-4D97-AF65-F5344CB8AC3E}">
        <p14:creationId xmlns:p14="http://schemas.microsoft.com/office/powerpoint/2010/main" val="2851628404"/>
      </p:ext>
    </p:extLst>
  </p:cSld>
  <p:clrMapOvr>
    <a:masterClrMapping/>
  </p:clrMapOvr>
  <mc:AlternateContent xmlns:mc="http://schemas.openxmlformats.org/markup-compatibility/2006" xmlns:p14="http://schemas.microsoft.com/office/powerpoint/2010/main">
    <mc:Choice Requires="p14">
      <p:transition spd="slow" p14:dur="2000" advTm="11718"/>
    </mc:Choice>
    <mc:Fallback xmlns="">
      <p:transition spd="slow" advTm="117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1835696"/>
            <a:ext cx="6172200" cy="1524000"/>
          </a:xfrm>
        </p:spPr>
        <p:txBody>
          <a:bodyPr>
            <a:noAutofit/>
          </a:bodyPr>
          <a:lstStyle/>
          <a:p>
            <a:r>
              <a:rPr lang="en-GB" dirty="0">
                <a:solidFill>
                  <a:schemeClr val="accent5"/>
                </a:solidFill>
              </a:rPr>
              <a:t>UK creative industries employment is </a:t>
            </a:r>
            <a:r>
              <a:rPr lang="en-GB" dirty="0"/>
              <a:t>growing at four times the rate </a:t>
            </a:r>
            <a:r>
              <a:rPr lang="en-GB" dirty="0">
                <a:solidFill>
                  <a:schemeClr val="accent5"/>
                </a:solidFill>
              </a:rPr>
              <a:t>of the UK workforce as whole.</a:t>
            </a:r>
          </a:p>
        </p:txBody>
      </p:sp>
      <p:pic>
        <p:nvPicPr>
          <p:cNvPr id="5122" name="Picture 2" descr="UK Fashion "/>
          <p:cNvPicPr>
            <a:picLocks noChangeAspect="1" noChangeArrowheads="1"/>
          </p:cNvPicPr>
          <p:nvPr/>
        </p:nvPicPr>
        <p:blipFill rotWithShape="1">
          <a:blip r:embed="rId4">
            <a:extLst>
              <a:ext uri="{28A0092B-C50C-407E-A947-70E740481C1C}">
                <a14:useLocalDpi xmlns:a14="http://schemas.microsoft.com/office/drawing/2010/main" val="0"/>
              </a:ext>
            </a:extLst>
          </a:blip>
          <a:srcRect r="2338"/>
          <a:stretch/>
        </p:blipFill>
        <p:spPr bwMode="auto">
          <a:xfrm>
            <a:off x="116633" y="4500314"/>
            <a:ext cx="6583712" cy="4248150"/>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3B4ADDD3-B9E9-4074-8D3D-019E0D8CF53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235700" y="8521700"/>
            <a:ext cx="406400" cy="406400"/>
          </a:xfrm>
          <a:prstGeom prst="rect">
            <a:avLst/>
          </a:prstGeom>
        </p:spPr>
      </p:pic>
    </p:spTree>
    <p:extLst>
      <p:ext uri="{BB962C8B-B14F-4D97-AF65-F5344CB8AC3E}">
        <p14:creationId xmlns:p14="http://schemas.microsoft.com/office/powerpoint/2010/main" val="3131758474"/>
      </p:ext>
    </p:extLst>
  </p:cSld>
  <p:clrMapOvr>
    <a:masterClrMapping/>
  </p:clrMapOvr>
  <mc:AlternateContent xmlns:mc="http://schemas.openxmlformats.org/markup-compatibility/2006" xmlns:p14="http://schemas.microsoft.com/office/powerpoint/2010/main">
    <mc:Choice Requires="p14">
      <p:transition spd="slow" p14:dur="2000" advTm="31465"/>
    </mc:Choice>
    <mc:Fallback xmlns="">
      <p:transition spd="slow" advTm="314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FF3799443950547AFB4FE2DA3A99F19" ma:contentTypeVersion="12" ma:contentTypeDescription="Create a new document." ma:contentTypeScope="" ma:versionID="3c1459c0c108177919d256e9e9bf1f82">
  <xsd:schema xmlns:xsd="http://www.w3.org/2001/XMLSchema" xmlns:xs="http://www.w3.org/2001/XMLSchema" xmlns:p="http://schemas.microsoft.com/office/2006/metadata/properties" xmlns:ns2="549f08a5-d520-4d3d-9b08-5d446bbe6ba6" xmlns:ns3="66b9fb31-84b1-461e-9d24-2dbfce04b27c" targetNamespace="http://schemas.microsoft.com/office/2006/metadata/properties" ma:root="true" ma:fieldsID="8c3ab835ae5e6fd045cf7e379a97b07c" ns2:_="" ns3:_="">
    <xsd:import namespace="549f08a5-d520-4d3d-9b08-5d446bbe6ba6"/>
    <xsd:import namespace="66b9fb31-84b1-461e-9d24-2dbfce04b27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49f08a5-d520-4d3d-9b08-5d446bbe6b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6b9fb31-84b1-461e-9d24-2dbfce04b27c"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C43F14D-A966-45F9-B746-059ED3C46735}">
  <ds:schemaRefs>
    <ds:schemaRef ds:uri="http://purl.org/dc/elements/1.1/"/>
    <ds:schemaRef ds:uri="http://schemas.microsoft.com/office/2006/metadata/properties"/>
    <ds:schemaRef ds:uri="http://schemas.openxmlformats.org/package/2006/metadata/core-properties"/>
    <ds:schemaRef ds:uri="5060dbaa-f0fe-42da-9a82-8717ffe45733"/>
    <ds:schemaRef ds:uri="http://purl.org/dc/terms/"/>
    <ds:schemaRef ds:uri="http://purl.org/dc/dcmitype/"/>
    <ds:schemaRef ds:uri="http://schemas.microsoft.com/office/2006/documentManagement/types"/>
    <ds:schemaRef ds:uri="3ea771c4-48c3-48ff-a0fa-0ca7a232fb6b"/>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E173F1FD-7E3C-435F-BC45-531B3D27DAF3}">
  <ds:schemaRefs>
    <ds:schemaRef ds:uri="http://schemas.microsoft.com/sharepoint/v3/contenttype/forms"/>
  </ds:schemaRefs>
</ds:datastoreItem>
</file>

<file path=customXml/itemProps3.xml><?xml version="1.0" encoding="utf-8"?>
<ds:datastoreItem xmlns:ds="http://schemas.openxmlformats.org/officeDocument/2006/customXml" ds:itemID="{FD25FD52-18BF-4C15-AF33-75181677BD67}"/>
</file>

<file path=docProps/app.xml><?xml version="1.0" encoding="utf-8"?>
<Properties xmlns="http://schemas.openxmlformats.org/officeDocument/2006/extended-properties" xmlns:vt="http://schemas.openxmlformats.org/officeDocument/2006/docPropsVTypes">
  <TotalTime>832</TotalTime>
  <Words>481</Words>
  <Application>Microsoft Office PowerPoint</Application>
  <PresentationFormat>On-screen Show (4:3)</PresentationFormat>
  <Paragraphs>57</Paragraphs>
  <Slides>5</Slides>
  <Notes>0</Notes>
  <HiddenSlides>0</HiddenSlides>
  <MMClips>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Gill Sans MT</vt:lpstr>
      <vt:lpstr>Verdana</vt:lpstr>
      <vt:lpstr>Office Theme</vt:lpstr>
      <vt:lpstr>PowerPoint Presentation</vt:lpstr>
      <vt:lpstr>Year 12:</vt:lpstr>
      <vt:lpstr>The Creative industry is the fastest growing sector!  There are currently over 3 million creative jobs in the UK.</vt:lpstr>
      <vt:lpstr>Creative industries is worth £111 billion pounds a year.</vt:lpstr>
      <vt:lpstr>UK creative industries employment is growing at four times the rate of the UK workforce as whole.</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metcalfe.k</dc:creator>
  <cp:lastModifiedBy>H Gray</cp:lastModifiedBy>
  <cp:revision>24</cp:revision>
  <dcterms:created xsi:type="dcterms:W3CDTF">2017-01-19T16:11:27Z</dcterms:created>
  <dcterms:modified xsi:type="dcterms:W3CDTF">2021-03-09T14:56:30Z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1dda7c5-96ca-48e3-9e3a-5c391aea2853_Enabled">
    <vt:lpwstr>True</vt:lpwstr>
  </property>
  <property fmtid="{D5CDD505-2E9C-101B-9397-08002B2CF9AE}" pid="3" name="MSIP_Label_71dda7c5-96ca-48e3-9e3a-5c391aea2853_SiteId">
    <vt:lpwstr>a091745a-b7d8-4d7a-b2a6-1359053d4510</vt:lpwstr>
  </property>
  <property fmtid="{D5CDD505-2E9C-101B-9397-08002B2CF9AE}" pid="4" name="MSIP_Label_71dda7c5-96ca-48e3-9e3a-5c391aea2853_Ref">
    <vt:lpwstr>https://api.informationprotection.azure.com/api/a091745a-b7d8-4d7a-b2a6-1359053d4510</vt:lpwstr>
  </property>
  <property fmtid="{D5CDD505-2E9C-101B-9397-08002B2CF9AE}" pid="5" name="MSIP_Label_71dda7c5-96ca-48e3-9e3a-5c391aea2853_SetBy">
    <vt:lpwstr>anewall@nottinghamacademy.org</vt:lpwstr>
  </property>
  <property fmtid="{D5CDD505-2E9C-101B-9397-08002B2CF9AE}" pid="6" name="MSIP_Label_71dda7c5-96ca-48e3-9e3a-5c391aea2853_SetDate">
    <vt:lpwstr>2021-02-24T12:20:47.1402963+00:00</vt:lpwstr>
  </property>
  <property fmtid="{D5CDD505-2E9C-101B-9397-08002B2CF9AE}" pid="7" name="MSIP_Label_71dda7c5-96ca-48e3-9e3a-5c391aea2853_Name">
    <vt:lpwstr>General</vt:lpwstr>
  </property>
  <property fmtid="{D5CDD505-2E9C-101B-9397-08002B2CF9AE}" pid="8" name="MSIP_Label_71dda7c5-96ca-48e3-9e3a-5c391aea2853_Application">
    <vt:lpwstr>Microsoft Azure Information Protection</vt:lpwstr>
  </property>
  <property fmtid="{D5CDD505-2E9C-101B-9397-08002B2CF9AE}" pid="9" name="MSIP_Label_71dda7c5-96ca-48e3-9e3a-5c391aea2853_Extended_MSFT_Method">
    <vt:lpwstr>Automatic</vt:lpwstr>
  </property>
  <property fmtid="{D5CDD505-2E9C-101B-9397-08002B2CF9AE}" pid="10" name="Sensitivity">
    <vt:lpwstr>General</vt:lpwstr>
  </property>
  <property fmtid="{D5CDD505-2E9C-101B-9397-08002B2CF9AE}" pid="11" name="ContentTypeId">
    <vt:lpwstr>0x0101006FF3799443950547AFB4FE2DA3A99F19</vt:lpwstr>
  </property>
</Properties>
</file>