
<file path=[Content_Types].xml><?xml version="1.0" encoding="utf-8"?>
<Types xmlns="http://schemas.openxmlformats.org/package/2006/content-types">
  <Default Extension="jpeg" ContentType="image/jpeg"/>
  <Default Extension="m4a" ContentType="audio/mp4"/>
  <Default Extension="mp4" ContentType="video/mp4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4"/>
  </p:sldMasterIdLst>
  <p:notesMasterIdLst>
    <p:notesMasterId r:id="rId11"/>
  </p:notesMasterIdLst>
  <p:sldIdLst>
    <p:sldId id="280" r:id="rId5"/>
    <p:sldId id="281" r:id="rId6"/>
    <p:sldId id="282" r:id="rId7"/>
    <p:sldId id="284" r:id="rId8"/>
    <p:sldId id="285" r:id="rId9"/>
    <p:sldId id="286" r:id="rId10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72CB9093-255C-4FA0-9A4B-F2A690B42561}" v="40" dt="2021-02-26T10:52:07.757"/>
    <p1510:client id="{952F35B5-A2D1-44BF-A7E0-A36B2D93D6C9}" v="159" dt="2021-02-26T10:18:05.115"/>
  </p1510:revLst>
</p1510:revInfo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>
      <p:cViewPr varScale="1">
        <p:scale>
          <a:sx n="58" d="100"/>
          <a:sy n="58" d="100"/>
        </p:scale>
        <p:origin x="1520" y="56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viewProps" Target="viewProps.xml"/><Relationship Id="rId3" Type="http://schemas.openxmlformats.org/officeDocument/2006/relationships/customXml" Target="../customXml/item3.xml"/><Relationship Id="rId7" Type="http://schemas.openxmlformats.org/officeDocument/2006/relationships/slide" Target="slides/slide3.xml"/><Relationship Id="rId12" Type="http://schemas.openxmlformats.org/officeDocument/2006/relationships/presProps" Target="presProps.xml"/><Relationship Id="rId2" Type="http://schemas.openxmlformats.org/officeDocument/2006/relationships/customXml" Target="../customXml/item2.xml"/><Relationship Id="rId16" Type="http://schemas.microsoft.com/office/2015/10/relationships/revisionInfo" Target="revisionInfo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notesMaster" Target="notesMasters/notesMaster1.xml"/><Relationship Id="rId5" Type="http://schemas.openxmlformats.org/officeDocument/2006/relationships/slide" Target="slides/slide1.xml"/><Relationship Id="rId15" Type="http://schemas.openxmlformats.org/officeDocument/2006/relationships/tableStyles" Target="tableStyles.xml"/><Relationship Id="rId10" Type="http://schemas.openxmlformats.org/officeDocument/2006/relationships/slide" Target="slides/slide6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88F83C20-A74E-4C94-8261-644CFB1F0AA7}" type="datetimeFigureOut">
              <a:rPr lang="en-GB" smtClean="0"/>
              <a:t>09/03/2021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43FA44E2-6924-427F-ABC1-DD91AD87695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15625437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43FA44E2-6924-427F-ABC1-DD91AD87695E}" type="slidenum">
              <a:rPr lang="en-GB" smtClean="0"/>
              <a:t>6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69641367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CCBD586-17A6-4644-9712-F27FD84C8971}" type="datetimeFigureOut">
              <a:rPr lang="en-GB" smtClean="0"/>
              <a:t>09/03/2021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87C95E6-A7F4-4DB2-AA4E-C533E8FDF0D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7409020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CCBD586-17A6-4644-9712-F27FD84C8971}" type="datetimeFigureOut">
              <a:rPr lang="en-GB" smtClean="0"/>
              <a:t>09/03/2021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87C95E6-A7F4-4DB2-AA4E-C533E8FDF0D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1129696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CCBD586-17A6-4644-9712-F27FD84C8971}" type="datetimeFigureOut">
              <a:rPr lang="en-GB" smtClean="0"/>
              <a:t>09/03/2021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87C95E6-A7F4-4DB2-AA4E-C533E8FDF0D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3987524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CCBD586-17A6-4644-9712-F27FD84C8971}" type="datetimeFigureOut">
              <a:rPr lang="en-GB" smtClean="0"/>
              <a:t>09/03/2021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87C95E6-A7F4-4DB2-AA4E-C533E8FDF0D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5122639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CCBD586-17A6-4644-9712-F27FD84C8971}" type="datetimeFigureOut">
              <a:rPr lang="en-GB" smtClean="0"/>
              <a:t>09/03/2021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87C95E6-A7F4-4DB2-AA4E-C533E8FDF0D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361760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CCBD586-17A6-4644-9712-F27FD84C8971}" type="datetimeFigureOut">
              <a:rPr lang="en-GB" smtClean="0"/>
              <a:t>09/03/2021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87C95E6-A7F4-4DB2-AA4E-C533E8FDF0D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8314661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CCBD586-17A6-4644-9712-F27FD84C8971}" type="datetimeFigureOut">
              <a:rPr lang="en-GB" smtClean="0"/>
              <a:t>09/03/2021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87C95E6-A7F4-4DB2-AA4E-C533E8FDF0D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9623614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CCBD586-17A6-4644-9712-F27FD84C8971}" type="datetimeFigureOut">
              <a:rPr lang="en-GB" smtClean="0"/>
              <a:t>09/03/2021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87C95E6-A7F4-4DB2-AA4E-C533E8FDF0D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2439950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CCBD586-17A6-4644-9712-F27FD84C8971}" type="datetimeFigureOut">
              <a:rPr lang="en-GB" smtClean="0"/>
              <a:t>09/03/2021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87C95E6-A7F4-4DB2-AA4E-C533E8FDF0D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9111875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CCBD586-17A6-4644-9712-F27FD84C8971}" type="datetimeFigureOut">
              <a:rPr lang="en-GB" smtClean="0"/>
              <a:t>09/03/2021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87C95E6-A7F4-4DB2-AA4E-C533E8FDF0D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7363246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CCBD586-17A6-4644-9712-F27FD84C8971}" type="datetimeFigureOut">
              <a:rPr lang="en-GB" smtClean="0"/>
              <a:t>09/03/2021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87C95E6-A7F4-4DB2-AA4E-C533E8FDF0D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0566456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CCBD586-17A6-4644-9712-F27FD84C8971}" type="datetimeFigureOut">
              <a:rPr lang="en-GB" smtClean="0"/>
              <a:t>09/03/2021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87C95E6-A7F4-4DB2-AA4E-C533E8FDF0D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1428701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7" Type="http://schemas.openxmlformats.org/officeDocument/2006/relationships/image" Target="../media/image4.png"/><Relationship Id="rId2" Type="http://schemas.openxmlformats.org/officeDocument/2006/relationships/audio" Target="../media/media1.m4a"/><Relationship Id="rId1" Type="http://schemas.microsoft.com/office/2007/relationships/media" Target="../media/media1.m4a"/><Relationship Id="rId6" Type="http://schemas.openxmlformats.org/officeDocument/2006/relationships/image" Target="../media/image3.jpeg"/><Relationship Id="rId5" Type="http://schemas.openxmlformats.org/officeDocument/2006/relationships/image" Target="../media/image2.jpeg"/><Relationship Id="rId4" Type="http://schemas.openxmlformats.org/officeDocument/2006/relationships/image" Target="../media/image1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7" Type="http://schemas.openxmlformats.org/officeDocument/2006/relationships/image" Target="../media/image4.png"/><Relationship Id="rId2" Type="http://schemas.openxmlformats.org/officeDocument/2006/relationships/audio" Target="../media/media2.m4a"/><Relationship Id="rId1" Type="http://schemas.microsoft.com/office/2007/relationships/media" Target="../media/media2.m4a"/><Relationship Id="rId6" Type="http://schemas.openxmlformats.org/officeDocument/2006/relationships/image" Target="../media/image6.jpeg"/><Relationship Id="rId5" Type="http://schemas.openxmlformats.org/officeDocument/2006/relationships/image" Target="../media/image1.png"/><Relationship Id="rId4" Type="http://schemas.openxmlformats.org/officeDocument/2006/relationships/image" Target="../media/image5.jpe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7" Type="http://schemas.openxmlformats.org/officeDocument/2006/relationships/image" Target="../media/image4.png"/><Relationship Id="rId2" Type="http://schemas.openxmlformats.org/officeDocument/2006/relationships/audio" Target="../media/media3.m4a"/><Relationship Id="rId1" Type="http://schemas.microsoft.com/office/2007/relationships/media" Target="../media/media3.m4a"/><Relationship Id="rId6" Type="http://schemas.openxmlformats.org/officeDocument/2006/relationships/image" Target="../media/image8.jpeg"/><Relationship Id="rId5" Type="http://schemas.openxmlformats.org/officeDocument/2006/relationships/image" Target="../media/image7.jpeg"/><Relationship Id="rId4" Type="http://schemas.openxmlformats.org/officeDocument/2006/relationships/image" Target="../media/image1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4.m4a"/><Relationship Id="rId1" Type="http://schemas.microsoft.com/office/2007/relationships/media" Target="../media/media4.m4a"/><Relationship Id="rId6" Type="http://schemas.openxmlformats.org/officeDocument/2006/relationships/image" Target="../media/image4.png"/><Relationship Id="rId5" Type="http://schemas.openxmlformats.org/officeDocument/2006/relationships/image" Target="../media/image10.jpeg"/><Relationship Id="rId4" Type="http://schemas.openxmlformats.org/officeDocument/2006/relationships/image" Target="../media/image9.jpe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5.m4a"/><Relationship Id="rId1" Type="http://schemas.microsoft.com/office/2007/relationships/media" Target="../media/media5.m4a"/><Relationship Id="rId6" Type="http://schemas.openxmlformats.org/officeDocument/2006/relationships/image" Target="../media/image4.png"/><Relationship Id="rId5" Type="http://schemas.openxmlformats.org/officeDocument/2006/relationships/image" Target="../media/image12.jpeg"/><Relationship Id="rId4" Type="http://schemas.openxmlformats.org/officeDocument/2006/relationships/image" Target="../media/image11.jpeg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image" Target="../media/image13.jpeg"/><Relationship Id="rId3" Type="http://schemas.microsoft.com/office/2007/relationships/media" Target="../media/media7.m4a"/><Relationship Id="rId7" Type="http://schemas.openxmlformats.org/officeDocument/2006/relationships/image" Target="../media/image1.png"/><Relationship Id="rId2" Type="http://schemas.openxmlformats.org/officeDocument/2006/relationships/video" Target="../media/media6.mp4"/><Relationship Id="rId1" Type="http://schemas.microsoft.com/office/2007/relationships/media" Target="../media/media6.mp4"/><Relationship Id="rId6" Type="http://schemas.openxmlformats.org/officeDocument/2006/relationships/notesSlide" Target="../notesSlides/notesSlide1.xml"/><Relationship Id="rId11" Type="http://schemas.openxmlformats.org/officeDocument/2006/relationships/image" Target="../media/image4.png"/><Relationship Id="rId5" Type="http://schemas.openxmlformats.org/officeDocument/2006/relationships/slideLayout" Target="../slideLayouts/slideLayout2.xml"/><Relationship Id="rId10" Type="http://schemas.openxmlformats.org/officeDocument/2006/relationships/image" Target="../media/image15.png"/><Relationship Id="rId4" Type="http://schemas.openxmlformats.org/officeDocument/2006/relationships/audio" Target="../media/media7.m4a"/><Relationship Id="rId9" Type="http://schemas.openxmlformats.org/officeDocument/2006/relationships/image" Target="../media/image14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2" name="Rectangle 71">
            <a:extLst>
              <a:ext uri="{FF2B5EF4-FFF2-40B4-BE49-F238E27FC236}">
                <a16:creationId xmlns:a16="http://schemas.microsoft.com/office/drawing/2014/main" id="{9BD0A92D-399A-41B4-B955-6B72A41B74A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-196048" y="0"/>
            <a:ext cx="9340048" cy="6850894"/>
          </a:xfrm>
          <a:prstGeom prst="rect">
            <a:avLst/>
          </a:prstGeom>
          <a:gradFill>
            <a:gsLst>
              <a:gs pos="0">
                <a:schemeClr val="accent1">
                  <a:lumMod val="100000"/>
                  <a:alpha val="82000"/>
                </a:schemeClr>
              </a:gs>
              <a:gs pos="25000">
                <a:schemeClr val="accent1">
                  <a:alpha val="60000"/>
                </a:schemeClr>
              </a:gs>
              <a:gs pos="94000">
                <a:schemeClr val="bg2">
                  <a:lumMod val="75000"/>
                </a:schemeClr>
              </a:gs>
              <a:gs pos="100000">
                <a:schemeClr val="bg2">
                  <a:lumMod val="75000"/>
                </a:schemeClr>
              </a:gs>
            </a:gsLst>
            <a:lin ang="42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350"/>
          </a:p>
        </p:txBody>
      </p:sp>
      <p:pic>
        <p:nvPicPr>
          <p:cNvPr id="74" name="Picture 73">
            <a:extLst>
              <a:ext uri="{FF2B5EF4-FFF2-40B4-BE49-F238E27FC236}">
                <a16:creationId xmlns:a16="http://schemas.microsoft.com/office/drawing/2014/main" id="{D6A49DF9-534D-4905-8F46-02AB63EB6F3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Grp="1" noRot="1" noChangeAspect="1" noMove="1" noResize="1" noEditPoints="1" noAdjustHandles="1" noChangeArrowheads="1" noChangeShapeType="1" noCrop="1"/>
          </p:cNvPic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23313"/>
          <a:stretch/>
        </p:blipFill>
        <p:spPr>
          <a:xfrm flipH="1">
            <a:off x="-196051" y="0"/>
            <a:ext cx="9340050" cy="6850894"/>
          </a:xfrm>
          <a:prstGeom prst="rect">
            <a:avLst/>
          </a:prstGeom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id="{FF65DF78-FCDB-4D7B-AD1F-0E8F7750A06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07226" y="4591054"/>
            <a:ext cx="4459934" cy="972836"/>
          </a:xfrm>
        </p:spPr>
        <p:txBody>
          <a:bodyPr vert="horz" lIns="91440" tIns="45720" rIns="91440" bIns="45720" rtlCol="0" anchor="t">
            <a:normAutofit/>
          </a:bodyPr>
          <a:lstStyle/>
          <a:p>
            <a:pPr algn="l" defTabSz="685800">
              <a:lnSpc>
                <a:spcPct val="90000"/>
              </a:lnSpc>
            </a:pPr>
            <a:r>
              <a:rPr lang="en-US" sz="3300" kern="1200">
                <a:solidFill>
                  <a:srgbClr val="000000"/>
                </a:solidFill>
                <a:latin typeface="+mj-lt"/>
                <a:ea typeface="+mj-ea"/>
                <a:cs typeface="+mj-cs"/>
              </a:rPr>
              <a:t> 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1DE7663-8C5E-4B4A-95EA-BAF75934F359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2022" y="2420888"/>
            <a:ext cx="4459652" cy="3925950"/>
          </a:xfrm>
        </p:spPr>
        <p:txBody>
          <a:bodyPr vert="horz" lIns="91440" tIns="45720" rIns="91440" bIns="45720" rtlCol="0" anchor="b">
            <a:normAutofit fontScale="32500" lnSpcReduction="20000"/>
          </a:bodyPr>
          <a:lstStyle/>
          <a:p>
            <a:pPr marL="0" indent="0" defTabSz="685800">
              <a:lnSpc>
                <a:spcPct val="90000"/>
              </a:lnSpc>
              <a:spcBef>
                <a:spcPts val="750"/>
              </a:spcBef>
              <a:buNone/>
            </a:pPr>
            <a:br>
              <a:rPr lang="en-GB"/>
            </a:br>
            <a:r>
              <a:rPr lang="en-GB" b="1"/>
              <a:t> </a:t>
            </a:r>
            <a:r>
              <a:rPr lang="en-GB"/>
              <a:t>​</a:t>
            </a:r>
            <a:br>
              <a:rPr lang="en-GB" sz="9800"/>
            </a:br>
            <a:r>
              <a:rPr lang="en-GB" sz="9800" b="1" i="1"/>
              <a:t>Do you want to develop your photographic skills?</a:t>
            </a:r>
            <a:r>
              <a:rPr lang="en-GB" sz="9800"/>
              <a:t>​</a:t>
            </a:r>
            <a:br>
              <a:rPr lang="en-GB" sz="9800"/>
            </a:br>
            <a:r>
              <a:rPr lang="en-GB" sz="9800" b="1" i="1"/>
              <a:t>Do you enjoy thinking for yourself?</a:t>
            </a:r>
            <a:r>
              <a:rPr lang="en-GB" sz="9800"/>
              <a:t>​</a:t>
            </a:r>
            <a:br>
              <a:rPr lang="en-GB" sz="9800"/>
            </a:br>
            <a:r>
              <a:rPr lang="en-GB" sz="9800" b="1" i="1"/>
              <a:t>Do you enjoy learning new techniques?</a:t>
            </a:r>
            <a:r>
              <a:rPr lang="en-GB" sz="9800"/>
              <a:t>​</a:t>
            </a:r>
            <a:br>
              <a:rPr lang="en-GB" sz="9800"/>
            </a:br>
            <a:r>
              <a:rPr lang="en-GB" sz="9800" b="1" i="1"/>
              <a:t>Do you like developing your own original ideas?</a:t>
            </a:r>
            <a:endParaRPr lang="en-US" sz="9800" kern="1200">
              <a:solidFill>
                <a:srgbClr val="000000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76" name="Freeform 56">
            <a:extLst>
              <a:ext uri="{FF2B5EF4-FFF2-40B4-BE49-F238E27FC236}">
                <a16:creationId xmlns:a16="http://schemas.microsoft.com/office/drawing/2014/main" id="{9FA51AA9-DFBD-4CB2-9C70-26DAC24A34C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200213" y="-7107"/>
            <a:ext cx="4301461" cy="3189918"/>
          </a:xfrm>
          <a:custGeom>
            <a:avLst/>
            <a:gdLst>
              <a:gd name="connsiteX0" fmla="*/ 268379 w 4305922"/>
              <a:gd name="connsiteY0" fmla="*/ 0 h 3193227"/>
              <a:gd name="connsiteX1" fmla="*/ 4037544 w 4305922"/>
              <a:gd name="connsiteY1" fmla="*/ 0 h 3193227"/>
              <a:gd name="connsiteX2" fmla="*/ 4046072 w 4305922"/>
              <a:gd name="connsiteY2" fmla="*/ 14037 h 3193227"/>
              <a:gd name="connsiteX3" fmla="*/ 4305922 w 4305922"/>
              <a:gd name="connsiteY3" fmla="*/ 1040266 h 3193227"/>
              <a:gd name="connsiteX4" fmla="*/ 2152962 w 4305922"/>
              <a:gd name="connsiteY4" fmla="*/ 3193227 h 3193227"/>
              <a:gd name="connsiteX5" fmla="*/ 0 w 4305922"/>
              <a:gd name="connsiteY5" fmla="*/ 1040266 h 3193227"/>
              <a:gd name="connsiteX6" fmla="*/ 259851 w 4305922"/>
              <a:gd name="connsiteY6" fmla="*/ 14037 h 319322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4305922" h="3193227">
                <a:moveTo>
                  <a:pt x="268379" y="0"/>
                </a:moveTo>
                <a:lnTo>
                  <a:pt x="4037544" y="0"/>
                </a:lnTo>
                <a:lnTo>
                  <a:pt x="4046072" y="14037"/>
                </a:lnTo>
                <a:cubicBezTo>
                  <a:pt x="4211790" y="319097"/>
                  <a:pt x="4305922" y="668689"/>
                  <a:pt x="4305922" y="1040266"/>
                </a:cubicBezTo>
                <a:cubicBezTo>
                  <a:pt x="4305922" y="2229314"/>
                  <a:pt x="3342009" y="3193227"/>
                  <a:pt x="2152962" y="3193227"/>
                </a:cubicBezTo>
                <a:cubicBezTo>
                  <a:pt x="963913" y="3193227"/>
                  <a:pt x="0" y="2229314"/>
                  <a:pt x="0" y="1040266"/>
                </a:cubicBezTo>
                <a:cubicBezTo>
                  <a:pt x="0" y="668689"/>
                  <a:pt x="94133" y="319097"/>
                  <a:pt x="259851" y="14037"/>
                </a:cubicBezTo>
                <a:close/>
              </a:path>
            </a:pathLst>
          </a:custGeom>
          <a:solidFill>
            <a:srgbClr val="FFFFFF"/>
          </a:solidFill>
          <a:ln>
            <a:gradFill>
              <a:gsLst>
                <a:gs pos="0">
                  <a:schemeClr val="accent1">
                    <a:lumMod val="40000"/>
                    <a:lumOff val="60000"/>
                  </a:schemeClr>
                </a:gs>
                <a:gs pos="23000">
                  <a:schemeClr val="accent1">
                    <a:lumMod val="45000"/>
                    <a:lumOff val="55000"/>
                  </a:schemeClr>
                </a:gs>
                <a:gs pos="83000">
                  <a:schemeClr val="bg2">
                    <a:lumMod val="75000"/>
                  </a:schemeClr>
                </a:gs>
                <a:gs pos="100000">
                  <a:schemeClr val="bg2">
                    <a:lumMod val="75000"/>
                  </a:schemeClr>
                </a:gs>
              </a:gsLst>
              <a:lin ang="5400000" scaled="1"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 sz="1350"/>
          </a:p>
        </p:txBody>
      </p:sp>
      <p:pic>
        <p:nvPicPr>
          <p:cNvPr id="1027" name="Picture 3">
            <a:extLst>
              <a:ext uri="{FF2B5EF4-FFF2-40B4-BE49-F238E27FC236}">
                <a16:creationId xmlns:a16="http://schemas.microsoft.com/office/drawing/2014/main" id="{9705B948-57DD-40EE-A4A0-64B2C155079A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5">
            <a:alphaModFix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8862" r="-1" b="14438"/>
          <a:stretch/>
        </p:blipFill>
        <p:spPr bwMode="auto">
          <a:xfrm>
            <a:off x="329848" y="-15077"/>
            <a:ext cx="4059658" cy="3069017"/>
          </a:xfrm>
          <a:custGeom>
            <a:avLst/>
            <a:gdLst/>
            <a:ahLst/>
            <a:cxnLst/>
            <a:rect l="l" t="t" r="r" b="b"/>
            <a:pathLst>
              <a:path w="4063868" h="3072200">
                <a:moveTo>
                  <a:pt x="288818" y="0"/>
                </a:moveTo>
                <a:lnTo>
                  <a:pt x="3775050" y="0"/>
                </a:lnTo>
                <a:lnTo>
                  <a:pt x="3818625" y="71726"/>
                </a:lnTo>
                <a:cubicBezTo>
                  <a:pt x="3975028" y="359637"/>
                  <a:pt x="4063868" y="689577"/>
                  <a:pt x="4063868" y="1040266"/>
                </a:cubicBezTo>
                <a:cubicBezTo>
                  <a:pt x="4063868" y="2162473"/>
                  <a:pt x="3154140" y="3072200"/>
                  <a:pt x="2031934" y="3072200"/>
                </a:cubicBezTo>
                <a:cubicBezTo>
                  <a:pt x="909728" y="3072200"/>
                  <a:pt x="0" y="2162473"/>
                  <a:pt x="0" y="1040266"/>
                </a:cubicBezTo>
                <a:cubicBezTo>
                  <a:pt x="0" y="689577"/>
                  <a:pt x="88841" y="359637"/>
                  <a:pt x="245244" y="71726"/>
                </a:cubicBezTo>
                <a:close/>
              </a:path>
            </a:pathLst>
          </a:custGeom>
          <a:noFill/>
          <a:effectLst>
            <a:softEdge rad="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8" name="Freeform 58">
            <a:extLst>
              <a:ext uri="{FF2B5EF4-FFF2-40B4-BE49-F238E27FC236}">
                <a16:creationId xmlns:a16="http://schemas.microsoft.com/office/drawing/2014/main" id="{D5905D0D-FE5E-454B-A340-4DE821C09E8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642327" y="1420882"/>
            <a:ext cx="4501673" cy="5437119"/>
          </a:xfrm>
          <a:custGeom>
            <a:avLst/>
            <a:gdLst>
              <a:gd name="connsiteX0" fmla="*/ 3034499 w 4506342"/>
              <a:gd name="connsiteY0" fmla="*/ 0 h 5442758"/>
              <a:gd name="connsiteX1" fmla="*/ 4480922 w 4506342"/>
              <a:gd name="connsiteY1" fmla="*/ 366248 h 5442758"/>
              <a:gd name="connsiteX2" fmla="*/ 4506342 w 4506342"/>
              <a:gd name="connsiteY2" fmla="*/ 381691 h 5442758"/>
              <a:gd name="connsiteX3" fmla="*/ 4506342 w 4506342"/>
              <a:gd name="connsiteY3" fmla="*/ 5442758 h 5442758"/>
              <a:gd name="connsiteX4" fmla="*/ 1193461 w 4506342"/>
              <a:gd name="connsiteY4" fmla="*/ 5442758 h 5442758"/>
              <a:gd name="connsiteX5" fmla="*/ 1104276 w 4506342"/>
              <a:gd name="connsiteY5" fmla="*/ 5376066 h 5442758"/>
              <a:gd name="connsiteX6" fmla="*/ 0 w 4506342"/>
              <a:gd name="connsiteY6" fmla="*/ 3034499 h 5442758"/>
              <a:gd name="connsiteX7" fmla="*/ 3034499 w 4506342"/>
              <a:gd name="connsiteY7" fmla="*/ 0 h 544275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4506342" h="5442758">
                <a:moveTo>
                  <a:pt x="3034499" y="0"/>
                </a:moveTo>
                <a:cubicBezTo>
                  <a:pt x="3558220" y="0"/>
                  <a:pt x="4050953" y="132675"/>
                  <a:pt x="4480922" y="366248"/>
                </a:cubicBezTo>
                <a:lnTo>
                  <a:pt x="4506342" y="381691"/>
                </a:lnTo>
                <a:lnTo>
                  <a:pt x="4506342" y="5442758"/>
                </a:lnTo>
                <a:lnTo>
                  <a:pt x="1193461" y="5442758"/>
                </a:lnTo>
                <a:lnTo>
                  <a:pt x="1104276" y="5376066"/>
                </a:lnTo>
                <a:cubicBezTo>
                  <a:pt x="429867" y="4819495"/>
                  <a:pt x="0" y="3977198"/>
                  <a:pt x="0" y="3034499"/>
                </a:cubicBezTo>
                <a:cubicBezTo>
                  <a:pt x="0" y="1358591"/>
                  <a:pt x="1358591" y="0"/>
                  <a:pt x="3034499" y="0"/>
                </a:cubicBezTo>
                <a:close/>
              </a:path>
            </a:pathLst>
          </a:custGeom>
          <a:solidFill>
            <a:srgbClr val="FFFFFF"/>
          </a:solidFill>
          <a:ln>
            <a:gradFill>
              <a:gsLst>
                <a:gs pos="0">
                  <a:schemeClr val="accent1">
                    <a:lumMod val="40000"/>
                    <a:lumOff val="60000"/>
                  </a:schemeClr>
                </a:gs>
                <a:gs pos="23000">
                  <a:schemeClr val="accent1">
                    <a:lumMod val="45000"/>
                    <a:lumOff val="55000"/>
                  </a:schemeClr>
                </a:gs>
                <a:gs pos="83000">
                  <a:schemeClr val="bg2">
                    <a:lumMod val="75000"/>
                  </a:schemeClr>
                </a:gs>
                <a:gs pos="100000">
                  <a:schemeClr val="bg2">
                    <a:lumMod val="75000"/>
                  </a:schemeClr>
                </a:gs>
              </a:gsLst>
              <a:lin ang="5400000" scaled="1"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 sz="1350"/>
          </a:p>
        </p:txBody>
      </p:sp>
      <p:pic>
        <p:nvPicPr>
          <p:cNvPr id="1026" name="Picture 2">
            <a:extLst>
              <a:ext uri="{FF2B5EF4-FFF2-40B4-BE49-F238E27FC236}">
                <a16:creationId xmlns:a16="http://schemas.microsoft.com/office/drawing/2014/main" id="{7DB7C6D6-F7FC-447E-8F56-80AFB6F0E670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6">
            <a:alphaModFix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-1" b="8859"/>
          <a:stretch/>
        </p:blipFill>
        <p:spPr bwMode="auto">
          <a:xfrm>
            <a:off x="4797277" y="1575831"/>
            <a:ext cx="4346723" cy="5282169"/>
          </a:xfrm>
          <a:custGeom>
            <a:avLst/>
            <a:gdLst/>
            <a:ahLst/>
            <a:cxnLst/>
            <a:rect l="l" t="t" r="r" b="b"/>
            <a:pathLst>
              <a:path w="4351232" h="5287648">
                <a:moveTo>
                  <a:pt x="2879389" y="0"/>
                </a:moveTo>
                <a:cubicBezTo>
                  <a:pt x="3376340" y="0"/>
                  <a:pt x="3843887" y="125893"/>
                  <a:pt x="4251877" y="347527"/>
                </a:cubicBezTo>
                <a:lnTo>
                  <a:pt x="4351232" y="407886"/>
                </a:lnTo>
                <a:lnTo>
                  <a:pt x="4351232" y="5287648"/>
                </a:lnTo>
                <a:lnTo>
                  <a:pt x="1303444" y="5287648"/>
                </a:lnTo>
                <a:lnTo>
                  <a:pt x="1269495" y="5267024"/>
                </a:lnTo>
                <a:cubicBezTo>
                  <a:pt x="503573" y="4749577"/>
                  <a:pt x="0" y="3873291"/>
                  <a:pt x="0" y="2879389"/>
                </a:cubicBezTo>
                <a:cubicBezTo>
                  <a:pt x="0" y="1289146"/>
                  <a:pt x="1289146" y="0"/>
                  <a:pt x="2879389" y="0"/>
                </a:cubicBezTo>
                <a:close/>
              </a:path>
            </a:pathLst>
          </a:custGeom>
          <a:noFill/>
          <a:effectLst>
            <a:softEdge rad="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Rectangle 3">
            <a:extLst>
              <a:ext uri="{FF2B5EF4-FFF2-40B4-BE49-F238E27FC236}">
                <a16:creationId xmlns:a16="http://schemas.microsoft.com/office/drawing/2014/main" id="{F6B26A25-23BA-4884-86AB-04B909ABEDB6}"/>
              </a:ext>
            </a:extLst>
          </p:cNvPr>
          <p:cNvSpPr/>
          <p:nvPr/>
        </p:nvSpPr>
        <p:spPr>
          <a:xfrm>
            <a:off x="4450813" y="3244334"/>
            <a:ext cx="300082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spcAft>
                <a:spcPts val="600"/>
              </a:spcAft>
            </a:pPr>
            <a:r>
              <a:rPr lang="en-GB">
                <a:solidFill>
                  <a:srgbClr val="000000"/>
                </a:solidFill>
                <a:latin typeface="Times New Roman" panose="02020603050405020304" pitchFamily="18" charset="0"/>
              </a:rPr>
              <a:t> </a:t>
            </a:r>
            <a:r>
              <a:rPr lang="en-GB"/>
              <a:t> 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8F6599C3-C28A-4D42-8F6A-6524DE25B7E4}"/>
              </a:ext>
            </a:extLst>
          </p:cNvPr>
          <p:cNvSpPr/>
          <p:nvPr/>
        </p:nvSpPr>
        <p:spPr>
          <a:xfrm>
            <a:off x="4813872" y="260648"/>
            <a:ext cx="4301460" cy="15696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4800" b="1">
                <a:solidFill>
                  <a:srgbClr val="FF0000"/>
                </a:solidFill>
              </a:rPr>
              <a:t>PHOTOGRAPHY A Level</a:t>
            </a:r>
            <a:endParaRPr lang="en-GB"/>
          </a:p>
        </p:txBody>
      </p:sp>
      <p:pic>
        <p:nvPicPr>
          <p:cNvPr id="13" name="Audio 12">
            <a:hlinkClick r:id="" action="ppaction://media"/>
            <a:extLst>
              <a:ext uri="{FF2B5EF4-FFF2-40B4-BE49-F238E27FC236}">
                <a16:creationId xmlns:a16="http://schemas.microsoft.com/office/drawing/2014/main" id="{DCF24DC4-4634-4890-BFF4-0A5F96EDA774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7"/>
          <a:stretch>
            <a:fillRect/>
          </a:stretch>
        </p:blipFill>
        <p:spPr>
          <a:xfrm>
            <a:off x="8521700" y="6235700"/>
            <a:ext cx="406400" cy="4064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6813653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17641"/>
    </mc:Choice>
    <mc:Fallback>
      <p:transition spd="slow" advTm="17641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1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3"/>
                </p:tgtEl>
              </p:cMediaNode>
            </p:audio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2" name="Picture 4">
            <a:extLst>
              <a:ext uri="{FF2B5EF4-FFF2-40B4-BE49-F238E27FC236}">
                <a16:creationId xmlns:a16="http://schemas.microsoft.com/office/drawing/2014/main" id="{48501219-144F-470D-A610-CF595DB98BD2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4">
            <a:alphaModFix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13" r="-3" b="17454"/>
          <a:stretch/>
        </p:blipFill>
        <p:spPr bwMode="auto">
          <a:xfrm>
            <a:off x="107503" y="0"/>
            <a:ext cx="4716957" cy="3382726"/>
          </a:xfrm>
          <a:custGeom>
            <a:avLst/>
            <a:gdLst/>
            <a:ahLst/>
            <a:cxnLst/>
            <a:rect l="l" t="t" r="r" b="b"/>
            <a:pathLst>
              <a:path w="5061985" h="3630170">
                <a:moveTo>
                  <a:pt x="253815" y="0"/>
                </a:moveTo>
                <a:lnTo>
                  <a:pt x="4808170" y="0"/>
                </a:lnTo>
                <a:lnTo>
                  <a:pt x="4863087" y="114001"/>
                </a:lnTo>
                <a:cubicBezTo>
                  <a:pt x="4991162" y="416805"/>
                  <a:pt x="5061985" y="749721"/>
                  <a:pt x="5061985" y="1099178"/>
                </a:cubicBezTo>
                <a:cubicBezTo>
                  <a:pt x="5061985" y="2497007"/>
                  <a:pt x="3928821" y="3630170"/>
                  <a:pt x="2530993" y="3630170"/>
                </a:cubicBezTo>
                <a:cubicBezTo>
                  <a:pt x="1133164" y="3630170"/>
                  <a:pt x="0" y="2497007"/>
                  <a:pt x="0" y="1099178"/>
                </a:cubicBezTo>
                <a:cubicBezTo>
                  <a:pt x="0" y="749721"/>
                  <a:pt x="70823" y="416805"/>
                  <a:pt x="198898" y="114001"/>
                </a:cubicBezTo>
                <a:close/>
              </a:path>
            </a:pathLst>
          </a:custGeom>
          <a:noFill/>
          <a:effectLst>
            <a:softEdge rad="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3" name="Picture 72">
            <a:extLst>
              <a:ext uri="{FF2B5EF4-FFF2-40B4-BE49-F238E27FC236}">
                <a16:creationId xmlns:a16="http://schemas.microsoft.com/office/drawing/2014/main" id="{6D104383-AD7E-45AE-BEBC-A74A7E3364D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Grp="1" noRot="1" noChangeAspect="1" noMove="1" noResize="1" noEditPoints="1" noAdjustHandles="1" noChangeArrowheads="1" noChangeShapeType="1" noCrop="1"/>
          </p:cNvPic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PicPr>
        <p:blipFill rotWithShape="1"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25000"/>
          <a:stretch/>
        </p:blipFill>
        <p:spPr>
          <a:xfrm flipH="1">
            <a:off x="0" y="0"/>
            <a:ext cx="9144000" cy="6858000"/>
          </a:xfrm>
          <a:prstGeom prst="rect">
            <a:avLst/>
          </a:prstGeom>
        </p:spPr>
      </p:pic>
      <p:pic>
        <p:nvPicPr>
          <p:cNvPr id="2050" name="Picture 2">
            <a:extLst>
              <a:ext uri="{FF2B5EF4-FFF2-40B4-BE49-F238E27FC236}">
                <a16:creationId xmlns:a16="http://schemas.microsoft.com/office/drawing/2014/main" id="{B30A50A8-88EE-430C-8F46-7C8E24B83735}"/>
              </a:ext>
            </a:extLst>
          </p:cNvPr>
          <p:cNvPicPr>
            <a:picLocks noGrp="1" noChangeAspect="1" noChangeArrowheads="1"/>
          </p:cNvPicPr>
          <p:nvPr>
            <p:ph idx="1"/>
          </p:nvPr>
        </p:nvPicPr>
        <p:blipFill rotWithShape="1">
          <a:blip r:embed="rId6">
            <a:alphaModFix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-2" b="8310"/>
          <a:stretch/>
        </p:blipFill>
        <p:spPr bwMode="auto">
          <a:xfrm>
            <a:off x="3849320" y="710531"/>
            <a:ext cx="5294679" cy="6145051"/>
          </a:xfrm>
          <a:custGeom>
            <a:avLst/>
            <a:gdLst/>
            <a:ahLst/>
            <a:cxnLst/>
            <a:rect l="l" t="t" r="r" b="b"/>
            <a:pathLst>
              <a:path w="5294678" h="6145051">
                <a:moveTo>
                  <a:pt x="3479124" y="0"/>
                </a:moveTo>
                <a:cubicBezTo>
                  <a:pt x="4079583" y="0"/>
                  <a:pt x="4644513" y="152115"/>
                  <a:pt x="5137482" y="419912"/>
                </a:cubicBezTo>
                <a:lnTo>
                  <a:pt x="5294678" y="515411"/>
                </a:lnTo>
                <a:lnTo>
                  <a:pt x="5294678" y="6145051"/>
                </a:lnTo>
                <a:lnTo>
                  <a:pt x="1245466" y="6145051"/>
                </a:lnTo>
                <a:lnTo>
                  <a:pt x="1019012" y="5939236"/>
                </a:lnTo>
                <a:cubicBezTo>
                  <a:pt x="389414" y="5309639"/>
                  <a:pt x="0" y="4439858"/>
                  <a:pt x="0" y="3479124"/>
                </a:cubicBezTo>
                <a:cubicBezTo>
                  <a:pt x="0" y="1557657"/>
                  <a:pt x="1557657" y="0"/>
                  <a:pt x="3479124" y="0"/>
                </a:cubicBezTo>
                <a:close/>
              </a:path>
            </a:pathLst>
          </a:custGeom>
          <a:noFill/>
          <a:effectLst>
            <a:softEdge rad="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id="{A8D42B34-BC24-4D32-B7F9-F00D14F9CD5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07502" y="3366025"/>
            <a:ext cx="4955896" cy="3672408"/>
          </a:xfrm>
        </p:spPr>
        <p:txBody>
          <a:bodyPr vert="horz" lIns="91440" tIns="45720" rIns="91440" bIns="45720" rtlCol="0" anchor="t">
            <a:normAutofit/>
          </a:bodyPr>
          <a:lstStyle/>
          <a:p>
            <a:pPr algn="l" defTabSz="685800">
              <a:lnSpc>
                <a:spcPct val="90000"/>
              </a:lnSpc>
            </a:pPr>
            <a:r>
              <a:rPr lang="en-US" sz="2800">
                <a:solidFill>
                  <a:srgbClr val="000000"/>
                </a:solidFill>
              </a:rPr>
              <a:t>A Level</a:t>
            </a:r>
            <a:r>
              <a:rPr lang="en-US" sz="2800" kern="1200">
                <a:solidFill>
                  <a:srgbClr val="000000"/>
                </a:solidFill>
                <a:latin typeface="+mj-lt"/>
                <a:ea typeface="+mj-ea"/>
                <a:cs typeface="+mj-cs"/>
              </a:rPr>
              <a:t> Photography is a lens-based and light-based media. Students can select from a range of study areas within photography including portraiture, landscape or still life photography and documentary photography.​</a:t>
            </a:r>
            <a:br>
              <a:rPr lang="en-US" sz="1300" kern="1200">
                <a:solidFill>
                  <a:srgbClr val="000000"/>
                </a:solidFill>
                <a:latin typeface="+mj-lt"/>
                <a:ea typeface="+mj-ea"/>
                <a:cs typeface="+mj-cs"/>
              </a:rPr>
            </a:br>
            <a:r>
              <a:rPr lang="en-US" sz="1300" kern="1200">
                <a:solidFill>
                  <a:srgbClr val="000000"/>
                </a:solidFill>
                <a:latin typeface="+mj-lt"/>
                <a:ea typeface="+mj-ea"/>
                <a:cs typeface="+mj-cs"/>
              </a:rPr>
              <a:t>​</a:t>
            </a:r>
          </a:p>
        </p:txBody>
      </p:sp>
      <p:pic>
        <p:nvPicPr>
          <p:cNvPr id="4" name="Audio 3">
            <a:hlinkClick r:id="" action="ppaction://media"/>
            <a:extLst>
              <a:ext uri="{FF2B5EF4-FFF2-40B4-BE49-F238E27FC236}">
                <a16:creationId xmlns:a16="http://schemas.microsoft.com/office/drawing/2014/main" id="{563CFAF1-0A9C-4A07-ABE2-ECD171A477DF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7"/>
          <a:stretch>
            <a:fillRect/>
          </a:stretch>
        </p:blipFill>
        <p:spPr>
          <a:xfrm>
            <a:off x="8521700" y="6235700"/>
            <a:ext cx="406400" cy="4064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6262907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18499"/>
    </mc:Choice>
    <mc:Fallback>
      <p:transition spd="slow" advTm="18499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3" name="Rectangle 72">
            <a:extLst>
              <a:ext uri="{FF2B5EF4-FFF2-40B4-BE49-F238E27FC236}">
                <a16:creationId xmlns:a16="http://schemas.microsoft.com/office/drawing/2014/main" id="{9BD0A92D-399A-41B4-B955-6B72A41B74A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-196048" y="0"/>
            <a:ext cx="9340048" cy="6850894"/>
          </a:xfrm>
          <a:prstGeom prst="rect">
            <a:avLst/>
          </a:prstGeom>
          <a:gradFill>
            <a:gsLst>
              <a:gs pos="0">
                <a:schemeClr val="accent1">
                  <a:lumMod val="100000"/>
                  <a:alpha val="82000"/>
                </a:schemeClr>
              </a:gs>
              <a:gs pos="25000">
                <a:schemeClr val="accent1">
                  <a:alpha val="60000"/>
                </a:schemeClr>
              </a:gs>
              <a:gs pos="94000">
                <a:schemeClr val="bg2">
                  <a:lumMod val="75000"/>
                </a:schemeClr>
              </a:gs>
              <a:gs pos="100000">
                <a:schemeClr val="bg2">
                  <a:lumMod val="75000"/>
                </a:schemeClr>
              </a:gs>
            </a:gsLst>
            <a:lin ang="42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350"/>
          </a:p>
        </p:txBody>
      </p:sp>
      <p:pic>
        <p:nvPicPr>
          <p:cNvPr id="75" name="Picture 74">
            <a:extLst>
              <a:ext uri="{FF2B5EF4-FFF2-40B4-BE49-F238E27FC236}">
                <a16:creationId xmlns:a16="http://schemas.microsoft.com/office/drawing/2014/main" id="{D6A49DF9-534D-4905-8F46-02AB63EB6F3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Grp="1" noRot="1" noChangeAspect="1" noMove="1" noResize="1" noEditPoints="1" noAdjustHandles="1" noChangeArrowheads="1" noChangeShapeType="1" noCrop="1"/>
          </p:cNvPic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23313"/>
          <a:stretch/>
        </p:blipFill>
        <p:spPr>
          <a:xfrm flipH="1">
            <a:off x="-196051" y="0"/>
            <a:ext cx="9340050" cy="6850894"/>
          </a:xfrm>
          <a:prstGeom prst="rect">
            <a:avLst/>
          </a:prstGeom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id="{AB05D232-9AD5-42D3-9180-D23D18C8E22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7907" y="2852936"/>
            <a:ext cx="4433767" cy="2279286"/>
          </a:xfrm>
        </p:spPr>
        <p:txBody>
          <a:bodyPr vert="horz" lIns="91440" tIns="45720" rIns="91440" bIns="45720" rtlCol="0" anchor="t">
            <a:noAutofit/>
          </a:bodyPr>
          <a:lstStyle/>
          <a:p>
            <a:pPr algn="l" defTabSz="685800">
              <a:lnSpc>
                <a:spcPct val="90000"/>
              </a:lnSpc>
            </a:pPr>
            <a:br>
              <a:rPr lang="en-US" sz="2000" kern="1200">
                <a:solidFill>
                  <a:srgbClr val="000000"/>
                </a:solidFill>
                <a:latin typeface="+mj-lt"/>
                <a:ea typeface="+mj-ea"/>
                <a:cs typeface="+mj-cs"/>
              </a:rPr>
            </a:br>
            <a:r>
              <a:rPr lang="en-US" sz="2000" kern="1200">
                <a:solidFill>
                  <a:srgbClr val="000000"/>
                </a:solidFill>
                <a:latin typeface="+mj-lt"/>
                <a:ea typeface="+mj-ea"/>
                <a:cs typeface="+mj-cs"/>
              </a:rPr>
              <a:t>Then you will work on a given theme of your own choice and will be able to explore, develop and experiment with your  ideas to create a body of work.​</a:t>
            </a:r>
            <a:br>
              <a:rPr lang="en-US" sz="2000" kern="1200">
                <a:solidFill>
                  <a:srgbClr val="000000"/>
                </a:solidFill>
                <a:latin typeface="+mj-lt"/>
                <a:ea typeface="+mj-ea"/>
                <a:cs typeface="+mj-cs"/>
              </a:rPr>
            </a:br>
            <a:r>
              <a:rPr lang="en-US" sz="2000" kern="1200">
                <a:solidFill>
                  <a:srgbClr val="000000"/>
                </a:solidFill>
                <a:latin typeface="+mj-lt"/>
                <a:ea typeface="+mj-ea"/>
                <a:cs typeface="+mj-cs"/>
              </a:rPr>
              <a:t>You will submit a portfolio of all your work at the end of Year 13 with one major project and an examination unit.</a:t>
            </a:r>
            <a:br>
              <a:rPr lang="en-US" sz="2000" kern="1200">
                <a:solidFill>
                  <a:srgbClr val="000000"/>
                </a:solidFill>
                <a:latin typeface="+mj-lt"/>
                <a:ea typeface="+mj-ea"/>
                <a:cs typeface="+mj-cs"/>
              </a:rPr>
            </a:br>
            <a:br>
              <a:rPr lang="en-US" sz="2000" kern="1200">
                <a:solidFill>
                  <a:srgbClr val="000000"/>
                </a:solidFill>
                <a:latin typeface="+mj-lt"/>
                <a:ea typeface="+mj-ea"/>
                <a:cs typeface="+mj-cs"/>
              </a:rPr>
            </a:br>
            <a:r>
              <a:rPr lang="en-US" sz="2000" kern="1200">
                <a:solidFill>
                  <a:srgbClr val="000000"/>
                </a:solidFill>
                <a:latin typeface="+mj-lt"/>
                <a:ea typeface="+mj-ea"/>
                <a:cs typeface="+mj-cs"/>
              </a:rPr>
              <a:t>Assessment:​</a:t>
            </a:r>
            <a:br>
              <a:rPr lang="en-US" sz="2000" kern="1200">
                <a:solidFill>
                  <a:srgbClr val="000000"/>
                </a:solidFill>
                <a:latin typeface="+mj-lt"/>
                <a:ea typeface="+mj-ea"/>
                <a:cs typeface="+mj-cs"/>
              </a:rPr>
            </a:br>
            <a:r>
              <a:rPr lang="en-US" sz="2000" kern="1200">
                <a:solidFill>
                  <a:srgbClr val="000000"/>
                </a:solidFill>
                <a:latin typeface="+mj-lt"/>
                <a:ea typeface="+mj-ea"/>
                <a:cs typeface="+mj-cs"/>
              </a:rPr>
              <a:t>Unit 1 60% - set and marked by </a:t>
            </a:r>
            <a:r>
              <a:rPr lang="en-US" sz="2000">
                <a:solidFill>
                  <a:srgbClr val="000000"/>
                </a:solidFill>
              </a:rPr>
              <a:t>school</a:t>
            </a:r>
            <a:r>
              <a:rPr lang="en-US" sz="2000" kern="1200">
                <a:solidFill>
                  <a:srgbClr val="000000"/>
                </a:solidFill>
                <a:latin typeface="+mj-lt"/>
                <a:ea typeface="+mj-ea"/>
                <a:cs typeface="+mj-cs"/>
              </a:rPr>
              <a:t>. Moderated by AQA​</a:t>
            </a:r>
            <a:br>
              <a:rPr lang="en-US" sz="2000" kern="1200">
                <a:solidFill>
                  <a:srgbClr val="000000"/>
                </a:solidFill>
                <a:latin typeface="+mj-lt"/>
                <a:ea typeface="+mj-ea"/>
                <a:cs typeface="+mj-cs"/>
              </a:rPr>
            </a:br>
            <a:r>
              <a:rPr lang="en-US" sz="2000" kern="1200">
                <a:solidFill>
                  <a:srgbClr val="000000"/>
                </a:solidFill>
                <a:latin typeface="+mj-lt"/>
                <a:ea typeface="+mj-ea"/>
                <a:cs typeface="+mj-cs"/>
              </a:rPr>
              <a:t>Unit 2 40% - externally set.  Marked by </a:t>
            </a:r>
            <a:r>
              <a:rPr lang="en-US" sz="2000">
                <a:solidFill>
                  <a:srgbClr val="000000"/>
                </a:solidFill>
              </a:rPr>
              <a:t>school</a:t>
            </a:r>
            <a:r>
              <a:rPr lang="en-US" sz="2000" kern="1200">
                <a:solidFill>
                  <a:srgbClr val="000000"/>
                </a:solidFill>
                <a:latin typeface="+mj-lt"/>
                <a:ea typeface="+mj-ea"/>
                <a:cs typeface="+mj-cs"/>
              </a:rPr>
              <a:t>.  Moderated by AQA.</a:t>
            </a:r>
          </a:p>
        </p:txBody>
      </p:sp>
      <p:sp>
        <p:nvSpPr>
          <p:cNvPr id="77" name="Freeform 56">
            <a:extLst>
              <a:ext uri="{FF2B5EF4-FFF2-40B4-BE49-F238E27FC236}">
                <a16:creationId xmlns:a16="http://schemas.microsoft.com/office/drawing/2014/main" id="{9FA51AA9-DFBD-4CB2-9C70-26DAC24A34C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200213" y="-7107"/>
            <a:ext cx="4301461" cy="3189918"/>
          </a:xfrm>
          <a:custGeom>
            <a:avLst/>
            <a:gdLst>
              <a:gd name="connsiteX0" fmla="*/ 268379 w 4305922"/>
              <a:gd name="connsiteY0" fmla="*/ 0 h 3193227"/>
              <a:gd name="connsiteX1" fmla="*/ 4037544 w 4305922"/>
              <a:gd name="connsiteY1" fmla="*/ 0 h 3193227"/>
              <a:gd name="connsiteX2" fmla="*/ 4046072 w 4305922"/>
              <a:gd name="connsiteY2" fmla="*/ 14037 h 3193227"/>
              <a:gd name="connsiteX3" fmla="*/ 4305922 w 4305922"/>
              <a:gd name="connsiteY3" fmla="*/ 1040266 h 3193227"/>
              <a:gd name="connsiteX4" fmla="*/ 2152962 w 4305922"/>
              <a:gd name="connsiteY4" fmla="*/ 3193227 h 3193227"/>
              <a:gd name="connsiteX5" fmla="*/ 0 w 4305922"/>
              <a:gd name="connsiteY5" fmla="*/ 1040266 h 3193227"/>
              <a:gd name="connsiteX6" fmla="*/ 259851 w 4305922"/>
              <a:gd name="connsiteY6" fmla="*/ 14037 h 319322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4305922" h="3193227">
                <a:moveTo>
                  <a:pt x="268379" y="0"/>
                </a:moveTo>
                <a:lnTo>
                  <a:pt x="4037544" y="0"/>
                </a:lnTo>
                <a:lnTo>
                  <a:pt x="4046072" y="14037"/>
                </a:lnTo>
                <a:cubicBezTo>
                  <a:pt x="4211790" y="319097"/>
                  <a:pt x="4305922" y="668689"/>
                  <a:pt x="4305922" y="1040266"/>
                </a:cubicBezTo>
                <a:cubicBezTo>
                  <a:pt x="4305922" y="2229314"/>
                  <a:pt x="3342009" y="3193227"/>
                  <a:pt x="2152962" y="3193227"/>
                </a:cubicBezTo>
                <a:cubicBezTo>
                  <a:pt x="963913" y="3193227"/>
                  <a:pt x="0" y="2229314"/>
                  <a:pt x="0" y="1040266"/>
                </a:cubicBezTo>
                <a:cubicBezTo>
                  <a:pt x="0" y="668689"/>
                  <a:pt x="94133" y="319097"/>
                  <a:pt x="259851" y="14037"/>
                </a:cubicBezTo>
                <a:close/>
              </a:path>
            </a:pathLst>
          </a:custGeom>
          <a:solidFill>
            <a:srgbClr val="FFFFFF"/>
          </a:solidFill>
          <a:ln>
            <a:gradFill>
              <a:gsLst>
                <a:gs pos="0">
                  <a:schemeClr val="accent1">
                    <a:lumMod val="40000"/>
                    <a:lumOff val="60000"/>
                  </a:schemeClr>
                </a:gs>
                <a:gs pos="23000">
                  <a:schemeClr val="accent1">
                    <a:lumMod val="45000"/>
                    <a:lumOff val="55000"/>
                  </a:schemeClr>
                </a:gs>
                <a:gs pos="83000">
                  <a:schemeClr val="bg2">
                    <a:lumMod val="75000"/>
                  </a:schemeClr>
                </a:gs>
                <a:gs pos="100000">
                  <a:schemeClr val="bg2">
                    <a:lumMod val="75000"/>
                  </a:schemeClr>
                </a:gs>
              </a:gsLst>
              <a:lin ang="5400000" scaled="1"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 sz="1350"/>
          </a:p>
        </p:txBody>
      </p:sp>
      <p:pic>
        <p:nvPicPr>
          <p:cNvPr id="3076" name="Picture 4">
            <a:extLst>
              <a:ext uri="{FF2B5EF4-FFF2-40B4-BE49-F238E27FC236}">
                <a16:creationId xmlns:a16="http://schemas.microsoft.com/office/drawing/2014/main" id="{D59B9F71-D4CA-4662-A27B-B3E1D409C1AB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5">
            <a:alphaModFix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2366" r="-2" b="-2"/>
          <a:stretch/>
        </p:blipFill>
        <p:spPr bwMode="auto">
          <a:xfrm>
            <a:off x="329848" y="-15077"/>
            <a:ext cx="4059658" cy="3069017"/>
          </a:xfrm>
          <a:custGeom>
            <a:avLst/>
            <a:gdLst/>
            <a:ahLst/>
            <a:cxnLst/>
            <a:rect l="l" t="t" r="r" b="b"/>
            <a:pathLst>
              <a:path w="4063868" h="3072200">
                <a:moveTo>
                  <a:pt x="288818" y="0"/>
                </a:moveTo>
                <a:lnTo>
                  <a:pt x="3775050" y="0"/>
                </a:lnTo>
                <a:lnTo>
                  <a:pt x="3818625" y="71726"/>
                </a:lnTo>
                <a:cubicBezTo>
                  <a:pt x="3975028" y="359637"/>
                  <a:pt x="4063868" y="689577"/>
                  <a:pt x="4063868" y="1040266"/>
                </a:cubicBezTo>
                <a:cubicBezTo>
                  <a:pt x="4063868" y="2162473"/>
                  <a:pt x="3154140" y="3072200"/>
                  <a:pt x="2031934" y="3072200"/>
                </a:cubicBezTo>
                <a:cubicBezTo>
                  <a:pt x="909728" y="3072200"/>
                  <a:pt x="0" y="2162473"/>
                  <a:pt x="0" y="1040266"/>
                </a:cubicBezTo>
                <a:cubicBezTo>
                  <a:pt x="0" y="689577"/>
                  <a:pt x="88841" y="359637"/>
                  <a:pt x="245244" y="71726"/>
                </a:cubicBezTo>
                <a:close/>
              </a:path>
            </a:pathLst>
          </a:custGeom>
          <a:noFill/>
          <a:effectLst>
            <a:softEdge rad="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9" name="Freeform 58">
            <a:extLst>
              <a:ext uri="{FF2B5EF4-FFF2-40B4-BE49-F238E27FC236}">
                <a16:creationId xmlns:a16="http://schemas.microsoft.com/office/drawing/2014/main" id="{D5905D0D-FE5E-454B-A340-4DE821C09E8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642327" y="1420882"/>
            <a:ext cx="4501673" cy="5437119"/>
          </a:xfrm>
          <a:custGeom>
            <a:avLst/>
            <a:gdLst>
              <a:gd name="connsiteX0" fmla="*/ 3034499 w 4506342"/>
              <a:gd name="connsiteY0" fmla="*/ 0 h 5442758"/>
              <a:gd name="connsiteX1" fmla="*/ 4480922 w 4506342"/>
              <a:gd name="connsiteY1" fmla="*/ 366248 h 5442758"/>
              <a:gd name="connsiteX2" fmla="*/ 4506342 w 4506342"/>
              <a:gd name="connsiteY2" fmla="*/ 381691 h 5442758"/>
              <a:gd name="connsiteX3" fmla="*/ 4506342 w 4506342"/>
              <a:gd name="connsiteY3" fmla="*/ 5442758 h 5442758"/>
              <a:gd name="connsiteX4" fmla="*/ 1193461 w 4506342"/>
              <a:gd name="connsiteY4" fmla="*/ 5442758 h 5442758"/>
              <a:gd name="connsiteX5" fmla="*/ 1104276 w 4506342"/>
              <a:gd name="connsiteY5" fmla="*/ 5376066 h 5442758"/>
              <a:gd name="connsiteX6" fmla="*/ 0 w 4506342"/>
              <a:gd name="connsiteY6" fmla="*/ 3034499 h 5442758"/>
              <a:gd name="connsiteX7" fmla="*/ 3034499 w 4506342"/>
              <a:gd name="connsiteY7" fmla="*/ 0 h 544275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4506342" h="5442758">
                <a:moveTo>
                  <a:pt x="3034499" y="0"/>
                </a:moveTo>
                <a:cubicBezTo>
                  <a:pt x="3558220" y="0"/>
                  <a:pt x="4050953" y="132675"/>
                  <a:pt x="4480922" y="366248"/>
                </a:cubicBezTo>
                <a:lnTo>
                  <a:pt x="4506342" y="381691"/>
                </a:lnTo>
                <a:lnTo>
                  <a:pt x="4506342" y="5442758"/>
                </a:lnTo>
                <a:lnTo>
                  <a:pt x="1193461" y="5442758"/>
                </a:lnTo>
                <a:lnTo>
                  <a:pt x="1104276" y="5376066"/>
                </a:lnTo>
                <a:cubicBezTo>
                  <a:pt x="429867" y="4819495"/>
                  <a:pt x="0" y="3977198"/>
                  <a:pt x="0" y="3034499"/>
                </a:cubicBezTo>
                <a:cubicBezTo>
                  <a:pt x="0" y="1358591"/>
                  <a:pt x="1358591" y="0"/>
                  <a:pt x="3034499" y="0"/>
                </a:cubicBezTo>
                <a:close/>
              </a:path>
            </a:pathLst>
          </a:custGeom>
          <a:solidFill>
            <a:srgbClr val="FFFFFF"/>
          </a:solidFill>
          <a:ln>
            <a:gradFill>
              <a:gsLst>
                <a:gs pos="0">
                  <a:schemeClr val="accent1">
                    <a:lumMod val="40000"/>
                    <a:lumOff val="60000"/>
                  </a:schemeClr>
                </a:gs>
                <a:gs pos="23000">
                  <a:schemeClr val="accent1">
                    <a:lumMod val="45000"/>
                    <a:lumOff val="55000"/>
                  </a:schemeClr>
                </a:gs>
                <a:gs pos="83000">
                  <a:schemeClr val="bg2">
                    <a:lumMod val="75000"/>
                  </a:schemeClr>
                </a:gs>
                <a:gs pos="100000">
                  <a:schemeClr val="bg2">
                    <a:lumMod val="75000"/>
                  </a:schemeClr>
                </a:gs>
              </a:gsLst>
              <a:lin ang="5400000" scaled="1"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 sz="1350"/>
          </a:p>
        </p:txBody>
      </p:sp>
      <p:pic>
        <p:nvPicPr>
          <p:cNvPr id="3074" name="Picture 2">
            <a:extLst>
              <a:ext uri="{FF2B5EF4-FFF2-40B4-BE49-F238E27FC236}">
                <a16:creationId xmlns:a16="http://schemas.microsoft.com/office/drawing/2014/main" id="{936024AF-BA24-48BB-943F-E616BF3277CD}"/>
              </a:ext>
            </a:extLst>
          </p:cNvPr>
          <p:cNvPicPr>
            <a:picLocks noGrp="1" noChangeAspect="1" noChangeArrowheads="1"/>
          </p:cNvPicPr>
          <p:nvPr>
            <p:ph idx="1"/>
          </p:nvPr>
        </p:nvPicPr>
        <p:blipFill rotWithShape="1">
          <a:blip r:embed="rId6">
            <a:alphaModFix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430" r="40848" b="1"/>
          <a:stretch/>
        </p:blipFill>
        <p:spPr bwMode="auto">
          <a:xfrm>
            <a:off x="4797277" y="1575831"/>
            <a:ext cx="4346723" cy="5282169"/>
          </a:xfrm>
          <a:custGeom>
            <a:avLst/>
            <a:gdLst/>
            <a:ahLst/>
            <a:cxnLst/>
            <a:rect l="l" t="t" r="r" b="b"/>
            <a:pathLst>
              <a:path w="4351232" h="5287648">
                <a:moveTo>
                  <a:pt x="2879389" y="0"/>
                </a:moveTo>
                <a:cubicBezTo>
                  <a:pt x="3376340" y="0"/>
                  <a:pt x="3843887" y="125893"/>
                  <a:pt x="4251877" y="347527"/>
                </a:cubicBezTo>
                <a:lnTo>
                  <a:pt x="4351232" y="407886"/>
                </a:lnTo>
                <a:lnTo>
                  <a:pt x="4351232" y="5287648"/>
                </a:lnTo>
                <a:lnTo>
                  <a:pt x="1303444" y="5287648"/>
                </a:lnTo>
                <a:lnTo>
                  <a:pt x="1269495" y="5267024"/>
                </a:lnTo>
                <a:cubicBezTo>
                  <a:pt x="503573" y="4749577"/>
                  <a:pt x="0" y="3873291"/>
                  <a:pt x="0" y="2879389"/>
                </a:cubicBezTo>
                <a:cubicBezTo>
                  <a:pt x="0" y="1289146"/>
                  <a:pt x="1289146" y="0"/>
                  <a:pt x="2879389" y="0"/>
                </a:cubicBezTo>
                <a:close/>
              </a:path>
            </a:pathLst>
          </a:custGeom>
          <a:noFill/>
          <a:effectLst>
            <a:softEdge rad="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Rectangle 3">
            <a:extLst>
              <a:ext uri="{FF2B5EF4-FFF2-40B4-BE49-F238E27FC236}">
                <a16:creationId xmlns:a16="http://schemas.microsoft.com/office/drawing/2014/main" id="{6B51BDA4-3EC4-4A82-80EA-C2C18246A979}"/>
              </a:ext>
            </a:extLst>
          </p:cNvPr>
          <p:cNvSpPr/>
          <p:nvPr/>
        </p:nvSpPr>
        <p:spPr>
          <a:xfrm>
            <a:off x="4701634" y="76293"/>
            <a:ext cx="4572000" cy="1323439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en-US" sz="2000">
                <a:solidFill>
                  <a:srgbClr val="000000"/>
                </a:solidFill>
                <a:latin typeface="+mj-lt"/>
                <a:ea typeface="+mj-ea"/>
                <a:cs typeface="+mj-cs"/>
              </a:rPr>
              <a:t>In Year 12 the projects are skills based to begin with and you will learn how to produce work using a wide variety of techniques and methods.​</a:t>
            </a:r>
            <a:endParaRPr lang="en-GB" sz="2000"/>
          </a:p>
        </p:txBody>
      </p:sp>
      <p:pic>
        <p:nvPicPr>
          <p:cNvPr id="8" name="Audio 7">
            <a:hlinkClick r:id="" action="ppaction://media"/>
            <a:extLst>
              <a:ext uri="{FF2B5EF4-FFF2-40B4-BE49-F238E27FC236}">
                <a16:creationId xmlns:a16="http://schemas.microsoft.com/office/drawing/2014/main" id="{6E8B1008-30EA-40B0-B3C5-82BDC6816FEC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7"/>
          <a:stretch>
            <a:fillRect/>
          </a:stretch>
        </p:blipFill>
        <p:spPr>
          <a:xfrm>
            <a:off x="8521700" y="6235700"/>
            <a:ext cx="406400" cy="4064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3570411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49596"/>
    </mc:Choice>
    <mc:Fallback>
      <p:transition spd="slow" advTm="49596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8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8"/>
                </p:tgtEl>
              </p:cMediaNode>
            </p:audio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41" name="Rectangle 140">
            <a:extLst>
              <a:ext uri="{FF2B5EF4-FFF2-40B4-BE49-F238E27FC236}">
                <a16:creationId xmlns:a16="http://schemas.microsoft.com/office/drawing/2014/main" id="{D2B783EE-0239-4717-BBEA-8C9EAC61C82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9144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7FE60432-8B63-494C-A0F4-329FD482046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70880" y="675953"/>
            <a:ext cx="4289559" cy="1859054"/>
          </a:xfrm>
        </p:spPr>
        <p:txBody>
          <a:bodyPr>
            <a:noAutofit/>
          </a:bodyPr>
          <a:lstStyle/>
          <a:p>
            <a:r>
              <a:rPr lang="en-GB" sz="2800"/>
              <a:t>Coursework consists of a one major projects which can be based on a variety of subjects such as:​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A545394F-46C1-459A-B30B-F091A0EA3E37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251520" y="2286516"/>
            <a:ext cx="5544616" cy="4382843"/>
          </a:xfrm>
        </p:spPr>
        <p:txBody>
          <a:bodyPr>
            <a:normAutofit fontScale="47500" lnSpcReduction="20000"/>
          </a:bodyPr>
          <a:lstStyle/>
          <a:p>
            <a:pPr marL="0" indent="0">
              <a:buNone/>
            </a:pPr>
            <a:br>
              <a:rPr lang="en-GB"/>
            </a:br>
            <a:r>
              <a:rPr lang="en-GB"/>
              <a:t> ​</a:t>
            </a:r>
            <a:br>
              <a:rPr lang="en-GB"/>
            </a:br>
            <a:r>
              <a:rPr lang="en-GB" sz="3600"/>
              <a:t>Portraiture ​</a:t>
            </a:r>
            <a:br>
              <a:rPr lang="en-GB" sz="3600"/>
            </a:br>
            <a:r>
              <a:rPr lang="en-GB" sz="3600"/>
              <a:t>Landscape ​</a:t>
            </a:r>
            <a:br>
              <a:rPr lang="en-GB" sz="3600"/>
            </a:br>
            <a:r>
              <a:rPr lang="en-GB" sz="3600"/>
              <a:t>Still Life photography ​</a:t>
            </a:r>
            <a:br>
              <a:rPr lang="en-GB" sz="3600"/>
            </a:br>
            <a:r>
              <a:rPr lang="en-GB" sz="3600"/>
              <a:t>Documentary photography​</a:t>
            </a:r>
          </a:p>
          <a:p>
            <a:pPr marL="0" indent="0">
              <a:buNone/>
            </a:pPr>
            <a:r>
              <a:rPr lang="en-GB" sz="3600"/>
              <a:t>Issues</a:t>
            </a:r>
          </a:p>
          <a:p>
            <a:pPr marL="0" indent="0">
              <a:buNone/>
            </a:pPr>
            <a:r>
              <a:rPr lang="en-GB" sz="3600"/>
              <a:t>Movement</a:t>
            </a:r>
          </a:p>
          <a:p>
            <a:pPr marL="0" indent="0">
              <a:buNone/>
            </a:pPr>
            <a:r>
              <a:rPr lang="en-GB" sz="3600"/>
              <a:t>Texture</a:t>
            </a:r>
            <a:br>
              <a:rPr lang="en-GB" sz="3600"/>
            </a:br>
            <a:r>
              <a:rPr lang="en-GB" sz="5100"/>
              <a:t> ​</a:t>
            </a:r>
            <a:br>
              <a:rPr lang="en-GB" sz="5100"/>
            </a:br>
            <a:r>
              <a:rPr lang="en-GB" sz="5100"/>
              <a:t>The examination unit is also practical. Students respond to their chosen theme based on a examination booklet.</a:t>
            </a:r>
            <a:br>
              <a:rPr lang="en-GB" sz="5100"/>
            </a:br>
            <a:r>
              <a:rPr lang="en-GB" sz="5100"/>
              <a:t>Question papers can be issued to students from 2nd February in the year of the examination.</a:t>
            </a:r>
          </a:p>
        </p:txBody>
      </p:sp>
      <p:sp>
        <p:nvSpPr>
          <p:cNvPr id="143" name="Oval 142">
            <a:extLst>
              <a:ext uri="{FF2B5EF4-FFF2-40B4-BE49-F238E27FC236}">
                <a16:creationId xmlns:a16="http://schemas.microsoft.com/office/drawing/2014/main" id="{A7B99495-F43F-4D80-A44F-2CB4764EB90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7815426" y="1364732"/>
            <a:ext cx="710616" cy="921785"/>
          </a:xfrm>
          <a:prstGeom prst="ellipse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5122" name="Picture 2">
            <a:extLst>
              <a:ext uri="{FF2B5EF4-FFF2-40B4-BE49-F238E27FC236}">
                <a16:creationId xmlns:a16="http://schemas.microsoft.com/office/drawing/2014/main" id="{45A7A24E-5273-49EB-9B22-F669B43A6F42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437" r="-2" b="980"/>
          <a:stretch/>
        </p:blipFill>
        <p:spPr bwMode="auto">
          <a:xfrm>
            <a:off x="5925944" y="2727729"/>
            <a:ext cx="3218056" cy="4130271"/>
          </a:xfrm>
          <a:custGeom>
            <a:avLst/>
            <a:gdLst/>
            <a:ahLst/>
            <a:cxnLst/>
            <a:rect l="l" t="t" r="r" b="b"/>
            <a:pathLst>
              <a:path w="4290741" h="4130271">
                <a:moveTo>
                  <a:pt x="2503809" y="0"/>
                </a:moveTo>
                <a:cubicBezTo>
                  <a:pt x="3157405" y="0"/>
                  <a:pt x="3752509" y="250434"/>
                  <a:pt x="4198398" y="660580"/>
                </a:cubicBezTo>
                <a:lnTo>
                  <a:pt x="4290741" y="751286"/>
                </a:lnTo>
                <a:lnTo>
                  <a:pt x="4290741" y="4130271"/>
                </a:lnTo>
                <a:lnTo>
                  <a:pt x="604508" y="4130271"/>
                </a:lnTo>
                <a:lnTo>
                  <a:pt x="461940" y="3953232"/>
                </a:lnTo>
                <a:cubicBezTo>
                  <a:pt x="171051" y="3544183"/>
                  <a:pt x="0" y="3043971"/>
                  <a:pt x="0" y="2503809"/>
                </a:cubicBezTo>
                <a:cubicBezTo>
                  <a:pt x="0" y="1120992"/>
                  <a:pt x="1120992" y="0"/>
                  <a:pt x="2503809" y="0"/>
                </a:cubicBezTo>
                <a:close/>
              </a:path>
            </a:pathLst>
          </a:cu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45" name="Arc 144">
            <a:extLst>
              <a:ext uri="{FF2B5EF4-FFF2-40B4-BE49-F238E27FC236}">
                <a16:creationId xmlns:a16="http://schemas.microsoft.com/office/drawing/2014/main" id="{70BEB1E7-2F88-40BC-B73D-42E5B6F80BF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4759070" flipV="1">
            <a:off x="4022954" y="-170491"/>
            <a:ext cx="4021193" cy="3015895"/>
          </a:xfrm>
          <a:prstGeom prst="arc">
            <a:avLst>
              <a:gd name="adj1" fmla="val 16200000"/>
              <a:gd name="adj2" fmla="val 20093138"/>
            </a:avLst>
          </a:prstGeom>
          <a:ln w="127000" cap="rnd">
            <a:solidFill>
              <a:schemeClr val="accent4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5128" name="Picture 8">
            <a:extLst>
              <a:ext uri="{FF2B5EF4-FFF2-40B4-BE49-F238E27FC236}">
                <a16:creationId xmlns:a16="http://schemas.microsoft.com/office/drawing/2014/main" id="{9A70AE95-94FB-4AAC-A8B9-45DB5332D237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6751" r="17433" b="-4"/>
          <a:stretch/>
        </p:blipFill>
        <p:spPr bwMode="auto">
          <a:xfrm>
            <a:off x="4696205" y="1"/>
            <a:ext cx="2639484" cy="3007909"/>
          </a:xfrm>
          <a:custGeom>
            <a:avLst/>
            <a:gdLst/>
            <a:ahLst/>
            <a:cxnLst/>
            <a:rect l="l" t="t" r="r" b="b"/>
            <a:pathLst>
              <a:path w="3519312" h="3007909">
                <a:moveTo>
                  <a:pt x="519780" y="0"/>
                </a:moveTo>
                <a:lnTo>
                  <a:pt x="2999532" y="0"/>
                </a:lnTo>
                <a:lnTo>
                  <a:pt x="3003921" y="3989"/>
                </a:lnTo>
                <a:cubicBezTo>
                  <a:pt x="3322356" y="322424"/>
                  <a:pt x="3519312" y="762338"/>
                  <a:pt x="3519312" y="1248253"/>
                </a:cubicBezTo>
                <a:cubicBezTo>
                  <a:pt x="3519312" y="2220084"/>
                  <a:pt x="2731487" y="3007909"/>
                  <a:pt x="1759656" y="3007909"/>
                </a:cubicBezTo>
                <a:cubicBezTo>
                  <a:pt x="787826" y="3007909"/>
                  <a:pt x="0" y="2220084"/>
                  <a:pt x="0" y="1248253"/>
                </a:cubicBezTo>
                <a:cubicBezTo>
                  <a:pt x="0" y="762338"/>
                  <a:pt x="196957" y="322424"/>
                  <a:pt x="515392" y="3989"/>
                </a:cubicBezTo>
                <a:close/>
              </a:path>
            </a:pathLst>
          </a:cu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3" name="Audio 12">
            <a:hlinkClick r:id="" action="ppaction://media"/>
            <a:extLst>
              <a:ext uri="{FF2B5EF4-FFF2-40B4-BE49-F238E27FC236}">
                <a16:creationId xmlns:a16="http://schemas.microsoft.com/office/drawing/2014/main" id="{2C2F2CE2-85BA-4611-8AF7-9C3D84C3E903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8521700" y="6235700"/>
            <a:ext cx="406400" cy="4064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7671733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28983"/>
    </mc:Choice>
    <mc:Fallback>
      <p:transition spd="slow" advTm="28983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1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3"/>
                </p:tgtEl>
              </p:cMediaNode>
            </p:audio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49" name="Rectangle 148">
            <a:extLst>
              <a:ext uri="{FF2B5EF4-FFF2-40B4-BE49-F238E27FC236}">
                <a16:creationId xmlns:a16="http://schemas.microsoft.com/office/drawing/2014/main" id="{231BF440-39FA-4087-84CC-2EEC0BBDAF2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9144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23" name="Picture 22">
            <a:extLst>
              <a:ext uri="{FF2B5EF4-FFF2-40B4-BE49-F238E27FC236}">
                <a16:creationId xmlns:a16="http://schemas.microsoft.com/office/drawing/2014/main" id="{1BC20DE8-90D9-46D5-8F81-BFADDED8F51F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-2" b="8035"/>
          <a:stretch/>
        </p:blipFill>
        <p:spPr>
          <a:xfrm>
            <a:off x="3662268" y="206976"/>
            <a:ext cx="5144574" cy="3158016"/>
          </a:xfrm>
          <a:custGeom>
            <a:avLst/>
            <a:gdLst/>
            <a:ahLst/>
            <a:cxnLst/>
            <a:rect l="l" t="t" r="r" b="b"/>
            <a:pathLst>
              <a:path w="7308975" h="3364992">
                <a:moveTo>
                  <a:pt x="0" y="0"/>
                </a:moveTo>
                <a:lnTo>
                  <a:pt x="7308975" y="0"/>
                </a:lnTo>
                <a:lnTo>
                  <a:pt x="7308975" y="3364992"/>
                </a:lnTo>
                <a:lnTo>
                  <a:pt x="1210305" y="3364992"/>
                </a:lnTo>
                <a:lnTo>
                  <a:pt x="1192705" y="2943200"/>
                </a:lnTo>
                <a:cubicBezTo>
                  <a:pt x="1098874" y="1825108"/>
                  <a:pt x="684692" y="821621"/>
                  <a:pt x="62981" y="69271"/>
                </a:cubicBezTo>
                <a:close/>
              </a:path>
            </a:pathLst>
          </a:custGeom>
        </p:spPr>
      </p:pic>
      <p:pic>
        <p:nvPicPr>
          <p:cNvPr id="6156" name="Picture 12">
            <a:extLst>
              <a:ext uri="{FF2B5EF4-FFF2-40B4-BE49-F238E27FC236}">
                <a16:creationId xmlns:a16="http://schemas.microsoft.com/office/drawing/2014/main" id="{E196AA09-3DF8-4341-9156-2F5711D03E2F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9697" b="25056"/>
          <a:stretch/>
        </p:blipFill>
        <p:spPr bwMode="auto">
          <a:xfrm>
            <a:off x="3662268" y="3493008"/>
            <a:ext cx="5144574" cy="3158026"/>
          </a:xfrm>
          <a:custGeom>
            <a:avLst/>
            <a:gdLst/>
            <a:ahLst/>
            <a:cxnLst/>
            <a:rect l="l" t="t" r="r" b="b"/>
            <a:pathLst>
              <a:path w="7308975" h="3364992">
                <a:moveTo>
                  <a:pt x="1210305" y="0"/>
                </a:moveTo>
                <a:lnTo>
                  <a:pt x="7308975" y="0"/>
                </a:lnTo>
                <a:lnTo>
                  <a:pt x="7308975" y="3364992"/>
                </a:lnTo>
                <a:lnTo>
                  <a:pt x="0" y="3364992"/>
                </a:lnTo>
                <a:lnTo>
                  <a:pt x="62981" y="3295722"/>
                </a:lnTo>
                <a:cubicBezTo>
                  <a:pt x="684692" y="2543371"/>
                  <a:pt x="1098874" y="1539884"/>
                  <a:pt x="1192705" y="421793"/>
                </a:cubicBezTo>
                <a:close/>
              </a:path>
            </a:pathLst>
          </a:cu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 useBgFill="1">
        <p:nvSpPr>
          <p:cNvPr id="151" name="Freeform: Shape 150">
            <a:extLst>
              <a:ext uri="{FF2B5EF4-FFF2-40B4-BE49-F238E27FC236}">
                <a16:creationId xmlns:a16="http://schemas.microsoft.com/office/drawing/2014/main" id="{F04E4CBA-303B-48BD-8451-C2701CB0EEB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4572000" cy="6858000"/>
          </a:xfrm>
          <a:custGeom>
            <a:avLst/>
            <a:gdLst>
              <a:gd name="connsiteX0" fmla="*/ 0 w 6096001"/>
              <a:gd name="connsiteY0" fmla="*/ 0 h 6858000"/>
              <a:gd name="connsiteX1" fmla="*/ 4883024 w 6096001"/>
              <a:gd name="connsiteY1" fmla="*/ 0 h 6858000"/>
              <a:gd name="connsiteX2" fmla="*/ 4946006 w 6096001"/>
              <a:gd name="connsiteY2" fmla="*/ 69271 h 6858000"/>
              <a:gd name="connsiteX3" fmla="*/ 6096001 w 6096001"/>
              <a:gd name="connsiteY3" fmla="*/ 3429000 h 6858000"/>
              <a:gd name="connsiteX4" fmla="*/ 4946006 w 6096001"/>
              <a:gd name="connsiteY4" fmla="*/ 6788730 h 6858000"/>
              <a:gd name="connsiteX5" fmla="*/ 4883024 w 6096001"/>
              <a:gd name="connsiteY5" fmla="*/ 6858000 h 6858000"/>
              <a:gd name="connsiteX6" fmla="*/ 0 w 6096001"/>
              <a:gd name="connsiteY6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6096001" h="6858000">
                <a:moveTo>
                  <a:pt x="0" y="0"/>
                </a:moveTo>
                <a:lnTo>
                  <a:pt x="4883024" y="0"/>
                </a:lnTo>
                <a:lnTo>
                  <a:pt x="4946006" y="69271"/>
                </a:lnTo>
                <a:cubicBezTo>
                  <a:pt x="5656532" y="929100"/>
                  <a:pt x="6096001" y="2116944"/>
                  <a:pt x="6096001" y="3429000"/>
                </a:cubicBezTo>
                <a:cubicBezTo>
                  <a:pt x="6096001" y="4741056"/>
                  <a:pt x="5656532" y="5928900"/>
                  <a:pt x="4946006" y="6788730"/>
                </a:cubicBezTo>
                <a:lnTo>
                  <a:pt x="4883024" y="6858000"/>
                </a:lnTo>
                <a:lnTo>
                  <a:pt x="0" y="6858000"/>
                </a:lnTo>
                <a:close/>
              </a:path>
            </a:pathLst>
          </a:custGeom>
          <a:ln w="9525">
            <a:solidFill>
              <a:srgbClr val="EFEFEF"/>
            </a:solidFill>
          </a:ln>
          <a:effectLst>
            <a:outerShdw blurRad="50800" dist="38100" algn="l" rotWithShape="0">
              <a:schemeClr val="bg1">
                <a:lumMod val="85000"/>
                <a:alpha val="30000"/>
              </a:scheme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 useBgFill="1">
        <p:nvSpPr>
          <p:cNvPr id="153" name="Freeform: Shape 152">
            <a:extLst>
              <a:ext uri="{FF2B5EF4-FFF2-40B4-BE49-F238E27FC236}">
                <a16:creationId xmlns:a16="http://schemas.microsoft.com/office/drawing/2014/main" id="{F6CA58B3-AFCC-4A40-9882-50D5080879B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4565499" cy="6858000"/>
          </a:xfrm>
          <a:custGeom>
            <a:avLst/>
            <a:gdLst>
              <a:gd name="connsiteX0" fmla="*/ 0 w 6087332"/>
              <a:gd name="connsiteY0" fmla="*/ 0 h 6858000"/>
              <a:gd name="connsiteX1" fmla="*/ 4874355 w 6087332"/>
              <a:gd name="connsiteY1" fmla="*/ 0 h 6858000"/>
              <a:gd name="connsiteX2" fmla="*/ 4937337 w 6087332"/>
              <a:gd name="connsiteY2" fmla="*/ 69271 h 6858000"/>
              <a:gd name="connsiteX3" fmla="*/ 6087332 w 6087332"/>
              <a:gd name="connsiteY3" fmla="*/ 3429000 h 6858000"/>
              <a:gd name="connsiteX4" fmla="*/ 4937337 w 6087332"/>
              <a:gd name="connsiteY4" fmla="*/ 6788730 h 6858000"/>
              <a:gd name="connsiteX5" fmla="*/ 4874355 w 6087332"/>
              <a:gd name="connsiteY5" fmla="*/ 6858000 h 6858000"/>
              <a:gd name="connsiteX6" fmla="*/ 0 w 6087332"/>
              <a:gd name="connsiteY6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6087332" h="6858000">
                <a:moveTo>
                  <a:pt x="0" y="0"/>
                </a:moveTo>
                <a:lnTo>
                  <a:pt x="4874355" y="0"/>
                </a:lnTo>
                <a:lnTo>
                  <a:pt x="4937337" y="69271"/>
                </a:lnTo>
                <a:cubicBezTo>
                  <a:pt x="5647863" y="929100"/>
                  <a:pt x="6087332" y="2116944"/>
                  <a:pt x="6087332" y="3429000"/>
                </a:cubicBezTo>
                <a:cubicBezTo>
                  <a:pt x="6087332" y="4741056"/>
                  <a:pt x="5647863" y="5928900"/>
                  <a:pt x="4937337" y="6788730"/>
                </a:cubicBezTo>
                <a:lnTo>
                  <a:pt x="4874355" y="6858000"/>
                </a:lnTo>
                <a:lnTo>
                  <a:pt x="0" y="6858000"/>
                </a:lnTo>
                <a:close/>
              </a:path>
            </a:pathLst>
          </a:cu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  <a:latin typeface="Calibri" panose="020F0502020204030204"/>
            </a:endParaRPr>
          </a:p>
        </p:txBody>
      </p:sp>
      <p:sp>
        <p:nvSpPr>
          <p:cNvPr id="155" name="Rectangle 154">
            <a:extLst>
              <a:ext uri="{FF2B5EF4-FFF2-40B4-BE49-F238E27FC236}">
                <a16:creationId xmlns:a16="http://schemas.microsoft.com/office/drawing/2014/main" id="{75C56826-D4E5-42ED-8529-079651CB300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1152144"/>
            <a:ext cx="96012" cy="653903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  <a:latin typeface="Calibri" panose="020F0502020204030204"/>
            </a:endParaRPr>
          </a:p>
        </p:txBody>
      </p:sp>
      <p:sp useBgFill="1">
        <p:nvSpPr>
          <p:cNvPr id="157" name="Rectangle 156">
            <a:extLst>
              <a:ext uri="{FF2B5EF4-FFF2-40B4-BE49-F238E27FC236}">
                <a16:creationId xmlns:a16="http://schemas.microsoft.com/office/drawing/2014/main" id="{82095FCE-EF05-4443-B97A-85DEE3A5CA1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337158" y="2194560"/>
            <a:ext cx="3669030" cy="18288"/>
          </a:xfrm>
          <a:prstGeom prst="rect">
            <a:avLst/>
          </a:prstGeom>
          <a:ln w="3175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59" name="Rectangle 158">
            <a:extLst>
              <a:ext uri="{FF2B5EF4-FFF2-40B4-BE49-F238E27FC236}">
                <a16:creationId xmlns:a16="http://schemas.microsoft.com/office/drawing/2014/main" id="{CA00AE6B-AA30-4CF8-BA6F-339B780AD76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337158" y="2194560"/>
            <a:ext cx="3669030" cy="18288"/>
          </a:xfrm>
          <a:prstGeom prst="rect">
            <a:avLst/>
          </a:prstGeom>
          <a:solidFill>
            <a:srgbClr val="D5D5D5"/>
          </a:solidFill>
          <a:ln w="3175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  <a:latin typeface="Calibri" panose="020F0502020204030204"/>
            </a:endParaRPr>
          </a:p>
        </p:txBody>
      </p:sp>
      <p:sp>
        <p:nvSpPr>
          <p:cNvPr id="5" name="Content Placeholder 4">
            <a:extLst>
              <a:ext uri="{FF2B5EF4-FFF2-40B4-BE49-F238E27FC236}">
                <a16:creationId xmlns:a16="http://schemas.microsoft.com/office/drawing/2014/main" id="{78A08994-5918-43EB-9738-664C94DE4A30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-102514" y="206966"/>
            <a:ext cx="4572000" cy="5969996"/>
          </a:xfrm>
        </p:spPr>
        <p:txBody>
          <a:bodyPr vert="horz" lIns="91440" tIns="45720" rIns="91440" bIns="45720" rtlCol="0">
            <a:noAutofit/>
          </a:bodyPr>
          <a:lstStyle/>
          <a:p>
            <a:pPr indent="-228600" fontAlgn="base">
              <a:lnSpc>
                <a:spcPct val="90000"/>
              </a:lnSpc>
              <a:spcAft>
                <a:spcPts val="600"/>
              </a:spcAft>
            </a:pPr>
            <a:r>
              <a:rPr lang="en-US" sz="1800"/>
              <a:t>You will also use a wide range of media such as:​</a:t>
            </a:r>
            <a:br>
              <a:rPr lang="en-US" sz="1800"/>
            </a:br>
            <a:r>
              <a:rPr lang="en-US" sz="1800"/>
              <a:t>Digital SLR /Manual SLR​</a:t>
            </a:r>
            <a:br>
              <a:rPr lang="en-US" sz="1800"/>
            </a:br>
            <a:r>
              <a:rPr lang="en-US" sz="1800"/>
              <a:t>ICT development​</a:t>
            </a:r>
            <a:br>
              <a:rPr lang="en-US" sz="1800"/>
            </a:br>
            <a:r>
              <a:rPr lang="en-US" sz="1800"/>
              <a:t>Studio photographing​</a:t>
            </a:r>
            <a:br>
              <a:rPr lang="en-US" sz="1800"/>
            </a:br>
            <a:r>
              <a:rPr lang="en-US" sz="1800"/>
              <a:t>Darkroom printing​</a:t>
            </a:r>
            <a:br>
              <a:rPr lang="en-US" sz="1800"/>
            </a:br>
            <a:r>
              <a:rPr lang="en-US" sz="1800"/>
              <a:t> ​</a:t>
            </a:r>
          </a:p>
          <a:p>
            <a:pPr indent="-228600" fontAlgn="base">
              <a:lnSpc>
                <a:spcPct val="90000"/>
              </a:lnSpc>
              <a:spcAft>
                <a:spcPts val="600"/>
              </a:spcAft>
            </a:pPr>
            <a:r>
              <a:rPr lang="en-US" sz="1800"/>
              <a:t>A level Photography is not just for students who can take photographs, but for anyone who enjoys being creative and experimenting with original ideas and new technologies.</a:t>
            </a:r>
          </a:p>
          <a:p>
            <a:pPr indent="-228600" fontAlgn="base">
              <a:lnSpc>
                <a:spcPct val="90000"/>
              </a:lnSpc>
              <a:spcAft>
                <a:spcPts val="600"/>
              </a:spcAft>
            </a:pPr>
            <a:r>
              <a:rPr lang="en-US" sz="1800" b="0" i="0">
                <a:effectLst/>
              </a:rPr>
              <a:t>Career paths:</a:t>
            </a:r>
          </a:p>
          <a:p>
            <a:pPr indent="-228600" fontAlgn="base">
              <a:lnSpc>
                <a:spcPct val="90000"/>
              </a:lnSpc>
              <a:spcAft>
                <a:spcPts val="600"/>
              </a:spcAft>
            </a:pPr>
            <a:r>
              <a:rPr lang="en-US" sz="1800" b="0" i="0">
                <a:effectLst/>
              </a:rPr>
              <a:t>Photographer</a:t>
            </a:r>
          </a:p>
          <a:p>
            <a:pPr indent="-228600" fontAlgn="base">
              <a:lnSpc>
                <a:spcPct val="90000"/>
              </a:lnSpc>
              <a:spcAft>
                <a:spcPts val="600"/>
              </a:spcAft>
            </a:pPr>
            <a:r>
              <a:rPr lang="en-US" sz="1800"/>
              <a:t>Fashion industry</a:t>
            </a:r>
          </a:p>
          <a:p>
            <a:pPr indent="-228600" fontAlgn="base">
              <a:lnSpc>
                <a:spcPct val="90000"/>
              </a:lnSpc>
              <a:spcAft>
                <a:spcPts val="600"/>
              </a:spcAft>
            </a:pPr>
            <a:r>
              <a:rPr lang="en-US" sz="1800" b="0" i="0">
                <a:effectLst/>
              </a:rPr>
              <a:t>Film/video editor</a:t>
            </a:r>
          </a:p>
          <a:p>
            <a:pPr indent="-228600" fontAlgn="base">
              <a:lnSpc>
                <a:spcPct val="90000"/>
              </a:lnSpc>
              <a:spcAft>
                <a:spcPts val="600"/>
              </a:spcAft>
            </a:pPr>
            <a:r>
              <a:rPr lang="en-US" sz="1800" b="0" i="0">
                <a:effectLst/>
              </a:rPr>
              <a:t>Graphic designer</a:t>
            </a:r>
          </a:p>
          <a:p>
            <a:pPr indent="-228600" fontAlgn="base">
              <a:lnSpc>
                <a:spcPct val="90000"/>
              </a:lnSpc>
              <a:spcAft>
                <a:spcPts val="600"/>
              </a:spcAft>
            </a:pPr>
            <a:r>
              <a:rPr lang="en-US" sz="1800" b="0" i="0">
                <a:effectLst/>
              </a:rPr>
              <a:t>Magazine feature editor</a:t>
            </a:r>
          </a:p>
          <a:p>
            <a:pPr indent="-228600" fontAlgn="base">
              <a:lnSpc>
                <a:spcPct val="90000"/>
              </a:lnSpc>
              <a:spcAft>
                <a:spcPts val="600"/>
              </a:spcAft>
            </a:pPr>
            <a:r>
              <a:rPr lang="en-US" sz="1800"/>
              <a:t>Press photographer</a:t>
            </a:r>
          </a:p>
          <a:p>
            <a:pPr indent="-228600" fontAlgn="base">
              <a:lnSpc>
                <a:spcPct val="90000"/>
              </a:lnSpc>
              <a:spcAft>
                <a:spcPts val="600"/>
              </a:spcAft>
            </a:pPr>
            <a:r>
              <a:rPr lang="en-US" sz="1800" b="0" i="0">
                <a:effectLst/>
              </a:rPr>
              <a:t>Medical illustrator</a:t>
            </a:r>
          </a:p>
          <a:p>
            <a:pPr indent="-228600" fontAlgn="base">
              <a:lnSpc>
                <a:spcPct val="90000"/>
              </a:lnSpc>
              <a:spcAft>
                <a:spcPts val="600"/>
              </a:spcAft>
            </a:pPr>
            <a:r>
              <a:rPr lang="en-US" sz="1800"/>
              <a:t>Advertising art director</a:t>
            </a:r>
          </a:p>
          <a:p>
            <a:pPr indent="-228600" fontAlgn="base">
              <a:lnSpc>
                <a:spcPct val="90000"/>
              </a:lnSpc>
              <a:spcAft>
                <a:spcPts val="600"/>
              </a:spcAft>
            </a:pPr>
            <a:endParaRPr lang="en-US" sz="2400" b="0" i="0">
              <a:effectLst/>
            </a:endParaRPr>
          </a:p>
        </p:txBody>
      </p:sp>
      <p:pic>
        <p:nvPicPr>
          <p:cNvPr id="3" name="Audio 2">
            <a:hlinkClick r:id="" action="ppaction://media"/>
            <a:extLst>
              <a:ext uri="{FF2B5EF4-FFF2-40B4-BE49-F238E27FC236}">
                <a16:creationId xmlns:a16="http://schemas.microsoft.com/office/drawing/2014/main" id="{FBB5913A-1D5A-4361-8DA9-72432497761F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8521700" y="6235700"/>
            <a:ext cx="406400" cy="4064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830358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33399"/>
    </mc:Choice>
    <mc:Fallback>
      <p:transition spd="slow" advTm="33399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" name="Rectangle 70">
            <a:extLst>
              <a:ext uri="{FF2B5EF4-FFF2-40B4-BE49-F238E27FC236}">
                <a16:creationId xmlns:a16="http://schemas.microsoft.com/office/drawing/2014/main" id="{9BD0A92D-399A-41B4-B955-6B72A41B74A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-196048" y="0"/>
            <a:ext cx="9340048" cy="6850894"/>
          </a:xfrm>
          <a:prstGeom prst="rect">
            <a:avLst/>
          </a:prstGeom>
          <a:gradFill>
            <a:gsLst>
              <a:gs pos="0">
                <a:schemeClr val="accent1">
                  <a:lumMod val="100000"/>
                  <a:alpha val="82000"/>
                </a:schemeClr>
              </a:gs>
              <a:gs pos="25000">
                <a:schemeClr val="accent1">
                  <a:alpha val="60000"/>
                </a:schemeClr>
              </a:gs>
              <a:gs pos="94000">
                <a:schemeClr val="bg2">
                  <a:lumMod val="75000"/>
                </a:schemeClr>
              </a:gs>
              <a:gs pos="100000">
                <a:schemeClr val="bg2">
                  <a:lumMod val="75000"/>
                </a:schemeClr>
              </a:gs>
            </a:gsLst>
            <a:lin ang="42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350"/>
          </a:p>
        </p:txBody>
      </p:sp>
      <p:pic>
        <p:nvPicPr>
          <p:cNvPr id="73" name="Picture 72">
            <a:extLst>
              <a:ext uri="{FF2B5EF4-FFF2-40B4-BE49-F238E27FC236}">
                <a16:creationId xmlns:a16="http://schemas.microsoft.com/office/drawing/2014/main" id="{D6A49DF9-534D-4905-8F46-02AB63EB6F3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Grp="1" noRot="1" noChangeAspect="1" noMove="1" noResize="1" noEditPoints="1" noAdjustHandles="1" noChangeArrowheads="1" noChangeShapeType="1" noCrop="1"/>
          </p:cNvPic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PicPr>
        <p:blipFill rotWithShape="1"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23313"/>
          <a:stretch/>
        </p:blipFill>
        <p:spPr>
          <a:xfrm flipH="1">
            <a:off x="-196051" y="0"/>
            <a:ext cx="9340050" cy="6850894"/>
          </a:xfrm>
          <a:prstGeom prst="rect">
            <a:avLst/>
          </a:prstGeom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id="{76F632E5-7724-42BF-88E1-1743C4D848F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19796" y="3189918"/>
            <a:ext cx="4812244" cy="4150572"/>
          </a:xfrm>
        </p:spPr>
        <p:txBody>
          <a:bodyPr vert="horz" lIns="91440" tIns="45720" rIns="91440" bIns="45720" rtlCol="0" anchor="t">
            <a:normAutofit/>
          </a:bodyPr>
          <a:lstStyle/>
          <a:p>
            <a:pPr algn="l" defTabSz="685800">
              <a:lnSpc>
                <a:spcPct val="90000"/>
              </a:lnSpc>
            </a:pPr>
            <a:r>
              <a:rPr lang="en-US" sz="2800" b="1" kern="1200">
                <a:solidFill>
                  <a:srgbClr val="000000"/>
                </a:solidFill>
                <a:latin typeface="+mj-lt"/>
                <a:ea typeface="+mj-ea"/>
                <a:cs typeface="+mj-cs"/>
              </a:rPr>
              <a:t>What students think about Photography?</a:t>
            </a:r>
            <a:br>
              <a:rPr lang="en-US" sz="2800" b="1" kern="1200">
                <a:solidFill>
                  <a:srgbClr val="000000"/>
                </a:solidFill>
                <a:latin typeface="+mj-lt"/>
                <a:ea typeface="+mj-ea"/>
                <a:cs typeface="+mj-cs"/>
              </a:rPr>
            </a:br>
            <a:br>
              <a:rPr lang="en-US" sz="2800" b="1" kern="1200">
                <a:solidFill>
                  <a:srgbClr val="000000"/>
                </a:solidFill>
                <a:latin typeface="+mj-lt"/>
                <a:ea typeface="+mj-ea"/>
                <a:cs typeface="+mj-cs"/>
              </a:rPr>
            </a:br>
            <a:r>
              <a:rPr lang="en-US" sz="2800" b="1" kern="1200">
                <a:solidFill>
                  <a:srgbClr val="000000"/>
                </a:solidFill>
                <a:latin typeface="+mj-lt"/>
                <a:ea typeface="+mj-ea"/>
                <a:cs typeface="+mj-cs"/>
              </a:rPr>
              <a:t>Your art teachers will help you with your decision.</a:t>
            </a:r>
            <a:r>
              <a:rPr lang="en-US" sz="2800" kern="1200">
                <a:solidFill>
                  <a:srgbClr val="000000"/>
                </a:solidFill>
                <a:latin typeface="+mj-lt"/>
                <a:ea typeface="+mj-ea"/>
                <a:cs typeface="+mj-cs"/>
              </a:rPr>
              <a:t>​</a:t>
            </a:r>
            <a:br>
              <a:rPr lang="en-US" sz="2800" kern="1200">
                <a:solidFill>
                  <a:srgbClr val="000000"/>
                </a:solidFill>
                <a:latin typeface="+mj-lt"/>
                <a:ea typeface="+mj-ea"/>
                <a:cs typeface="+mj-cs"/>
              </a:rPr>
            </a:br>
            <a:r>
              <a:rPr lang="en-US" sz="2800" b="1" kern="1200">
                <a:solidFill>
                  <a:srgbClr val="000000"/>
                </a:solidFill>
                <a:latin typeface="+mj-lt"/>
                <a:ea typeface="+mj-ea"/>
                <a:cs typeface="+mj-cs"/>
              </a:rPr>
              <a:t> </a:t>
            </a:r>
            <a:r>
              <a:rPr lang="en-US" sz="2800" kern="1200">
                <a:solidFill>
                  <a:srgbClr val="000000"/>
                </a:solidFill>
                <a:latin typeface="+mj-lt"/>
                <a:ea typeface="+mj-ea"/>
                <a:cs typeface="+mj-cs"/>
              </a:rPr>
              <a:t>​</a:t>
            </a:r>
            <a:br>
              <a:rPr lang="en-US" sz="2800" kern="1200">
                <a:solidFill>
                  <a:srgbClr val="000000"/>
                </a:solidFill>
                <a:latin typeface="+mj-lt"/>
                <a:ea typeface="+mj-ea"/>
                <a:cs typeface="+mj-cs"/>
              </a:rPr>
            </a:br>
            <a:r>
              <a:rPr lang="en-US" sz="2800" b="1" i="1" kern="1200">
                <a:solidFill>
                  <a:srgbClr val="000000"/>
                </a:solidFill>
                <a:latin typeface="+mj-lt"/>
                <a:ea typeface="+mj-ea"/>
                <a:cs typeface="+mj-cs"/>
              </a:rPr>
              <a:t>Please see a member of the art team for more information.</a:t>
            </a:r>
            <a:endParaRPr lang="en-US" sz="2800" kern="1200">
              <a:solidFill>
                <a:srgbClr val="000000"/>
              </a:solidFill>
              <a:latin typeface="+mj-lt"/>
              <a:ea typeface="+mj-ea"/>
              <a:cs typeface="+mj-cs"/>
            </a:endParaRPr>
          </a:p>
        </p:txBody>
      </p:sp>
      <p:sp>
        <p:nvSpPr>
          <p:cNvPr id="75" name="Freeform 56">
            <a:extLst>
              <a:ext uri="{FF2B5EF4-FFF2-40B4-BE49-F238E27FC236}">
                <a16:creationId xmlns:a16="http://schemas.microsoft.com/office/drawing/2014/main" id="{9FA51AA9-DFBD-4CB2-9C70-26DAC24A34C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200213" y="-7107"/>
            <a:ext cx="4301461" cy="3189918"/>
          </a:xfrm>
          <a:custGeom>
            <a:avLst/>
            <a:gdLst>
              <a:gd name="connsiteX0" fmla="*/ 268379 w 4305922"/>
              <a:gd name="connsiteY0" fmla="*/ 0 h 3193227"/>
              <a:gd name="connsiteX1" fmla="*/ 4037544 w 4305922"/>
              <a:gd name="connsiteY1" fmla="*/ 0 h 3193227"/>
              <a:gd name="connsiteX2" fmla="*/ 4046072 w 4305922"/>
              <a:gd name="connsiteY2" fmla="*/ 14037 h 3193227"/>
              <a:gd name="connsiteX3" fmla="*/ 4305922 w 4305922"/>
              <a:gd name="connsiteY3" fmla="*/ 1040266 h 3193227"/>
              <a:gd name="connsiteX4" fmla="*/ 2152962 w 4305922"/>
              <a:gd name="connsiteY4" fmla="*/ 3193227 h 3193227"/>
              <a:gd name="connsiteX5" fmla="*/ 0 w 4305922"/>
              <a:gd name="connsiteY5" fmla="*/ 1040266 h 3193227"/>
              <a:gd name="connsiteX6" fmla="*/ 259851 w 4305922"/>
              <a:gd name="connsiteY6" fmla="*/ 14037 h 319322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4305922" h="3193227">
                <a:moveTo>
                  <a:pt x="268379" y="0"/>
                </a:moveTo>
                <a:lnTo>
                  <a:pt x="4037544" y="0"/>
                </a:lnTo>
                <a:lnTo>
                  <a:pt x="4046072" y="14037"/>
                </a:lnTo>
                <a:cubicBezTo>
                  <a:pt x="4211790" y="319097"/>
                  <a:pt x="4305922" y="668689"/>
                  <a:pt x="4305922" y="1040266"/>
                </a:cubicBezTo>
                <a:cubicBezTo>
                  <a:pt x="4305922" y="2229314"/>
                  <a:pt x="3342009" y="3193227"/>
                  <a:pt x="2152962" y="3193227"/>
                </a:cubicBezTo>
                <a:cubicBezTo>
                  <a:pt x="963913" y="3193227"/>
                  <a:pt x="0" y="2229314"/>
                  <a:pt x="0" y="1040266"/>
                </a:cubicBezTo>
                <a:cubicBezTo>
                  <a:pt x="0" y="668689"/>
                  <a:pt x="94133" y="319097"/>
                  <a:pt x="259851" y="14037"/>
                </a:cubicBezTo>
                <a:close/>
              </a:path>
            </a:pathLst>
          </a:custGeom>
          <a:solidFill>
            <a:srgbClr val="FFFFFF"/>
          </a:solidFill>
          <a:ln>
            <a:gradFill>
              <a:gsLst>
                <a:gs pos="0">
                  <a:schemeClr val="accent1">
                    <a:lumMod val="40000"/>
                    <a:lumOff val="60000"/>
                  </a:schemeClr>
                </a:gs>
                <a:gs pos="23000">
                  <a:schemeClr val="accent1">
                    <a:lumMod val="45000"/>
                    <a:lumOff val="55000"/>
                  </a:schemeClr>
                </a:gs>
                <a:gs pos="83000">
                  <a:schemeClr val="bg2">
                    <a:lumMod val="75000"/>
                  </a:schemeClr>
                </a:gs>
                <a:gs pos="100000">
                  <a:schemeClr val="bg2">
                    <a:lumMod val="75000"/>
                  </a:schemeClr>
                </a:gs>
              </a:gsLst>
              <a:lin ang="5400000" scaled="1"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 sz="1350"/>
          </a:p>
        </p:txBody>
      </p:sp>
      <p:pic>
        <p:nvPicPr>
          <p:cNvPr id="7170" name="Picture 2">
            <a:extLst>
              <a:ext uri="{FF2B5EF4-FFF2-40B4-BE49-F238E27FC236}">
                <a16:creationId xmlns:a16="http://schemas.microsoft.com/office/drawing/2014/main" id="{BAF60E47-0440-4950-9783-49D10F1573B4}"/>
              </a:ext>
            </a:extLst>
          </p:cNvPr>
          <p:cNvPicPr>
            <a:picLocks noGrp="1" noChangeAspect="1" noChangeArrowheads="1"/>
          </p:cNvPicPr>
          <p:nvPr>
            <p:ph idx="1"/>
          </p:nvPr>
        </p:nvPicPr>
        <p:blipFill rotWithShape="1">
          <a:blip r:embed="rId8">
            <a:alphaModFix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12037" b="3"/>
          <a:stretch/>
        </p:blipFill>
        <p:spPr bwMode="auto">
          <a:xfrm>
            <a:off x="329848" y="-15077"/>
            <a:ext cx="4059658" cy="3069017"/>
          </a:xfrm>
          <a:custGeom>
            <a:avLst/>
            <a:gdLst/>
            <a:ahLst/>
            <a:cxnLst/>
            <a:rect l="l" t="t" r="r" b="b"/>
            <a:pathLst>
              <a:path w="4063868" h="3072200">
                <a:moveTo>
                  <a:pt x="288818" y="0"/>
                </a:moveTo>
                <a:lnTo>
                  <a:pt x="3775050" y="0"/>
                </a:lnTo>
                <a:lnTo>
                  <a:pt x="3818625" y="71726"/>
                </a:lnTo>
                <a:cubicBezTo>
                  <a:pt x="3975028" y="359637"/>
                  <a:pt x="4063868" y="689577"/>
                  <a:pt x="4063868" y="1040266"/>
                </a:cubicBezTo>
                <a:cubicBezTo>
                  <a:pt x="4063868" y="2162473"/>
                  <a:pt x="3154140" y="3072200"/>
                  <a:pt x="2031934" y="3072200"/>
                </a:cubicBezTo>
                <a:cubicBezTo>
                  <a:pt x="909728" y="3072200"/>
                  <a:pt x="0" y="2162473"/>
                  <a:pt x="0" y="1040266"/>
                </a:cubicBezTo>
                <a:cubicBezTo>
                  <a:pt x="0" y="689577"/>
                  <a:pt x="88841" y="359637"/>
                  <a:pt x="245244" y="71726"/>
                </a:cubicBezTo>
                <a:close/>
              </a:path>
            </a:pathLst>
          </a:custGeom>
          <a:noFill/>
          <a:effectLst>
            <a:softEdge rad="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7" name="Freeform 58">
            <a:extLst>
              <a:ext uri="{FF2B5EF4-FFF2-40B4-BE49-F238E27FC236}">
                <a16:creationId xmlns:a16="http://schemas.microsoft.com/office/drawing/2014/main" id="{D5905D0D-FE5E-454B-A340-4DE821C09E8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642327" y="1420882"/>
            <a:ext cx="4501673" cy="5437119"/>
          </a:xfrm>
          <a:custGeom>
            <a:avLst/>
            <a:gdLst>
              <a:gd name="connsiteX0" fmla="*/ 3034499 w 4506342"/>
              <a:gd name="connsiteY0" fmla="*/ 0 h 5442758"/>
              <a:gd name="connsiteX1" fmla="*/ 4480922 w 4506342"/>
              <a:gd name="connsiteY1" fmla="*/ 366248 h 5442758"/>
              <a:gd name="connsiteX2" fmla="*/ 4506342 w 4506342"/>
              <a:gd name="connsiteY2" fmla="*/ 381691 h 5442758"/>
              <a:gd name="connsiteX3" fmla="*/ 4506342 w 4506342"/>
              <a:gd name="connsiteY3" fmla="*/ 5442758 h 5442758"/>
              <a:gd name="connsiteX4" fmla="*/ 1193461 w 4506342"/>
              <a:gd name="connsiteY4" fmla="*/ 5442758 h 5442758"/>
              <a:gd name="connsiteX5" fmla="*/ 1104276 w 4506342"/>
              <a:gd name="connsiteY5" fmla="*/ 5376066 h 5442758"/>
              <a:gd name="connsiteX6" fmla="*/ 0 w 4506342"/>
              <a:gd name="connsiteY6" fmla="*/ 3034499 h 5442758"/>
              <a:gd name="connsiteX7" fmla="*/ 3034499 w 4506342"/>
              <a:gd name="connsiteY7" fmla="*/ 0 h 544275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4506342" h="5442758">
                <a:moveTo>
                  <a:pt x="3034499" y="0"/>
                </a:moveTo>
                <a:cubicBezTo>
                  <a:pt x="3558220" y="0"/>
                  <a:pt x="4050953" y="132675"/>
                  <a:pt x="4480922" y="366248"/>
                </a:cubicBezTo>
                <a:lnTo>
                  <a:pt x="4506342" y="381691"/>
                </a:lnTo>
                <a:lnTo>
                  <a:pt x="4506342" y="5442758"/>
                </a:lnTo>
                <a:lnTo>
                  <a:pt x="1193461" y="5442758"/>
                </a:lnTo>
                <a:lnTo>
                  <a:pt x="1104276" y="5376066"/>
                </a:lnTo>
                <a:cubicBezTo>
                  <a:pt x="429867" y="4819495"/>
                  <a:pt x="0" y="3977198"/>
                  <a:pt x="0" y="3034499"/>
                </a:cubicBezTo>
                <a:cubicBezTo>
                  <a:pt x="0" y="1358591"/>
                  <a:pt x="1358591" y="0"/>
                  <a:pt x="3034499" y="0"/>
                </a:cubicBezTo>
                <a:close/>
              </a:path>
            </a:pathLst>
          </a:custGeom>
          <a:solidFill>
            <a:srgbClr val="FFFFFF"/>
          </a:solidFill>
          <a:ln>
            <a:gradFill>
              <a:gsLst>
                <a:gs pos="0">
                  <a:schemeClr val="accent1">
                    <a:lumMod val="40000"/>
                    <a:lumOff val="60000"/>
                  </a:schemeClr>
                </a:gs>
                <a:gs pos="23000">
                  <a:schemeClr val="accent1">
                    <a:lumMod val="45000"/>
                    <a:lumOff val="55000"/>
                  </a:schemeClr>
                </a:gs>
                <a:gs pos="83000">
                  <a:schemeClr val="bg2">
                    <a:lumMod val="75000"/>
                  </a:schemeClr>
                </a:gs>
                <a:gs pos="100000">
                  <a:schemeClr val="bg2">
                    <a:lumMod val="75000"/>
                  </a:schemeClr>
                </a:gs>
              </a:gsLst>
              <a:lin ang="5400000" scaled="1"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 sz="1350"/>
          </a:p>
        </p:txBody>
      </p:sp>
      <p:pic>
        <p:nvPicPr>
          <p:cNvPr id="29" name="Picture 28">
            <a:extLst>
              <a:ext uri="{FF2B5EF4-FFF2-40B4-BE49-F238E27FC236}">
                <a16:creationId xmlns:a16="http://schemas.microsoft.com/office/drawing/2014/main" id="{CA8419AE-2BA5-447F-A17E-4D31882DB662}"/>
              </a:ext>
            </a:extLst>
          </p:cNvPr>
          <p:cNvPicPr>
            <a:picLocks noChangeAspect="1"/>
          </p:cNvPicPr>
          <p:nvPr/>
        </p:nvPicPr>
        <p:blipFill rotWithShape="1">
          <a:blip r:embed="rId9">
            <a:alphaModFix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2582" r="22488" b="-2"/>
          <a:stretch/>
        </p:blipFill>
        <p:spPr>
          <a:xfrm>
            <a:off x="4797277" y="1575831"/>
            <a:ext cx="4346723" cy="5282169"/>
          </a:xfrm>
          <a:custGeom>
            <a:avLst/>
            <a:gdLst/>
            <a:ahLst/>
            <a:cxnLst/>
            <a:rect l="l" t="t" r="r" b="b"/>
            <a:pathLst>
              <a:path w="4351232" h="5287648">
                <a:moveTo>
                  <a:pt x="2879389" y="0"/>
                </a:moveTo>
                <a:cubicBezTo>
                  <a:pt x="3376340" y="0"/>
                  <a:pt x="3843887" y="125893"/>
                  <a:pt x="4251877" y="347527"/>
                </a:cubicBezTo>
                <a:lnTo>
                  <a:pt x="4351232" y="407886"/>
                </a:lnTo>
                <a:lnTo>
                  <a:pt x="4351232" y="5287648"/>
                </a:lnTo>
                <a:lnTo>
                  <a:pt x="1303444" y="5287648"/>
                </a:lnTo>
                <a:lnTo>
                  <a:pt x="1269495" y="5267024"/>
                </a:lnTo>
                <a:cubicBezTo>
                  <a:pt x="503573" y="4749577"/>
                  <a:pt x="0" y="3873291"/>
                  <a:pt x="0" y="2879389"/>
                </a:cubicBezTo>
                <a:cubicBezTo>
                  <a:pt x="0" y="1289146"/>
                  <a:pt x="1289146" y="0"/>
                  <a:pt x="2879389" y="0"/>
                </a:cubicBezTo>
                <a:close/>
              </a:path>
            </a:pathLst>
          </a:custGeom>
          <a:effectLst>
            <a:softEdge rad="0"/>
          </a:effectLst>
        </p:spPr>
      </p:pic>
      <p:pic>
        <p:nvPicPr>
          <p:cNvPr id="3" name="photography lesson">
            <a:hlinkClick r:id="" action="ppaction://media"/>
            <a:extLst>
              <a:ext uri="{FF2B5EF4-FFF2-40B4-BE49-F238E27FC236}">
                <a16:creationId xmlns:a16="http://schemas.microsoft.com/office/drawing/2014/main" id="{B0F759E8-CA3B-4FDC-954D-3F51C47E0D55}"/>
              </a:ext>
            </a:extLst>
          </p:cNvPr>
          <p:cNvPicPr>
            <a:picLocks noChangeAspect="1"/>
          </p:cNvPicPr>
          <p:nvPr>
            <a:vide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10"/>
          <a:stretch>
            <a:fillRect/>
          </a:stretch>
        </p:blipFill>
        <p:spPr>
          <a:xfrm>
            <a:off x="5044853" y="1017142"/>
            <a:ext cx="3244144" cy="1824829"/>
          </a:xfrm>
          <a:prstGeom prst="rect">
            <a:avLst/>
          </a:prstGeom>
        </p:spPr>
      </p:pic>
      <p:pic>
        <p:nvPicPr>
          <p:cNvPr id="7" name="Audio 6">
            <a:hlinkClick r:id="" action="ppaction://media"/>
            <a:extLst>
              <a:ext uri="{FF2B5EF4-FFF2-40B4-BE49-F238E27FC236}">
                <a16:creationId xmlns:a16="http://schemas.microsoft.com/office/drawing/2014/main" id="{EE49A722-1163-4875-A22C-F0EF2BD1685A}"/>
              </a:ext>
            </a:extLst>
          </p:cNvPr>
          <p:cNvPicPr>
            <a:picLocks noChangeAspect="1"/>
          </p:cNvPicPr>
          <p:nvPr>
            <a:audioFile r:link="rId4"/>
            <p:extLst>
              <p:ext uri="{DAA4B4D4-6D71-4841-9C94-3DE7FCFB9230}">
                <p14:media xmlns:p14="http://schemas.microsoft.com/office/powerpoint/2010/main" r:embed="rId3"/>
              </p:ext>
            </p:extLst>
          </p:nvPr>
        </p:nvPicPr>
        <p:blipFill>
          <a:blip r:embed="rId11"/>
          <a:stretch>
            <a:fillRect/>
          </a:stretch>
        </p:blipFill>
        <p:spPr>
          <a:xfrm>
            <a:off x="8532440" y="6237312"/>
            <a:ext cx="406400" cy="4064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1863327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22774"/>
    </mc:Choice>
    <mc:Fallback>
      <p:transition spd="slow" advTm="22774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7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1"/>
                            </p:stCondLst>
                            <p:childTnLst>
                              <p:par>
                                <p:cTn id="8" presetID="1" presetClass="mediacall" presetSubtype="0" fill="hold" nodeType="afterEffect">
                                  <p:stCondLst>
                                    <p:cond delay="23000"/>
                                  </p:stCondLst>
                                  <p:childTnLst>
                                    <p:cmd type="call" cmd="playFrom(0)">
                                      <p:cBhvr>
                                        <p:cTn id="9" dur="192000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video>
              <p:cMediaNode vol="80000">
                <p:cTn id="10" fill="hold" display="0">
                  <p:stCondLst>
                    <p:cond delay="indefinite"/>
                  </p:stCondLst>
                </p:cTn>
                <p:tgtEl>
                  <p:spTgt spid="3"/>
                </p:tgtEl>
              </p:cMediaNode>
            </p:video>
            <p:seq concurrent="1" nextAc="seek">
              <p:cTn id="11" restart="whenNotActive" fill="hold" evtFilter="cancelBubble" nodeType="interactiveSeq">
                <p:stCondLst>
                  <p:cond evt="onClick" delay="0">
                    <p:tgtEl>
                      <p:spTgt spid="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2" fill="hold">
                      <p:stCondLst>
                        <p:cond delay="0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" presetClass="mediacall" presetSubtype="0" fill="hold" nodeType="afterEffect">
                                  <p:stCondLst>
                                    <p:cond delay="23000"/>
                                  </p:stCondLst>
                                  <p:childTnLst>
                                    <p:cmd type="call" cmd="togglePause">
                                      <p:cBhvr>
                                        <p:cTn id="15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"/>
                  </p:tgtEl>
                </p:cond>
              </p:nextCondLst>
            </p:seq>
            <p:audio isNarration="1">
              <p:cMediaNode vol="66327" showWhenStopped="0">
                <p:cTn id="16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7"/>
                </p:tgtEl>
              </p:cMediaNode>
            </p:audio>
          </p:childTnLst>
        </p:cTn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2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/>
</p:properties>
</file>

<file path=customXml/item3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6FF3799443950547AFB4FE2DA3A99F19" ma:contentTypeVersion="12" ma:contentTypeDescription="Create a new document." ma:contentTypeScope="" ma:versionID="3c1459c0c108177919d256e9e9bf1f82">
  <xsd:schema xmlns:xsd="http://www.w3.org/2001/XMLSchema" xmlns:xs="http://www.w3.org/2001/XMLSchema" xmlns:p="http://schemas.microsoft.com/office/2006/metadata/properties" xmlns:ns2="549f08a5-d520-4d3d-9b08-5d446bbe6ba6" xmlns:ns3="66b9fb31-84b1-461e-9d24-2dbfce04b27c" targetNamespace="http://schemas.microsoft.com/office/2006/metadata/properties" ma:root="true" ma:fieldsID="8c3ab835ae5e6fd045cf7e379a97b07c" ns2:_="" ns3:_="">
    <xsd:import namespace="549f08a5-d520-4d3d-9b08-5d446bbe6ba6"/>
    <xsd:import namespace="66b9fb31-84b1-461e-9d24-2dbfce04b27c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DateTaken" minOccurs="0"/>
                <xsd:element ref="ns2:MediaServiceAutoTags" minOccurs="0"/>
                <xsd:element ref="ns2:MediaServiceLocation" minOccurs="0"/>
                <xsd:element ref="ns2:MediaServiceGenerationTime" minOccurs="0"/>
                <xsd:element ref="ns2:MediaServiceEventHashCode" minOccurs="0"/>
                <xsd:element ref="ns2:MediaServiceOCR" minOccurs="0"/>
                <xsd:element ref="ns3:SharedWithUsers" minOccurs="0"/>
                <xsd:element ref="ns3:SharedWithDetails" minOccurs="0"/>
                <xsd:element ref="ns2:MediaServiceAutoKeyPoints" minOccurs="0"/>
                <xsd:element ref="ns2:MediaServiceKeyPoint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549f08a5-d520-4d3d-9b08-5d446bbe6ba6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DateTaken" ma:index="10" nillable="true" ma:displayName="MediaServiceDateTaken" ma:hidden="true" ma:internalName="MediaServiceDateTaken" ma:readOnly="true">
      <xsd:simpleType>
        <xsd:restriction base="dms:Text"/>
      </xsd:simpleType>
    </xsd:element>
    <xsd:element name="MediaServiceAutoTags" ma:index="11" nillable="true" ma:displayName="Tags" ma:internalName="MediaServiceAutoTags" ma:readOnly="true">
      <xsd:simpleType>
        <xsd:restriction base="dms:Text"/>
      </xsd:simpleType>
    </xsd:element>
    <xsd:element name="MediaServiceLocation" ma:index="12" nillable="true" ma:displayName="Location" ma:internalName="MediaServiceLocation" ma:readOnly="true">
      <xsd:simpleType>
        <xsd:restriction base="dms:Text"/>
      </xsd:simpleType>
    </xsd:element>
    <xsd:element name="MediaServiceGenerationTime" ma:index="13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4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OCR" ma:index="15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AutoKeyPoints" ma:index="18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9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66b9fb31-84b1-461e-9d24-2dbfce04b27c" elementFormDefault="qualified">
    <xsd:import namespace="http://schemas.microsoft.com/office/2006/documentManagement/types"/>
    <xsd:import namespace="http://schemas.microsoft.com/office/infopath/2007/PartnerControls"/>
    <xsd:element name="SharedWithUsers" ma:index="16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7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Props1.xml><?xml version="1.0" encoding="utf-8"?>
<ds:datastoreItem xmlns:ds="http://schemas.openxmlformats.org/officeDocument/2006/customXml" ds:itemID="{351116EB-DFC1-40DE-B06F-40DD050B5576}">
  <ds:schemaRefs>
    <ds:schemaRef ds:uri="http://schemas.microsoft.com/sharepoint/v3/contenttype/forms"/>
  </ds:schemaRefs>
</ds:datastoreItem>
</file>

<file path=customXml/itemProps2.xml><?xml version="1.0" encoding="utf-8"?>
<ds:datastoreItem xmlns:ds="http://schemas.openxmlformats.org/officeDocument/2006/customXml" ds:itemID="{45A31587-B41D-4C4E-8F91-809E01323C5A}">
  <ds:schemaRefs>
    <ds:schemaRef ds:uri="http://schemas.microsoft.com/office/2006/documentManagement/types"/>
    <ds:schemaRef ds:uri="26790572-6231-4d0c-8230-fd2383bde289"/>
    <ds:schemaRef ds:uri="http://purl.org/dc/elements/1.1/"/>
    <ds:schemaRef ds:uri="http://schemas.microsoft.com/office/2006/metadata/properties"/>
    <ds:schemaRef ds:uri="50141588-8fe0-4d0f-90ed-a35aee6876e7"/>
    <ds:schemaRef ds:uri="http://purl.org/dc/terms/"/>
    <ds:schemaRef ds:uri="http://schemas.openxmlformats.org/package/2006/metadata/core-properties"/>
    <ds:schemaRef ds:uri="http://schemas.microsoft.com/office/infopath/2007/PartnerControls"/>
    <ds:schemaRef ds:uri="http://www.w3.org/XML/1998/namespace"/>
    <ds:schemaRef ds:uri="http://purl.org/dc/dcmitype/"/>
  </ds:schemaRefs>
</ds:datastoreItem>
</file>

<file path=customXml/itemProps3.xml><?xml version="1.0" encoding="utf-8"?>
<ds:datastoreItem xmlns:ds="http://schemas.openxmlformats.org/officeDocument/2006/customXml" ds:itemID="{FFF52778-9221-4543-89BA-563B8147E052}"/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414</Words>
  <Application>Microsoft Office PowerPoint</Application>
  <PresentationFormat>On-screen Show (4:3)</PresentationFormat>
  <Paragraphs>25</Paragraphs>
  <Slides>6</Slides>
  <Notes>1</Notes>
  <HiddenSlides>0</HiddenSlides>
  <MMClips>7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6</vt:i4>
      </vt:variant>
    </vt:vector>
  </HeadingPairs>
  <TitlesOfParts>
    <vt:vector size="10" baseType="lpstr">
      <vt:lpstr>Arial</vt:lpstr>
      <vt:lpstr>Calibri</vt:lpstr>
      <vt:lpstr>Times New Roman</vt:lpstr>
      <vt:lpstr>Office Theme</vt:lpstr>
      <vt:lpstr> </vt:lpstr>
      <vt:lpstr>A Level Photography is a lens-based and light-based media. Students can select from a range of study areas within photography including portraiture, landscape or still life photography and documentary photography.​ ​</vt:lpstr>
      <vt:lpstr> Then you will work on a given theme of your own choice and will be able to explore, develop and experiment with your  ideas to create a body of work.​ You will submit a portfolio of all your work at the end of Year 13 with one major project and an examination unit.  Assessment:​ Unit 1 60% - set and marked by school. Moderated by AQA​ Unit 2 40% - externally set.  Marked by school.  Moderated by AQA.</vt:lpstr>
      <vt:lpstr>Coursework consists of a one major projects which can be based on a variety of subjects such as:​</vt:lpstr>
      <vt:lpstr>PowerPoint Presentation</vt:lpstr>
      <vt:lpstr>What students think about Photography?  Your art teachers will help you with your decision.​  ​ Please see a member of the art team for more information.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 </dc:title>
  <dc:creator>B Mahmood</dc:creator>
  <cp:lastModifiedBy>H Gray</cp:lastModifiedBy>
  <cp:revision>2</cp:revision>
  <dcterms:created xsi:type="dcterms:W3CDTF">2020-04-20T09:59:58Z</dcterms:created>
  <dcterms:modified xsi:type="dcterms:W3CDTF">2021-03-09T14:48:17Z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0x0101006FF3799443950547AFB4FE2DA3A99F19</vt:lpwstr>
  </property>
  <property fmtid="{D5CDD505-2E9C-101B-9397-08002B2CF9AE}" pid="3" name="MSIP_Label_71dda7c5-96ca-48e3-9e3a-5c391aea2853_Enabled">
    <vt:lpwstr>True</vt:lpwstr>
  </property>
  <property fmtid="{D5CDD505-2E9C-101B-9397-08002B2CF9AE}" pid="4" name="MSIP_Label_71dda7c5-96ca-48e3-9e3a-5c391aea2853_SiteId">
    <vt:lpwstr>a091745a-b7d8-4d7a-b2a6-1359053d4510</vt:lpwstr>
  </property>
  <property fmtid="{D5CDD505-2E9C-101B-9397-08002B2CF9AE}" pid="5" name="MSIP_Label_71dda7c5-96ca-48e3-9e3a-5c391aea2853_Ref">
    <vt:lpwstr>https://api.informationprotection.azure.com/api/a091745a-b7d8-4d7a-b2a6-1359053d4510</vt:lpwstr>
  </property>
  <property fmtid="{D5CDD505-2E9C-101B-9397-08002B2CF9AE}" pid="6" name="MSIP_Label_71dda7c5-96ca-48e3-9e3a-5c391aea2853_SetBy">
    <vt:lpwstr>bmahmood@nottinghamacademy.org</vt:lpwstr>
  </property>
  <property fmtid="{D5CDD505-2E9C-101B-9397-08002B2CF9AE}" pid="7" name="MSIP_Label_71dda7c5-96ca-48e3-9e3a-5c391aea2853_SetDate">
    <vt:lpwstr>2020-04-20T11:17:51.6237994+01:00</vt:lpwstr>
  </property>
  <property fmtid="{D5CDD505-2E9C-101B-9397-08002B2CF9AE}" pid="8" name="MSIP_Label_71dda7c5-96ca-48e3-9e3a-5c391aea2853_Name">
    <vt:lpwstr>General</vt:lpwstr>
  </property>
  <property fmtid="{D5CDD505-2E9C-101B-9397-08002B2CF9AE}" pid="9" name="MSIP_Label_71dda7c5-96ca-48e3-9e3a-5c391aea2853_Application">
    <vt:lpwstr>Microsoft Azure Information Protection</vt:lpwstr>
  </property>
  <property fmtid="{D5CDD505-2E9C-101B-9397-08002B2CF9AE}" pid="10" name="MSIP_Label_71dda7c5-96ca-48e3-9e3a-5c391aea2853_Extended_MSFT_Method">
    <vt:lpwstr>Automatic</vt:lpwstr>
  </property>
  <property fmtid="{D5CDD505-2E9C-101B-9397-08002B2CF9AE}" pid="11" name="Sensitivity">
    <vt:lpwstr>General</vt:lpwstr>
  </property>
</Properties>
</file>