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4"/>
  </p:sldMasterIdLst>
  <p:sldIdLst>
    <p:sldId id="260" r:id="rId5"/>
    <p:sldId id="263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140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8D471A7-E86C-461D-9E6A-208BD67A6C90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D8C10AE-5312-4263-BBEC-CCE52DAD430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72704" y="184021"/>
            <a:ext cx="9488495" cy="883318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400" cap="none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Performing </a:t>
            </a:r>
            <a:r>
              <a:rPr lang="en-US" sz="44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Arts </a:t>
            </a:r>
            <a:r>
              <a:rPr lang="en-US" sz="4400" spc="50" err="1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Aqa</a:t>
            </a:r>
            <a:r>
              <a:rPr lang="en-US" sz="44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 Tech Award</a:t>
            </a:r>
            <a:endParaRPr lang="en-US" sz="4400" cap="none" spc="5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" panose="020E0602020502020306" pitchFamily="34" charset="0"/>
            </a:endParaRPr>
          </a:p>
          <a:p>
            <a:pPr algn="ctr"/>
            <a:endParaRPr lang="en-US" sz="4400" spc="5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"/>
            </a:endParaRPr>
          </a:p>
          <a:p>
            <a:pPr algn="ctr"/>
            <a:r>
              <a:rPr lang="en-US" sz="32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You can </a:t>
            </a:r>
            <a:r>
              <a:rPr lang="en-US" sz="3200" spc="50" err="1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specialise</a:t>
            </a:r>
            <a:r>
              <a:rPr lang="en-US" sz="32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 in any area of the performing arts: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Actor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Musician </a:t>
            </a:r>
            <a:endParaRPr lang="en-US" sz="2800" cap="none" spc="5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"/>
            </a:endParaRP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Dancer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Director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Song writer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Playwright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Stage manager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Costume designer</a:t>
            </a:r>
            <a:endParaRPr lang="en-US" sz="2800">
              <a:latin typeface="Berlin Sans FB"/>
            </a:endParaRP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Marketing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Publicity</a:t>
            </a:r>
          </a:p>
          <a:p>
            <a:pPr algn="ctr"/>
            <a:r>
              <a:rPr lang="en-US" sz="2800" spc="5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"/>
              </a:rPr>
              <a:t>And many more ...</a:t>
            </a:r>
          </a:p>
          <a:p>
            <a:pPr algn="ctr"/>
            <a:endParaRPr lang="en-US" sz="2800" spc="5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"/>
            </a:endParaRPr>
          </a:p>
          <a:p>
            <a:pPr algn="ctr"/>
            <a:endParaRPr lang="en-US" sz="3600" spc="5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"/>
            </a:endParaRPr>
          </a:p>
          <a:p>
            <a:pPr algn="ctr"/>
            <a:endParaRPr lang="en-US" sz="3600" b="1" spc="5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n-US" sz="4000" b="1" spc="5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857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42946" y="119266"/>
            <a:ext cx="7848872" cy="56166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spcBef>
                <a:spcPct val="0"/>
              </a:spcBef>
              <a:buNone/>
            </a:pPr>
            <a:r>
              <a:rPr lang="en-GB" altLang="en-US" sz="3200" b="1">
                <a:sym typeface="Comic Sans MS" panose="030F0702030302020204" pitchFamily="66" charset="0"/>
              </a:rPr>
              <a:t>What will you be doing?</a:t>
            </a:r>
            <a:endParaRPr lang="en-GB" altLang="en-US" sz="3200" b="1"/>
          </a:p>
          <a:p>
            <a:pPr algn="ctr">
              <a:buFontTx/>
              <a:buNone/>
            </a:pPr>
            <a:r>
              <a:rPr lang="en-US" altLang="en-US" sz="3200" b="1"/>
              <a:t>In Performing Arts there are 3 Units:</a:t>
            </a:r>
          </a:p>
          <a:p>
            <a:pPr algn="ctr">
              <a:buNone/>
            </a:pPr>
            <a:r>
              <a:rPr lang="en-GB" altLang="en-US" sz="1900" b="1">
                <a:solidFill>
                  <a:srgbClr val="008000"/>
                </a:solidFill>
              </a:rPr>
              <a:t>Unit 1:  responding at a brief- using your knowledge of the performing arts industry create a pitch for a performance you have created. The pitch will include performance and production elements. You will keep a portfolio showing your research and your ideas development.</a:t>
            </a:r>
          </a:p>
          <a:p>
            <a:pPr algn="ctr">
              <a:buNone/>
            </a:pPr>
            <a:r>
              <a:rPr lang="en-US" altLang="en-US" sz="1900" b="1"/>
              <a:t>(Internally assessed 30%)</a:t>
            </a:r>
            <a:endParaRPr lang="en-US" sz="1900"/>
          </a:p>
          <a:p>
            <a:pPr algn="ctr">
              <a:buFontTx/>
              <a:buNone/>
            </a:pPr>
            <a:endParaRPr lang="en-US" altLang="en-US" sz="1900" b="1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GB" altLang="en-US" sz="1900" b="1">
                <a:solidFill>
                  <a:srgbClr val="F85208"/>
                </a:solidFill>
              </a:rPr>
              <a:t>Unit 2:: responding to a brief – in a group you will create a piece of performance. Your group will be responsible for all aspects of the final show. You will keep a log book your personal contribution to the piece.</a:t>
            </a:r>
            <a:endParaRPr lang="en-GB" altLang="en-US" sz="1900" b="1">
              <a:solidFill>
                <a:srgbClr val="FF6600"/>
              </a:solidFill>
            </a:endParaRPr>
          </a:p>
          <a:p>
            <a:pPr algn="ctr">
              <a:buNone/>
            </a:pPr>
            <a:r>
              <a:rPr lang="en-GB" altLang="en-US" sz="1900" b="1"/>
              <a:t>(Internally assessed 30%.)</a:t>
            </a:r>
            <a:endParaRPr lang="en-GB" altLang="en-US" sz="1900" b="1">
              <a:solidFill>
                <a:srgbClr val="FF6600"/>
              </a:solidFill>
            </a:endParaRPr>
          </a:p>
          <a:p>
            <a:pPr algn="ctr">
              <a:buFontTx/>
              <a:buNone/>
            </a:pPr>
            <a:endParaRPr lang="en-GB" altLang="en-US" sz="1900" b="1">
              <a:solidFill>
                <a:srgbClr val="F85208"/>
              </a:solidFill>
            </a:endParaRPr>
          </a:p>
          <a:p>
            <a:pPr algn="ctr">
              <a:buNone/>
            </a:pPr>
            <a:r>
              <a:rPr lang="en-US" altLang="en-US" sz="1900" b="1">
                <a:solidFill>
                  <a:srgbClr val="FF0000"/>
                </a:solidFill>
              </a:rPr>
              <a:t>Unit 3: </a:t>
            </a:r>
            <a:r>
              <a:rPr lang="en-US" altLang="en-US" sz="1900" b="1" err="1">
                <a:solidFill>
                  <a:srgbClr val="FF0000"/>
                </a:solidFill>
                <a:sym typeface="Comic Sans MS" panose="030F0702030302020204" pitchFamily="66" charset="0"/>
              </a:rPr>
              <a:t>Wtitten</a:t>
            </a:r>
            <a:r>
              <a:rPr lang="en-US" altLang="en-US" sz="1900" b="1">
                <a:solidFill>
                  <a:srgbClr val="FF0000"/>
                </a:solidFill>
                <a:sym typeface="Comic Sans MS" panose="030F0702030302020204" pitchFamily="66" charset="0"/>
              </a:rPr>
              <a:t> exam testing your knowledge of the performing arts industry and your ability to respond to starting points</a:t>
            </a:r>
            <a:endParaRPr lang="en-US" altLang="en-US" sz="1900" b="1"/>
          </a:p>
          <a:p>
            <a:pPr algn="ctr">
              <a:buNone/>
            </a:pPr>
            <a:r>
              <a:rPr lang="en-GB" altLang="en-US" sz="1900" b="1">
                <a:sym typeface="Comic Sans MS" panose="030F0702030302020204" pitchFamily="66" charset="0"/>
              </a:rPr>
              <a:t>(</a:t>
            </a:r>
            <a:r>
              <a:rPr lang="en-US" altLang="en-US" sz="1900" b="1"/>
              <a:t>Externally</a:t>
            </a:r>
            <a:r>
              <a:rPr lang="en-GB" altLang="en-US" sz="1900" b="1">
                <a:sym typeface="Comic Sans MS" panose="030F0702030302020204" pitchFamily="66" charset="0"/>
              </a:rPr>
              <a:t> assessed 40%.)</a:t>
            </a:r>
            <a:endParaRPr lang="en-US" altLang="en-US" sz="1900" b="1"/>
          </a:p>
          <a:p>
            <a:pPr marL="0" indent="0">
              <a:buNone/>
            </a:pP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83465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0619" y="1820723"/>
            <a:ext cx="4572000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r>
              <a:rPr lang="en-GB" sz="2400"/>
              <a:t>“The UK’s booming creative industries made a record contribution to the economy”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560" y="4221088"/>
            <a:ext cx="4572000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fontAlgn="base"/>
            <a:r>
              <a:rPr lang="en-GB" sz="2400" b="1"/>
              <a:t>“Britain’s creative industries break the £100 billion barrier”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4427984" y="1005115"/>
            <a:ext cx="4572000" cy="16312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r>
              <a:rPr lang="en-GB" sz="2000"/>
              <a:t>“Our creative industries not only fly the flag for the best of British creativity at home and abroad but they are also at the heart of our economy.”</a:t>
            </a:r>
          </a:p>
        </p:txBody>
      </p:sp>
      <p:sp>
        <p:nvSpPr>
          <p:cNvPr id="6" name="Rectangle 5"/>
          <p:cNvSpPr/>
          <p:nvPr/>
        </p:nvSpPr>
        <p:spPr>
          <a:xfrm>
            <a:off x="4189607" y="3397363"/>
            <a:ext cx="4572000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r>
              <a:rPr lang="en-GB" b="1" cap="all"/>
              <a:t>“ABOUT 1 IN 8 UK BUSINESSES IS IN CREATIVE INDUSTRIES”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2390" y="5589240"/>
            <a:ext cx="8379217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400"/>
              <a:t>The total number of jobs in the creative economy reached </a:t>
            </a:r>
          </a:p>
          <a:p>
            <a:r>
              <a:rPr lang="en-GB" sz="2400"/>
              <a:t>3.12million in 2017 and this number is growing.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5596" y="254010"/>
            <a:ext cx="7272808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/>
              <a:t>Yes but will it help me get a job???</a:t>
            </a:r>
          </a:p>
        </p:txBody>
      </p:sp>
    </p:spTree>
    <p:extLst>
      <p:ext uri="{BB962C8B-B14F-4D97-AF65-F5344CB8AC3E}">
        <p14:creationId xmlns:p14="http://schemas.microsoft.com/office/powerpoint/2010/main" val="84169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B482E90-9CCF-4833-A8AC-B1ED932512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0C1CE9-778F-45E1-A1F5-D9BC85E3F6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FAF2169-04EB-48DC-848F-90B4000A5499}">
  <ds:schemaRefs>
    <ds:schemaRef ds:uri="http://purl.org/dc/dcmitype/"/>
    <ds:schemaRef ds:uri="http://schemas.microsoft.com/office/2006/metadata/properties"/>
    <ds:schemaRef ds:uri="http://purl.org/dc/terms/"/>
    <ds:schemaRef ds:uri="8b73fee4-4ac8-4f88-ad2e-4ab6413e1b1c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fbdaa650-8cd8-42f6-940f-8c4192b2871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4293</TotalTime>
  <Words>121</Words>
  <Application>Microsoft Office PowerPoint</Application>
  <PresentationFormat>On-screen Show (4:3)</PresentationFormat>
  <Paragraphs>33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Berlin Sans FB</vt:lpstr>
      <vt:lpstr>Georgia</vt:lpstr>
      <vt:lpstr>Trebuchet MS</vt:lpstr>
      <vt:lpstr>Slipstream</vt:lpstr>
      <vt:lpstr>PowerPoint Presentation</vt:lpstr>
      <vt:lpstr>PowerPoint Presentation</vt:lpstr>
      <vt:lpstr>PowerPoint Presentation</vt:lpstr>
    </vt:vector>
  </TitlesOfParts>
  <Company>Greenwood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O'Flynn</dc:creator>
  <cp:lastModifiedBy>L Feeney</cp:lastModifiedBy>
  <cp:revision>2</cp:revision>
  <dcterms:created xsi:type="dcterms:W3CDTF">2018-03-20T17:48:12Z</dcterms:created>
  <dcterms:modified xsi:type="dcterms:W3CDTF">2020-04-20T12:06:02Z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lfeeney@nottinghamacademy.org</vt:lpwstr>
  </property>
  <property fmtid="{D5CDD505-2E9C-101B-9397-08002B2CF9AE}" pid="7" name="MSIP_Label_71dda7c5-96ca-48e3-9e3a-5c391aea2853_SetDate">
    <vt:lpwstr>2020-04-20T13:06:02.4615079+01:00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