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598" r:id="rId5"/>
    <p:sldId id="420" r:id="rId6"/>
    <p:sldId id="419" r:id="rId7"/>
    <p:sldId id="606" r:id="rId8"/>
    <p:sldId id="421" r:id="rId9"/>
    <p:sldId id="422" r:id="rId10"/>
    <p:sldId id="605" r:id="rId11"/>
    <p:sldId id="607" r:id="rId12"/>
    <p:sldId id="423" r:id="rId13"/>
    <p:sldId id="603" r:id="rId14"/>
    <p:sldId id="60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6096A1-6F63-4C5D-AE9B-193D295C04FE}" v="1" dt="2024-02-23T12:37:28.9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slide" Target="slides/slide9.xml" Id="rId13" /><Relationship Type="http://schemas.openxmlformats.org/officeDocument/2006/relationships/theme" Target="theme/theme1.xml" Id="rId18" /><Relationship Type="http://schemas.openxmlformats.org/officeDocument/2006/relationships/customXml" Target="../customXml/item3.xml" Id="rId3" /><Relationship Type="http://schemas.microsoft.com/office/2015/10/relationships/revisionInfo" Target="revisionInfo.xml" Id="rId21"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viewProps" Target="viewProps.xml" Id="rId17" /><Relationship Type="http://schemas.openxmlformats.org/officeDocument/2006/relationships/customXml" Target="../customXml/item2.xml" Id="rId2" /><Relationship Type="http://schemas.openxmlformats.org/officeDocument/2006/relationships/presProps" Target="presProps.xml" Id="rId16"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slide" Target="slides/slide6.xml" Id="rId10" /><Relationship Type="http://schemas.openxmlformats.org/officeDocument/2006/relationships/tableStyles" Target="tableStyles.xml" Id="rId19"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FA347-B367-4722-9FD8-5CAEA58765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3A18CAA-DAE6-4C80-BAFA-18BE9484EC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645B28-2E30-4086-8B5D-14A4CDB2B1D3}"/>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5" name="Footer Placeholder 4">
            <a:extLst>
              <a:ext uri="{FF2B5EF4-FFF2-40B4-BE49-F238E27FC236}">
                <a16:creationId xmlns:a16="http://schemas.microsoft.com/office/drawing/2014/main" id="{1CF192F5-D4F6-413C-9EB9-594F80E14B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AE746C-1E66-4081-B7C3-EF2F078944F4}"/>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3378763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8D812-EFF6-4023-A565-449A7A3A93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01CD7C-408C-4995-AFE8-A3A6255662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E0A038-2E54-4912-B695-EC5E9C6AFF3A}"/>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5" name="Footer Placeholder 4">
            <a:extLst>
              <a:ext uri="{FF2B5EF4-FFF2-40B4-BE49-F238E27FC236}">
                <a16:creationId xmlns:a16="http://schemas.microsoft.com/office/drawing/2014/main" id="{2180524B-12F5-4E1E-972A-B33EFC3542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7F77DF-F1FC-418A-BB94-9BACC76A4B3C}"/>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4127929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97D56-1C81-49DC-B415-ACEBF822F1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187BB58-8E06-4214-96F8-C098FDC1F0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D33187-0951-47E3-9963-597A5664C12B}"/>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5" name="Footer Placeholder 4">
            <a:extLst>
              <a:ext uri="{FF2B5EF4-FFF2-40B4-BE49-F238E27FC236}">
                <a16:creationId xmlns:a16="http://schemas.microsoft.com/office/drawing/2014/main" id="{E13330EA-032E-49A9-8C18-5D915A73B8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C1F887-6525-41F8-A160-F6E930ADFC35}"/>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3396261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EFCD-EE10-419F-B5A0-C7CC7ADDCC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CC80CD-E13F-4953-BD59-541A86E14A3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50DAD1C-6AA9-4054-8270-8AAD46C1083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1E8EDAA-7442-4CE5-9C8D-44D09BE39BF0}"/>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6" name="Footer Placeholder 5">
            <a:extLst>
              <a:ext uri="{FF2B5EF4-FFF2-40B4-BE49-F238E27FC236}">
                <a16:creationId xmlns:a16="http://schemas.microsoft.com/office/drawing/2014/main" id="{28C26A7B-A31E-405C-BDDC-94E32D7CB6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D663AE-E584-4A91-B1FA-8929695E758C}"/>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1843174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FA7C7-E1D7-4B68-B5F0-3BA4DB8871F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DC13D4-C6FC-426A-9BF3-4FA3A06E18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38DB5F-6A29-4A5F-A79D-C62BE3F4F61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D93D7EC-1C2F-4A7E-8373-F27767EE10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295D93-DBAF-4217-AF7C-FE71D58656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DBFBD51-E8D0-4643-8DDC-7C6C553231BF}"/>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8" name="Footer Placeholder 7">
            <a:extLst>
              <a:ext uri="{FF2B5EF4-FFF2-40B4-BE49-F238E27FC236}">
                <a16:creationId xmlns:a16="http://schemas.microsoft.com/office/drawing/2014/main" id="{A8CE66FA-855B-4016-85AC-A62EEC3A2A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A782426-202D-4B19-9933-4F6B8FB60346}"/>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3529164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9EFC4-386D-4F0A-9216-E750E11B6A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D3DA54-CA25-4431-9BF3-85946E70E3F7}"/>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4" name="Footer Placeholder 3">
            <a:extLst>
              <a:ext uri="{FF2B5EF4-FFF2-40B4-BE49-F238E27FC236}">
                <a16:creationId xmlns:a16="http://schemas.microsoft.com/office/drawing/2014/main" id="{287C5A34-4336-4E43-9927-8C446478C18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A73B725-8416-4D1F-A89C-78E9667B4A71}"/>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2895050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675D18-9A63-40C9-A1A5-E106EBD33E37}"/>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3" name="Footer Placeholder 2">
            <a:extLst>
              <a:ext uri="{FF2B5EF4-FFF2-40B4-BE49-F238E27FC236}">
                <a16:creationId xmlns:a16="http://schemas.microsoft.com/office/drawing/2014/main" id="{091A7A89-1461-4DF0-B53D-5972E3E872B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186AB5-9B29-488C-A21F-4528F70DEAF0}"/>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198649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FE437-ED1D-4C57-A80A-B0B950861A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7985AC-59BC-44F5-9B78-FC1794D65C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DE4948-3C3C-4CEF-8A36-6D0D6E3FE7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9144CE-87F8-4337-A592-198630732C4D}"/>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6" name="Footer Placeholder 5">
            <a:extLst>
              <a:ext uri="{FF2B5EF4-FFF2-40B4-BE49-F238E27FC236}">
                <a16:creationId xmlns:a16="http://schemas.microsoft.com/office/drawing/2014/main" id="{754D0883-CE22-4FB6-B444-E431D826A1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5DDC29-A4E3-407B-BAE0-782805E037F8}"/>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1694666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C44AC-5E48-4A46-BFE6-2D106580A4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21D79F-D1BF-4CE8-B6D7-6315E61A9E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280EAC3-6542-4527-8C34-B0FE8822A4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EAF591-61F7-478B-BF85-175EC36EF140}"/>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6" name="Footer Placeholder 5">
            <a:extLst>
              <a:ext uri="{FF2B5EF4-FFF2-40B4-BE49-F238E27FC236}">
                <a16:creationId xmlns:a16="http://schemas.microsoft.com/office/drawing/2014/main" id="{3EDF0B76-92EA-46A1-929E-525AB4FB9D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F9CECA-018F-4226-A7D6-DE51A92BD4F6}"/>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3088046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43CD3-EE2B-47E3-8B4C-5517C10B92F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3A10C3-E69C-4F2C-84C8-A07E5C0141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E1D24A-64F0-48EC-9B13-2470F8FD6458}"/>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5" name="Footer Placeholder 4">
            <a:extLst>
              <a:ext uri="{FF2B5EF4-FFF2-40B4-BE49-F238E27FC236}">
                <a16:creationId xmlns:a16="http://schemas.microsoft.com/office/drawing/2014/main" id="{4E8F7E44-8AD0-4B4B-9E0F-FB91E94EA3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606CC0-E540-4D31-9E9B-21007352CE0E}"/>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1041705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D5F8E1-F0D7-4FD6-B7A7-A0F2FC7FCEB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60F982-06FD-4E0C-A08A-6091E5B151B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FD6D59-46C9-4D66-9329-C66202E7B76D}"/>
              </a:ext>
            </a:extLst>
          </p:cNvPr>
          <p:cNvSpPr>
            <a:spLocks noGrp="1"/>
          </p:cNvSpPr>
          <p:nvPr>
            <p:ph type="dt" sz="half" idx="10"/>
          </p:nvPr>
        </p:nvSpPr>
        <p:spPr/>
        <p:txBody>
          <a:bodyPr/>
          <a:lstStyle/>
          <a:p>
            <a:fld id="{CDB0614C-510F-4E90-A493-1598189B0D8F}" type="datetimeFigureOut">
              <a:rPr lang="en-GB" smtClean="0"/>
              <a:t>27/02/2024</a:t>
            </a:fld>
            <a:endParaRPr lang="en-GB"/>
          </a:p>
        </p:txBody>
      </p:sp>
      <p:sp>
        <p:nvSpPr>
          <p:cNvPr id="5" name="Footer Placeholder 4">
            <a:extLst>
              <a:ext uri="{FF2B5EF4-FFF2-40B4-BE49-F238E27FC236}">
                <a16:creationId xmlns:a16="http://schemas.microsoft.com/office/drawing/2014/main" id="{6E24BB1D-1416-4F84-9895-4082A91AC8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B665B3-793F-481E-A54F-5DEB5EC24D6A}"/>
              </a:ext>
            </a:extLst>
          </p:cNvPr>
          <p:cNvSpPr>
            <a:spLocks noGrp="1"/>
          </p:cNvSpPr>
          <p:nvPr>
            <p:ph type="sldNum" sz="quarter" idx="12"/>
          </p:nvPr>
        </p:nvSpPr>
        <p:spPr/>
        <p:txBody>
          <a:bodyPr/>
          <a:lstStyle/>
          <a:p>
            <a:fld id="{687A9D48-3132-4488-B6E6-ED731C03B22D}" type="slidenum">
              <a:rPr lang="en-GB" smtClean="0"/>
              <a:t>‹#›</a:t>
            </a:fld>
            <a:endParaRPr lang="en-GB"/>
          </a:p>
        </p:txBody>
      </p:sp>
    </p:spTree>
    <p:extLst>
      <p:ext uri="{BB962C8B-B14F-4D97-AF65-F5344CB8AC3E}">
        <p14:creationId xmlns:p14="http://schemas.microsoft.com/office/powerpoint/2010/main" val="2264039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F3BC4E-FBA2-4A2F-8611-00D79832CD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8CD882-875F-4791-915C-3B3C34C6F1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E425A5-8769-45EF-9C9A-A2956E185B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B0614C-510F-4E90-A493-1598189B0D8F}" type="datetimeFigureOut">
              <a:rPr lang="en-GB" smtClean="0"/>
              <a:t>27/02/2024</a:t>
            </a:fld>
            <a:endParaRPr lang="en-GB"/>
          </a:p>
        </p:txBody>
      </p:sp>
      <p:sp>
        <p:nvSpPr>
          <p:cNvPr id="5" name="Footer Placeholder 4">
            <a:extLst>
              <a:ext uri="{FF2B5EF4-FFF2-40B4-BE49-F238E27FC236}">
                <a16:creationId xmlns:a16="http://schemas.microsoft.com/office/drawing/2014/main" id="{37AB6506-4232-435D-82B5-E0A3F88981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0C07B8D-2B9C-45CD-8CDE-D1826B45BA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7A9D48-3132-4488-B6E6-ED731C03B22D}" type="slidenum">
              <a:rPr lang="en-GB" smtClean="0"/>
              <a:t>‹#›</a:t>
            </a:fld>
            <a:endParaRPr lang="en-GB"/>
          </a:p>
        </p:txBody>
      </p:sp>
    </p:spTree>
    <p:extLst>
      <p:ext uri="{BB962C8B-B14F-4D97-AF65-F5344CB8AC3E}">
        <p14:creationId xmlns:p14="http://schemas.microsoft.com/office/powerpoint/2010/main" val="2795164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CB4762B-C3F3-43C3-A0CE-EAF00651430F}"/>
              </a:ext>
            </a:extLst>
          </p:cNvPr>
          <p:cNvGrpSpPr/>
          <p:nvPr/>
        </p:nvGrpSpPr>
        <p:grpSpPr>
          <a:xfrm>
            <a:off x="72423" y="43293"/>
            <a:ext cx="12156067" cy="6858000"/>
            <a:chOff x="13475" y="0"/>
            <a:chExt cx="9117050" cy="5143500"/>
          </a:xfrm>
        </p:grpSpPr>
        <p:pic>
          <p:nvPicPr>
            <p:cNvPr id="7" name="Picture 6">
              <a:extLst>
                <a:ext uri="{FF2B5EF4-FFF2-40B4-BE49-F238E27FC236}">
                  <a16:creationId xmlns:a16="http://schemas.microsoft.com/office/drawing/2014/main" id="{E412192C-C34F-4FB0-B309-13231733D82E}"/>
                </a:ext>
              </a:extLst>
            </p:cNvPr>
            <p:cNvPicPr>
              <a:picLocks noChangeAspect="1"/>
            </p:cNvPicPr>
            <p:nvPr/>
          </p:nvPicPr>
          <p:blipFill>
            <a:blip r:embed="rId2"/>
            <a:stretch>
              <a:fillRect/>
            </a:stretch>
          </p:blipFill>
          <p:spPr>
            <a:xfrm>
              <a:off x="13475" y="0"/>
              <a:ext cx="9117050" cy="5143500"/>
            </a:xfrm>
            <a:prstGeom prst="rect">
              <a:avLst/>
            </a:prstGeom>
          </p:spPr>
        </p:pic>
        <p:sp>
          <p:nvSpPr>
            <p:cNvPr id="2" name="Rectangle 1">
              <a:extLst>
                <a:ext uri="{FF2B5EF4-FFF2-40B4-BE49-F238E27FC236}">
                  <a16:creationId xmlns:a16="http://schemas.microsoft.com/office/drawing/2014/main" id="{7AAE87E7-9F10-4C98-AD08-D375939B3959}"/>
                </a:ext>
              </a:extLst>
            </p:cNvPr>
            <p:cNvSpPr/>
            <p:nvPr/>
          </p:nvSpPr>
          <p:spPr>
            <a:xfrm>
              <a:off x="5075339" y="1669409"/>
              <a:ext cx="3665989" cy="2290195"/>
            </a:xfrm>
            <a:prstGeom prst="rect">
              <a:avLst/>
            </a:prstGeom>
            <a:solidFill>
              <a:srgbClr val="3F3F3F"/>
            </a:solid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grpSp>
      <p:sp>
        <p:nvSpPr>
          <p:cNvPr id="4" name="TextBox 3">
            <a:extLst>
              <a:ext uri="{FF2B5EF4-FFF2-40B4-BE49-F238E27FC236}">
                <a16:creationId xmlns:a16="http://schemas.microsoft.com/office/drawing/2014/main" id="{EA6956E8-5F48-444F-B6AA-4DBA886345CB}"/>
              </a:ext>
            </a:extLst>
          </p:cNvPr>
          <p:cNvSpPr txBox="1"/>
          <p:nvPr/>
        </p:nvSpPr>
        <p:spPr>
          <a:xfrm>
            <a:off x="6150456" y="2664889"/>
            <a:ext cx="5663742" cy="1585049"/>
          </a:xfrm>
          <a:prstGeom prst="rect">
            <a:avLst/>
          </a:prstGeom>
          <a:noFill/>
        </p:spPr>
        <p:txBody>
          <a:bodyPr wrap="square" lIns="91440" tIns="45720" rIns="91440" bIns="45720" rtlCol="0" anchor="t">
            <a:spAutoFit/>
          </a:bodyPr>
          <a:lstStyle/>
          <a:p>
            <a:r>
              <a:rPr lang="en-GB" sz="4400">
                <a:solidFill>
                  <a:schemeClr val="bg1"/>
                </a:solidFill>
                <a:latin typeface="Arial" panose="020B0604020202020204" pitchFamily="34" charset="0"/>
                <a:cs typeface="Arial" panose="020B0604020202020204" pitchFamily="34" charset="0"/>
              </a:rPr>
              <a:t>Year 9 Options </a:t>
            </a:r>
          </a:p>
          <a:p>
            <a:endParaRPr lang="en-GB" sz="2650">
              <a:solidFill>
                <a:schemeClr val="bg1"/>
              </a:solidFill>
              <a:latin typeface="Arial"/>
              <a:cs typeface="Arial"/>
            </a:endParaRPr>
          </a:p>
          <a:p>
            <a:endParaRPr lang="en-GB" sz="2650">
              <a:solidFill>
                <a:schemeClr val="bg1"/>
              </a:solidFill>
              <a:latin typeface="Arial"/>
              <a:cs typeface="Arial"/>
            </a:endParaRPr>
          </a:p>
        </p:txBody>
      </p:sp>
      <p:sp>
        <p:nvSpPr>
          <p:cNvPr id="5" name="AutoShape 2">
            <a:extLst>
              <a:ext uri="{FF2B5EF4-FFF2-40B4-BE49-F238E27FC236}">
                <a16:creationId xmlns:a16="http://schemas.microsoft.com/office/drawing/2014/main" id="{837428DA-DD66-430E-AF3E-7B7AD8177838}"/>
              </a:ext>
            </a:extLst>
          </p:cNvPr>
          <p:cNvSpPr>
            <a:spLocks noChangeAspect="1" noChangeArrowheads="1"/>
          </p:cNvSpPr>
          <p:nvPr/>
        </p:nvSpPr>
        <p:spPr bwMode="auto">
          <a:xfrm>
            <a:off x="5892800" y="3225800"/>
            <a:ext cx="406400" cy="406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en-GB" sz="2400"/>
          </a:p>
        </p:txBody>
      </p:sp>
      <p:sp>
        <p:nvSpPr>
          <p:cNvPr id="9" name="TextBox 8">
            <a:extLst>
              <a:ext uri="{FF2B5EF4-FFF2-40B4-BE49-F238E27FC236}">
                <a16:creationId xmlns:a16="http://schemas.microsoft.com/office/drawing/2014/main" id="{8C31471A-8401-4121-AE12-84B208BEDC55}"/>
              </a:ext>
            </a:extLst>
          </p:cNvPr>
          <p:cNvSpPr txBox="1"/>
          <p:nvPr/>
        </p:nvSpPr>
        <p:spPr>
          <a:xfrm>
            <a:off x="6035158" y="5677245"/>
            <a:ext cx="3626604" cy="1077218"/>
          </a:xfrm>
          <a:prstGeom prst="rect">
            <a:avLst/>
          </a:prstGeom>
          <a:noFill/>
        </p:spPr>
        <p:txBody>
          <a:bodyPr wrap="square" rtlCol="0">
            <a:spAutoFit/>
          </a:bodyPr>
          <a:lstStyle/>
          <a:p>
            <a:pPr algn="r"/>
            <a:r>
              <a:rPr lang="en-GB" sz="3200">
                <a:solidFill>
                  <a:schemeClr val="bg1"/>
                </a:solidFill>
                <a:latin typeface="Bahnschrift SemiBold" panose="020B0502040204020203" pitchFamily="34" charset="0"/>
                <a:cs typeface="Arial" panose="020B0604020202020204" pitchFamily="34" charset="0"/>
              </a:rPr>
              <a:t>Nottingham Academy</a:t>
            </a:r>
          </a:p>
        </p:txBody>
      </p:sp>
      <p:sp>
        <p:nvSpPr>
          <p:cNvPr id="10" name="Rectangle 9">
            <a:extLst>
              <a:ext uri="{FF2B5EF4-FFF2-40B4-BE49-F238E27FC236}">
                <a16:creationId xmlns:a16="http://schemas.microsoft.com/office/drawing/2014/main" id="{CA1E7603-3452-4949-9369-D42AA5CE83DF}"/>
              </a:ext>
            </a:extLst>
          </p:cNvPr>
          <p:cNvSpPr/>
          <p:nvPr/>
        </p:nvSpPr>
        <p:spPr>
          <a:xfrm>
            <a:off x="9705114" y="5692634"/>
            <a:ext cx="86704" cy="106368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solidFill>
                <a:schemeClr val="bg1"/>
              </a:solidFill>
            </a:endParaRPr>
          </a:p>
        </p:txBody>
      </p:sp>
      <p:sp>
        <p:nvSpPr>
          <p:cNvPr id="11" name="TextBox 10">
            <a:extLst>
              <a:ext uri="{FF2B5EF4-FFF2-40B4-BE49-F238E27FC236}">
                <a16:creationId xmlns:a16="http://schemas.microsoft.com/office/drawing/2014/main" id="{85B08392-A273-4B4A-B756-B6115579E02C}"/>
              </a:ext>
            </a:extLst>
          </p:cNvPr>
          <p:cNvSpPr txBox="1"/>
          <p:nvPr/>
        </p:nvSpPr>
        <p:spPr>
          <a:xfrm>
            <a:off x="9791818" y="5692634"/>
            <a:ext cx="3626604" cy="523220"/>
          </a:xfrm>
          <a:prstGeom prst="rect">
            <a:avLst/>
          </a:prstGeom>
          <a:noFill/>
        </p:spPr>
        <p:txBody>
          <a:bodyPr wrap="square" rtlCol="0">
            <a:spAutoFit/>
          </a:bodyPr>
          <a:lstStyle/>
          <a:p>
            <a:r>
              <a:rPr lang="en-GB" sz="2800">
                <a:solidFill>
                  <a:schemeClr val="bg1"/>
                </a:solidFill>
                <a:latin typeface="Bahnschrift SemiBold" panose="020B0502040204020203" pitchFamily="34" charset="0"/>
                <a:cs typeface="Arial" panose="020B0604020202020204" pitchFamily="34" charset="0"/>
              </a:rPr>
              <a:t>Everyday</a:t>
            </a:r>
            <a:endParaRPr lang="en-GB" sz="4400">
              <a:solidFill>
                <a:schemeClr val="bg1"/>
              </a:solidFill>
              <a:latin typeface="Bahnschrift SemiBold" panose="020B0502040204020203" pitchFamily="34" charset="0"/>
              <a:cs typeface="Arial" panose="020B0604020202020204" pitchFamily="34" charset="0"/>
            </a:endParaRPr>
          </a:p>
        </p:txBody>
      </p:sp>
      <p:sp>
        <p:nvSpPr>
          <p:cNvPr id="12" name="TextBox 11">
            <a:extLst>
              <a:ext uri="{FF2B5EF4-FFF2-40B4-BE49-F238E27FC236}">
                <a16:creationId xmlns:a16="http://schemas.microsoft.com/office/drawing/2014/main" id="{7FC617C5-4FF6-4AA6-ACC5-D16FBFA86605}"/>
              </a:ext>
            </a:extLst>
          </p:cNvPr>
          <p:cNvSpPr txBox="1"/>
          <p:nvPr/>
        </p:nvSpPr>
        <p:spPr>
          <a:xfrm>
            <a:off x="9791818" y="6176182"/>
            <a:ext cx="4614620" cy="523220"/>
          </a:xfrm>
          <a:prstGeom prst="rect">
            <a:avLst/>
          </a:prstGeom>
          <a:noFill/>
        </p:spPr>
        <p:txBody>
          <a:bodyPr wrap="square" rtlCol="0">
            <a:spAutoFit/>
          </a:bodyPr>
          <a:lstStyle/>
          <a:p>
            <a:r>
              <a:rPr lang="en-GB" sz="2800">
                <a:solidFill>
                  <a:schemeClr val="bg1"/>
                </a:solidFill>
                <a:latin typeface="Bahnschrift SemiBold" panose="020B0502040204020203" pitchFamily="34" charset="0"/>
                <a:cs typeface="Arial" panose="020B0604020202020204" pitchFamily="34" charset="0"/>
              </a:rPr>
              <a:t>Exceptional</a:t>
            </a:r>
            <a:endParaRPr lang="en-GB" sz="4400">
              <a:solidFill>
                <a:schemeClr val="bg1"/>
              </a:solidFill>
              <a:latin typeface="Bahnschrift SemiBold" panose="020B0502040204020203" pitchFamily="34" charset="0"/>
              <a:cs typeface="Arial" panose="020B0604020202020204" pitchFamily="34" charset="0"/>
            </a:endParaRPr>
          </a:p>
        </p:txBody>
      </p:sp>
      <p:cxnSp>
        <p:nvCxnSpPr>
          <p:cNvPr id="13" name="Straight Connector 12">
            <a:extLst>
              <a:ext uri="{FF2B5EF4-FFF2-40B4-BE49-F238E27FC236}">
                <a16:creationId xmlns:a16="http://schemas.microsoft.com/office/drawing/2014/main" id="{D9CDE76B-6F29-4BC7-A390-E6AF4CAC3BA2}"/>
              </a:ext>
            </a:extLst>
          </p:cNvPr>
          <p:cNvCxnSpPr/>
          <p:nvPr/>
        </p:nvCxnSpPr>
        <p:spPr>
          <a:xfrm>
            <a:off x="3692434" y="5590903"/>
            <a:ext cx="849956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422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491011-31AB-4FA8-8EF9-C2A5F1083DDD}"/>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E3C57938-4B74-4537-B0D6-46975DC26EE1}"/>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CF070B10-3041-446B-95A3-FA1123EDB0F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0FB730CA-0A35-4BA7-BF35-F1975EB86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07EDC01E-F73E-4F6C-96A4-FD4F699CC4F6}"/>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F1D1FA2C-7DC0-493A-BB62-3A149016CB3C}"/>
              </a:ext>
            </a:extLst>
          </p:cNvPr>
          <p:cNvSpPr txBox="1"/>
          <p:nvPr/>
        </p:nvSpPr>
        <p:spPr>
          <a:xfrm>
            <a:off x="185347" y="31835"/>
            <a:ext cx="4426920" cy="1323439"/>
          </a:xfrm>
          <a:prstGeom prst="rect">
            <a:avLst/>
          </a:prstGeom>
          <a:noFill/>
        </p:spPr>
        <p:txBody>
          <a:bodyPr wrap="square" lIns="91440" tIns="45720" rIns="91440" bIns="45720" rtlCol="0" anchor="t">
            <a:spAutoFit/>
          </a:bodyPr>
          <a:lstStyle/>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Year 9 Options</a:t>
            </a:r>
          </a:p>
          <a:p>
            <a:pPr algn="ctr"/>
            <a:r>
              <a:rPr lang="en-GB" sz="4000" b="1">
                <a:solidFill>
                  <a:schemeClr val="bg1"/>
                </a:solidFill>
                <a:effectLst>
                  <a:outerShdw blurRad="38100" dist="38100" dir="2700000" algn="tl">
                    <a:srgbClr val="000000">
                      <a:alpha val="43137"/>
                    </a:srgbClr>
                  </a:outerShdw>
                </a:effectLst>
                <a:latin typeface="Gill Sans MT"/>
              </a:rPr>
              <a:t>2024</a:t>
            </a:r>
            <a:endParaRPr lang="en-GB" sz="4000" b="1">
              <a:solidFill>
                <a:schemeClr val="bg1"/>
              </a:solidFill>
              <a:effectLst>
                <a:outerShdw blurRad="38100" dist="38100" dir="2700000" algn="tl">
                  <a:srgbClr val="000000">
                    <a:alpha val="43137"/>
                  </a:srgbClr>
                </a:outerShdw>
              </a:effectLst>
              <a:latin typeface="Gill Sans MT" panose="020B0502020104020203" pitchFamily="34" charset="0"/>
            </a:endParaRPr>
          </a:p>
        </p:txBody>
      </p:sp>
      <p:sp>
        <p:nvSpPr>
          <p:cNvPr id="9" name="TextBox 8">
            <a:extLst>
              <a:ext uri="{FF2B5EF4-FFF2-40B4-BE49-F238E27FC236}">
                <a16:creationId xmlns:a16="http://schemas.microsoft.com/office/drawing/2014/main" id="{8FAA38BC-818C-428C-B91A-5B0508369E70}"/>
              </a:ext>
            </a:extLst>
          </p:cNvPr>
          <p:cNvSpPr txBox="1"/>
          <p:nvPr/>
        </p:nvSpPr>
        <p:spPr>
          <a:xfrm>
            <a:off x="570914" y="1500027"/>
            <a:ext cx="11050172" cy="5539978"/>
          </a:xfrm>
          <a:prstGeom prst="rect">
            <a:avLst/>
          </a:prstGeom>
          <a:noFill/>
        </p:spPr>
        <p:txBody>
          <a:bodyPr wrap="square" rtlCol="0">
            <a:spAutoFit/>
          </a:bodyPr>
          <a:lstStyle/>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At the beginning of February students were introduced to the options process and began to hear more about the subjects on offer to them moving into Year 10</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In assemblies and tutor time, the Head of Year and tutors have been running through presentations that detail key facts about the courses on offer. </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Students have also had the opportunity to use the software </a:t>
            </a:r>
            <a:r>
              <a:rPr lang="en-GB" sz="2000" dirty="0" err="1">
                <a:latin typeface="Arial" panose="020B0604020202020204" pitchFamily="34" charset="0"/>
                <a:cs typeface="Arial" panose="020B0604020202020204" pitchFamily="34" charset="0"/>
              </a:rPr>
              <a:t>Unifrog</a:t>
            </a:r>
            <a:r>
              <a:rPr lang="en-GB" sz="2000" dirty="0">
                <a:latin typeface="Arial" panose="020B0604020202020204" pitchFamily="34" charset="0"/>
                <a:cs typeface="Arial" panose="020B0604020202020204" pitchFamily="34" charset="0"/>
              </a:rPr>
              <a:t> to start them thinking about careers to help guide them with their courses.</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Hopefully your child has been taking the time to discuss their possible choices with their teachers and you, their parents</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u="sng" dirty="0">
              <a:latin typeface="Arial" panose="020B0604020202020204" pitchFamily="34" charset="0"/>
              <a:cs typeface="Arial" panose="020B0604020202020204" pitchFamily="34" charset="0"/>
            </a:endParaRPr>
          </a:p>
          <a:p>
            <a:r>
              <a:rPr lang="en-GB" sz="2000" dirty="0"/>
              <a:t> </a:t>
            </a:r>
          </a:p>
          <a:p>
            <a:endParaRPr lang="en-GB" dirty="0"/>
          </a:p>
        </p:txBody>
      </p:sp>
    </p:spTree>
    <p:extLst>
      <p:ext uri="{BB962C8B-B14F-4D97-AF65-F5344CB8AC3E}">
        <p14:creationId xmlns:p14="http://schemas.microsoft.com/office/powerpoint/2010/main" val="3478579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491011-31AB-4FA8-8EF9-C2A5F1083DDD}"/>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E3C57938-4B74-4537-B0D6-46975DC26EE1}"/>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CF070B10-3041-446B-95A3-FA1123EDB0F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0FB730CA-0A35-4BA7-BF35-F1975EB86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07EDC01E-F73E-4F6C-96A4-FD4F699CC4F6}"/>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F1D1FA2C-7DC0-493A-BB62-3A149016CB3C}"/>
              </a:ext>
            </a:extLst>
          </p:cNvPr>
          <p:cNvSpPr txBox="1"/>
          <p:nvPr/>
        </p:nvSpPr>
        <p:spPr>
          <a:xfrm>
            <a:off x="185347" y="31835"/>
            <a:ext cx="4426920" cy="1323439"/>
          </a:xfrm>
          <a:prstGeom prst="rect">
            <a:avLst/>
          </a:prstGeom>
          <a:noFill/>
        </p:spPr>
        <p:txBody>
          <a:bodyPr wrap="square" lIns="91440" tIns="45720" rIns="91440" bIns="45720" rtlCol="0" anchor="t">
            <a:spAutoFit/>
          </a:bodyPr>
          <a:lstStyle/>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Year 9 Options</a:t>
            </a:r>
          </a:p>
          <a:p>
            <a:pPr algn="ctr"/>
            <a:r>
              <a:rPr lang="en-GB" sz="4000" b="1">
                <a:solidFill>
                  <a:schemeClr val="bg1"/>
                </a:solidFill>
                <a:effectLst>
                  <a:outerShdw blurRad="38100" dist="38100" dir="2700000" algn="tl">
                    <a:srgbClr val="000000">
                      <a:alpha val="43137"/>
                    </a:srgbClr>
                  </a:outerShdw>
                </a:effectLst>
                <a:latin typeface="Gill Sans MT"/>
              </a:rPr>
              <a:t>2024</a:t>
            </a:r>
            <a:endParaRPr lang="en-GB" sz="4000" b="1">
              <a:solidFill>
                <a:schemeClr val="bg1"/>
              </a:solidFill>
              <a:effectLst>
                <a:outerShdw blurRad="38100" dist="38100" dir="2700000" algn="tl">
                  <a:srgbClr val="000000">
                    <a:alpha val="43137"/>
                  </a:srgbClr>
                </a:outerShdw>
              </a:effectLst>
              <a:latin typeface="Gill Sans MT" panose="020B0502020104020203" pitchFamily="34" charset="0"/>
            </a:endParaRPr>
          </a:p>
        </p:txBody>
      </p:sp>
      <p:sp>
        <p:nvSpPr>
          <p:cNvPr id="9" name="TextBox 8">
            <a:extLst>
              <a:ext uri="{FF2B5EF4-FFF2-40B4-BE49-F238E27FC236}">
                <a16:creationId xmlns:a16="http://schemas.microsoft.com/office/drawing/2014/main" id="{8FAA38BC-818C-428C-B91A-5B0508369E70}"/>
              </a:ext>
            </a:extLst>
          </p:cNvPr>
          <p:cNvSpPr txBox="1"/>
          <p:nvPr/>
        </p:nvSpPr>
        <p:spPr>
          <a:xfrm>
            <a:off x="1140431" y="1387109"/>
            <a:ext cx="8582055" cy="4339650"/>
          </a:xfrm>
          <a:prstGeom prst="rect">
            <a:avLst/>
          </a:prstGeom>
          <a:noFill/>
        </p:spPr>
        <p:txBody>
          <a:bodyPr wrap="square" rtlCol="0">
            <a:spAutoFit/>
          </a:bodyPr>
          <a:lstStyle/>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Options are an important part of moving onto GCSE courses</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It is important to take some time with your child to consider what they might like to study when they leave school and which options may help them to get to their chosen destination</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It’s important that your child does not to select an option just because their friend has selected the subject. Many subjects will have multiple groups so you may not be in the same lesson.</a:t>
            </a:r>
          </a:p>
          <a:p>
            <a:endParaRPr lang="en-GB" u="sng"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p>
          <a:p>
            <a:endParaRPr lang="en-GB" dirty="0"/>
          </a:p>
        </p:txBody>
      </p:sp>
    </p:spTree>
    <p:extLst>
      <p:ext uri="{BB962C8B-B14F-4D97-AF65-F5344CB8AC3E}">
        <p14:creationId xmlns:p14="http://schemas.microsoft.com/office/powerpoint/2010/main" val="2897013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491011-31AB-4FA8-8EF9-C2A5F1083DDD}"/>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E3C57938-4B74-4537-B0D6-46975DC26EE1}"/>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CF070B10-3041-446B-95A3-FA1123EDB0F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0FB730CA-0A35-4BA7-BF35-F1975EB86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07EDC01E-F73E-4F6C-96A4-FD4F699CC4F6}"/>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F1D1FA2C-7DC0-493A-BB62-3A149016CB3C}"/>
              </a:ext>
            </a:extLst>
          </p:cNvPr>
          <p:cNvSpPr txBox="1"/>
          <p:nvPr/>
        </p:nvSpPr>
        <p:spPr>
          <a:xfrm>
            <a:off x="185347" y="31835"/>
            <a:ext cx="4426920" cy="1323439"/>
          </a:xfrm>
          <a:prstGeom prst="rect">
            <a:avLst/>
          </a:prstGeom>
          <a:noFill/>
        </p:spPr>
        <p:txBody>
          <a:bodyPr wrap="square" lIns="91440" tIns="45720" rIns="91440" bIns="45720" rtlCol="0" anchor="t">
            <a:spAutoFit/>
          </a:bodyPr>
          <a:lstStyle/>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Year 9 Options</a:t>
            </a:r>
          </a:p>
          <a:p>
            <a:pPr algn="ctr"/>
            <a:r>
              <a:rPr lang="en-GB" sz="4000" b="1">
                <a:solidFill>
                  <a:schemeClr val="bg1"/>
                </a:solidFill>
                <a:effectLst>
                  <a:outerShdw blurRad="38100" dist="38100" dir="2700000" algn="tl">
                    <a:srgbClr val="000000">
                      <a:alpha val="43137"/>
                    </a:srgbClr>
                  </a:outerShdw>
                </a:effectLst>
                <a:latin typeface="Gill Sans MT"/>
              </a:rPr>
              <a:t>2024</a:t>
            </a:r>
            <a:endParaRPr lang="en-GB" sz="4000" b="1">
              <a:solidFill>
                <a:schemeClr val="bg1"/>
              </a:solidFill>
              <a:effectLst>
                <a:outerShdw blurRad="38100" dist="38100" dir="2700000" algn="tl">
                  <a:srgbClr val="000000">
                    <a:alpha val="43137"/>
                  </a:srgbClr>
                </a:outerShdw>
              </a:effectLst>
              <a:latin typeface="Gill Sans MT" panose="020B0502020104020203" pitchFamily="34" charset="0"/>
            </a:endParaRPr>
          </a:p>
        </p:txBody>
      </p:sp>
      <p:sp>
        <p:nvSpPr>
          <p:cNvPr id="9" name="TextBox 8">
            <a:extLst>
              <a:ext uri="{FF2B5EF4-FFF2-40B4-BE49-F238E27FC236}">
                <a16:creationId xmlns:a16="http://schemas.microsoft.com/office/drawing/2014/main" id="{8FAA38BC-818C-428C-B91A-5B0508369E70}"/>
              </a:ext>
            </a:extLst>
          </p:cNvPr>
          <p:cNvSpPr txBox="1"/>
          <p:nvPr/>
        </p:nvSpPr>
        <p:spPr>
          <a:xfrm>
            <a:off x="1140432" y="1387108"/>
            <a:ext cx="3092522" cy="1569660"/>
          </a:xfrm>
          <a:prstGeom prst="rect">
            <a:avLst/>
          </a:prstGeom>
          <a:noFill/>
        </p:spPr>
        <p:txBody>
          <a:bodyPr wrap="square" rtlCol="0">
            <a:spAutoFit/>
          </a:bodyPr>
          <a:lstStyle/>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u="sng"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p>
          <a:p>
            <a:endParaRPr lang="en-GB" dirty="0"/>
          </a:p>
        </p:txBody>
      </p:sp>
      <p:pic>
        <p:nvPicPr>
          <p:cNvPr id="3" name="Picture 2">
            <a:extLst>
              <a:ext uri="{FF2B5EF4-FFF2-40B4-BE49-F238E27FC236}">
                <a16:creationId xmlns:a16="http://schemas.microsoft.com/office/drawing/2014/main" id="{A1607887-F721-185A-7406-B0683D7042A9}"/>
              </a:ext>
            </a:extLst>
          </p:cNvPr>
          <p:cNvPicPr>
            <a:picLocks noChangeAspect="1"/>
          </p:cNvPicPr>
          <p:nvPr/>
        </p:nvPicPr>
        <p:blipFill rotWithShape="1">
          <a:blip r:embed="rId5"/>
          <a:srcRect l="44915" t="11386" r="22472" b="6517"/>
          <a:stretch/>
        </p:blipFill>
        <p:spPr>
          <a:xfrm>
            <a:off x="7075469" y="613881"/>
            <a:ext cx="3976099" cy="5630238"/>
          </a:xfrm>
          <a:prstGeom prst="rect">
            <a:avLst/>
          </a:prstGeom>
        </p:spPr>
      </p:pic>
      <p:sp>
        <p:nvSpPr>
          <p:cNvPr id="4" name="TextBox 3">
            <a:extLst>
              <a:ext uri="{FF2B5EF4-FFF2-40B4-BE49-F238E27FC236}">
                <a16:creationId xmlns:a16="http://schemas.microsoft.com/office/drawing/2014/main" id="{ED68E1D2-83C8-21AA-298F-CB973868AE7D}"/>
              </a:ext>
            </a:extLst>
          </p:cNvPr>
          <p:cNvSpPr txBox="1"/>
          <p:nvPr/>
        </p:nvSpPr>
        <p:spPr>
          <a:xfrm>
            <a:off x="616449" y="1859622"/>
            <a:ext cx="4500083" cy="3416320"/>
          </a:xfrm>
          <a:prstGeom prst="rect">
            <a:avLst/>
          </a:prstGeom>
          <a:noFill/>
        </p:spPr>
        <p:txBody>
          <a:bodyPr wrap="square" rtlCol="0">
            <a:spAutoFit/>
          </a:bodyPr>
          <a:lstStyle/>
          <a:p>
            <a:r>
              <a:rPr lang="en-GB" dirty="0"/>
              <a:t>Your child will be given an options booklet in their tutor time tomorrow (Tuesday 27</a:t>
            </a:r>
            <a:r>
              <a:rPr lang="en-GB" baseline="30000" dirty="0"/>
              <a:t>th</a:t>
            </a:r>
            <a:r>
              <a:rPr lang="en-GB" dirty="0"/>
              <a:t> February).</a:t>
            </a:r>
          </a:p>
          <a:p>
            <a:endParaRPr lang="en-GB" dirty="0"/>
          </a:p>
          <a:p>
            <a:r>
              <a:rPr lang="en-GB" dirty="0"/>
              <a:t>Please ask to see this booklet and go through it with them.</a:t>
            </a:r>
          </a:p>
          <a:p>
            <a:endParaRPr lang="en-GB" dirty="0"/>
          </a:p>
          <a:p>
            <a:r>
              <a:rPr lang="en-GB" dirty="0"/>
              <a:t>In it are details about the options blocks and the different courses that are on offer.</a:t>
            </a:r>
          </a:p>
          <a:p>
            <a:endParaRPr lang="en-GB" dirty="0"/>
          </a:p>
          <a:p>
            <a:r>
              <a:rPr lang="en-GB" dirty="0"/>
              <a:t>Your child will need to choose 3 subjects from 3 separate option blocks.</a:t>
            </a:r>
          </a:p>
        </p:txBody>
      </p:sp>
    </p:spTree>
    <p:extLst>
      <p:ext uri="{BB962C8B-B14F-4D97-AF65-F5344CB8AC3E}">
        <p14:creationId xmlns:p14="http://schemas.microsoft.com/office/powerpoint/2010/main" val="3010394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491011-31AB-4FA8-8EF9-C2A5F1083DDD}"/>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E3C57938-4B74-4537-B0D6-46975DC26EE1}"/>
              </a:ext>
            </a:extLst>
          </p:cNvPr>
          <p:cNvPicPr>
            <a:picLocks noChangeAspect="1"/>
          </p:cNvPicPr>
          <p:nvPr/>
        </p:nvPicPr>
        <p:blipFill>
          <a:blip r:embed="rId2"/>
          <a:stretch>
            <a:fillRect/>
          </a:stretch>
        </p:blipFill>
        <p:spPr>
          <a:xfrm>
            <a:off x="312208" y="6059454"/>
            <a:ext cx="1336823" cy="803676"/>
          </a:xfrm>
          <a:prstGeom prst="rect">
            <a:avLst/>
          </a:prstGeom>
        </p:spPr>
      </p:pic>
      <p:grpSp>
        <p:nvGrpSpPr>
          <p:cNvPr id="25" name="Group 24">
            <a:extLst>
              <a:ext uri="{FF2B5EF4-FFF2-40B4-BE49-F238E27FC236}">
                <a16:creationId xmlns:a16="http://schemas.microsoft.com/office/drawing/2014/main" id="{CF070B10-3041-446B-95A3-FA1123EDB0F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0FB730CA-0A35-4BA7-BF35-F1975EB86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07EDC01E-F73E-4F6C-96A4-FD4F699CC4F6}"/>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F1D1FA2C-7DC0-493A-BB62-3A149016CB3C}"/>
              </a:ext>
            </a:extLst>
          </p:cNvPr>
          <p:cNvSpPr txBox="1"/>
          <p:nvPr/>
        </p:nvSpPr>
        <p:spPr>
          <a:xfrm>
            <a:off x="185347" y="31835"/>
            <a:ext cx="4426920" cy="1323439"/>
          </a:xfrm>
          <a:prstGeom prst="rect">
            <a:avLst/>
          </a:prstGeom>
          <a:noFill/>
        </p:spPr>
        <p:txBody>
          <a:bodyPr wrap="square" lIns="91440" tIns="45720" rIns="91440" bIns="45720" rtlCol="0" anchor="t">
            <a:spAutoFit/>
          </a:bodyPr>
          <a:lstStyle/>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Year 9 Options</a:t>
            </a:r>
          </a:p>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Timeline</a:t>
            </a:r>
          </a:p>
        </p:txBody>
      </p:sp>
      <p:sp>
        <p:nvSpPr>
          <p:cNvPr id="9" name="TextBox 8">
            <a:extLst>
              <a:ext uri="{FF2B5EF4-FFF2-40B4-BE49-F238E27FC236}">
                <a16:creationId xmlns:a16="http://schemas.microsoft.com/office/drawing/2014/main" id="{8FAA38BC-818C-428C-B91A-5B0508369E70}"/>
              </a:ext>
            </a:extLst>
          </p:cNvPr>
          <p:cNvSpPr txBox="1"/>
          <p:nvPr/>
        </p:nvSpPr>
        <p:spPr>
          <a:xfrm>
            <a:off x="923925" y="1355274"/>
            <a:ext cx="10753724" cy="5786199"/>
          </a:xfrm>
          <a:prstGeom prst="rect">
            <a:avLst/>
          </a:prstGeom>
          <a:noFill/>
        </p:spPr>
        <p:txBody>
          <a:bodyPr wrap="square" lIns="91440" tIns="45720" rIns="91440" bIns="45720" rtlCol="0" anchor="t">
            <a:spAutoFit/>
          </a:bodyPr>
          <a:lstStyle/>
          <a:p>
            <a:endParaRPr lang="en-GB" sz="1600" b="1" dirty="0">
              <a:latin typeface="Arial"/>
              <a:cs typeface="Arial"/>
            </a:endParaRPr>
          </a:p>
          <a:p>
            <a:r>
              <a:rPr lang="en-GB" sz="1600" b="1" dirty="0">
                <a:latin typeface="Arial"/>
                <a:cs typeface="Arial"/>
              </a:rPr>
              <a:t>Week commencing 5th February</a:t>
            </a:r>
            <a:endParaRPr lang="en-GB" sz="1600" b="1" dirty="0">
              <a:solidFill>
                <a:srgbClr val="000000"/>
              </a:solidFill>
              <a:latin typeface="Arial"/>
              <a:cs typeface="Arial"/>
            </a:endParaRPr>
          </a:p>
          <a:p>
            <a:pPr marL="342900" indent="-342900">
              <a:buFont typeface="Arial" panose="020B0604020202020204" pitchFamily="34" charset="0"/>
              <a:buChar char="•"/>
            </a:pPr>
            <a:r>
              <a:rPr lang="en-GB" sz="1600" dirty="0">
                <a:latin typeface="Arial"/>
                <a:cs typeface="Arial"/>
              </a:rPr>
              <a:t>Discussions begin within lessons of options subjects</a:t>
            </a:r>
          </a:p>
          <a:p>
            <a:pPr marL="342900" indent="-342900">
              <a:buFont typeface="Arial" panose="020B0604020202020204" pitchFamily="34" charset="0"/>
              <a:buChar char="•"/>
            </a:pPr>
            <a:r>
              <a:rPr lang="en-GB" sz="1600" dirty="0">
                <a:latin typeface="Arial"/>
                <a:cs typeface="Arial"/>
              </a:rPr>
              <a:t>Curriculum leaders and subject leaders' drop-in sessions during Year 9 tutor time and presentations available during Tutor</a:t>
            </a:r>
            <a:endParaRPr lang="en-GB" dirty="0">
              <a:latin typeface="Arial"/>
              <a:cs typeface="Arial"/>
            </a:endParaRPr>
          </a:p>
          <a:p>
            <a:endParaRPr lang="en-GB" sz="1600" dirty="0">
              <a:latin typeface="Arial" panose="020B0604020202020204" pitchFamily="34" charset="0"/>
              <a:cs typeface="Arial" panose="020B0604020202020204" pitchFamily="34" charset="0"/>
            </a:endParaRPr>
          </a:p>
          <a:p>
            <a:r>
              <a:rPr lang="en-GB" sz="1600" b="1" dirty="0">
                <a:latin typeface="Arial"/>
                <a:cs typeface="Arial"/>
              </a:rPr>
              <a:t>Week commencing 26th February</a:t>
            </a:r>
            <a:endParaRPr lang="en-GB" sz="16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1600" dirty="0">
                <a:latin typeface="Arial"/>
                <a:cs typeface="Arial"/>
              </a:rPr>
              <a:t>Options process launched to parents on Progress Evenings</a:t>
            </a:r>
          </a:p>
          <a:p>
            <a:pPr marL="342900" indent="-342900">
              <a:buFont typeface="Arial" panose="020B0604020202020204" pitchFamily="34" charset="0"/>
              <a:buChar char="•"/>
            </a:pPr>
            <a:r>
              <a:rPr lang="en-GB" sz="1600" dirty="0">
                <a:latin typeface="Arial"/>
                <a:cs typeface="Arial"/>
              </a:rPr>
              <a:t>Letter to parents detailing process</a:t>
            </a:r>
          </a:p>
          <a:p>
            <a:pPr marL="342900" indent="-342900">
              <a:buFont typeface="Arial" panose="020B0604020202020204" pitchFamily="34" charset="0"/>
              <a:buChar char="•"/>
            </a:pPr>
            <a:r>
              <a:rPr lang="en-GB" sz="1600" dirty="0">
                <a:latin typeface="Arial"/>
                <a:cs typeface="Arial"/>
              </a:rPr>
              <a:t>Students and parents provided with the official options booklet</a:t>
            </a:r>
          </a:p>
          <a:p>
            <a:pPr marL="342900" indent="-342900">
              <a:buFont typeface="Arial" panose="020B0604020202020204" pitchFamily="34" charset="0"/>
              <a:buChar char="•"/>
            </a:pPr>
            <a:r>
              <a:rPr lang="en-GB" sz="1600" dirty="0">
                <a:latin typeface="Arial"/>
                <a:cs typeface="Arial"/>
              </a:rPr>
              <a:t>Support available via </a:t>
            </a:r>
            <a:r>
              <a:rPr lang="en-GB" sz="1600" dirty="0" err="1">
                <a:latin typeface="Arial"/>
                <a:cs typeface="Arial"/>
              </a:rPr>
              <a:t>HoY</a:t>
            </a:r>
            <a:r>
              <a:rPr lang="en-GB" sz="1600" dirty="0">
                <a:latin typeface="Arial"/>
                <a:cs typeface="Arial"/>
              </a:rPr>
              <a:t> and SLT</a:t>
            </a:r>
          </a:p>
          <a:p>
            <a:pPr marL="342900" indent="-34290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r>
              <a:rPr lang="en-GB" sz="1600" b="1" dirty="0">
                <a:latin typeface="Arial"/>
                <a:cs typeface="Arial"/>
              </a:rPr>
              <a:t>Week commencing 11</a:t>
            </a:r>
            <a:r>
              <a:rPr lang="en-GB" sz="1600" b="1" baseline="30000" dirty="0">
                <a:latin typeface="Arial"/>
                <a:cs typeface="Arial"/>
              </a:rPr>
              <a:t>th</a:t>
            </a:r>
            <a:r>
              <a:rPr lang="en-GB" sz="1600" b="1" dirty="0">
                <a:latin typeface="Arial"/>
                <a:cs typeface="Arial"/>
              </a:rPr>
              <a:t> March</a:t>
            </a:r>
          </a:p>
          <a:p>
            <a:pPr marL="285750" indent="-285750">
              <a:buFont typeface="Arial" panose="020B0604020202020204" pitchFamily="34" charset="0"/>
              <a:buChar char="•"/>
            </a:pPr>
            <a:r>
              <a:rPr lang="en-GB" sz="1600" dirty="0">
                <a:latin typeface="Arial"/>
                <a:cs typeface="Arial"/>
              </a:rPr>
              <a:t>MS Form made available to all students to complete final choices</a:t>
            </a:r>
          </a:p>
          <a:p>
            <a:pPr marL="285750" indent="-285750">
              <a:buFont typeface="Arial" panose="020B0604020202020204" pitchFamily="34" charset="0"/>
              <a:buChar char="•"/>
            </a:pPr>
            <a:r>
              <a:rPr lang="en-GB" sz="1600" dirty="0">
                <a:latin typeface="Arial"/>
                <a:cs typeface="Arial"/>
              </a:rPr>
              <a:t>1-2-1 meetings will follow before confirmation of courses</a:t>
            </a:r>
          </a:p>
          <a:p>
            <a:pPr marL="342900" indent="-342900">
              <a:buFont typeface="Arial" panose="020B0604020202020204" pitchFamily="34" charset="0"/>
              <a:buChar char="•"/>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u="sng" dirty="0">
              <a:latin typeface="Arial" panose="020B0604020202020204" pitchFamily="34" charset="0"/>
              <a:cs typeface="Arial" panose="020B0604020202020204" pitchFamily="34" charset="0"/>
            </a:endParaRPr>
          </a:p>
          <a:p>
            <a:endParaRPr lang="en-GB" sz="2000" dirty="0">
              <a:cs typeface="Calibri"/>
            </a:endParaRPr>
          </a:p>
          <a:p>
            <a:endParaRPr lang="en-GB" dirty="0"/>
          </a:p>
        </p:txBody>
      </p:sp>
    </p:spTree>
    <p:extLst>
      <p:ext uri="{BB962C8B-B14F-4D97-AF65-F5344CB8AC3E}">
        <p14:creationId xmlns:p14="http://schemas.microsoft.com/office/powerpoint/2010/main" val="779055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491011-31AB-4FA8-8EF9-C2A5F1083DDD}"/>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E3C57938-4B74-4537-B0D6-46975DC26EE1}"/>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CF070B10-3041-446B-95A3-FA1123EDB0F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0FB730CA-0A35-4BA7-BF35-F1975EB86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07EDC01E-F73E-4F6C-96A4-FD4F699CC4F6}"/>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F1D1FA2C-7DC0-493A-BB62-3A149016CB3C}"/>
              </a:ext>
            </a:extLst>
          </p:cNvPr>
          <p:cNvSpPr txBox="1"/>
          <p:nvPr/>
        </p:nvSpPr>
        <p:spPr>
          <a:xfrm>
            <a:off x="185347" y="31835"/>
            <a:ext cx="4426920" cy="1323439"/>
          </a:xfrm>
          <a:prstGeom prst="rect">
            <a:avLst/>
          </a:prstGeom>
          <a:noFill/>
        </p:spPr>
        <p:txBody>
          <a:bodyPr wrap="square" lIns="91440" tIns="45720" rIns="91440" bIns="45720" rtlCol="0" anchor="t">
            <a:spAutoFit/>
          </a:bodyPr>
          <a:lstStyle/>
          <a:p>
            <a:pPr algn="ctr"/>
            <a:r>
              <a:rPr lang="en-GB" sz="4000" b="1">
                <a:solidFill>
                  <a:schemeClr val="bg1"/>
                </a:solidFill>
                <a:effectLst>
                  <a:outerShdw blurRad="38100" dist="38100" dir="2700000" algn="tl">
                    <a:srgbClr val="000000">
                      <a:alpha val="43137"/>
                    </a:srgbClr>
                  </a:outerShdw>
                </a:effectLst>
                <a:latin typeface="Gill Sans MT"/>
              </a:rPr>
              <a:t>Year 9 Option</a:t>
            </a:r>
          </a:p>
          <a:p>
            <a:pPr algn="ctr"/>
            <a:r>
              <a:rPr lang="en-GB" sz="4000" b="1">
                <a:solidFill>
                  <a:schemeClr val="bg1"/>
                </a:solidFill>
                <a:effectLst>
                  <a:outerShdw blurRad="38100" dist="38100" dir="2700000" algn="tl">
                    <a:srgbClr val="000000">
                      <a:alpha val="43137"/>
                    </a:srgbClr>
                  </a:outerShdw>
                </a:effectLst>
                <a:latin typeface="Gill Sans MT"/>
              </a:rPr>
              <a:t>Core</a:t>
            </a:r>
          </a:p>
        </p:txBody>
      </p:sp>
      <p:sp>
        <p:nvSpPr>
          <p:cNvPr id="9" name="TextBox 8">
            <a:extLst>
              <a:ext uri="{FF2B5EF4-FFF2-40B4-BE49-F238E27FC236}">
                <a16:creationId xmlns:a16="http://schemas.microsoft.com/office/drawing/2014/main" id="{8FAA38BC-818C-428C-B91A-5B0508369E70}"/>
              </a:ext>
            </a:extLst>
          </p:cNvPr>
          <p:cNvSpPr txBox="1"/>
          <p:nvPr/>
        </p:nvSpPr>
        <p:spPr>
          <a:xfrm>
            <a:off x="1000125" y="1540977"/>
            <a:ext cx="9702209" cy="6032421"/>
          </a:xfrm>
          <a:prstGeom prst="rect">
            <a:avLst/>
          </a:prstGeom>
          <a:noFill/>
        </p:spPr>
        <p:txBody>
          <a:bodyPr wrap="square" lIns="91440" tIns="45720" rIns="91440" bIns="45720" rtlCol="0" anchor="t">
            <a:spAutoFit/>
          </a:bodyPr>
          <a:lstStyle/>
          <a:p>
            <a:r>
              <a:rPr lang="en-GB" sz="2000" b="1" dirty="0">
                <a:latin typeface="Arial"/>
                <a:cs typeface="Arial"/>
              </a:rPr>
              <a:t>All students will complete the following courses: </a:t>
            </a:r>
            <a:endParaRPr lang="en-US" dirty="0">
              <a:latin typeface="Calibri" panose="020F0502020204030204"/>
              <a:cs typeface="Calibri" panose="020F0502020204030204"/>
            </a:endParaRPr>
          </a:p>
          <a:p>
            <a:endParaRPr lang="en-GB" sz="2000" b="1">
              <a:latin typeface="Arial"/>
              <a:cs typeface="Arial"/>
            </a:endParaRPr>
          </a:p>
          <a:p>
            <a:endParaRPr lang="en-GB" sz="2000" b="1">
              <a:latin typeface="Arial"/>
              <a:cs typeface="Arial"/>
            </a:endParaRPr>
          </a:p>
          <a:p>
            <a:pPr algn="ctr"/>
            <a:r>
              <a:rPr lang="en-GB" sz="3600" b="1" dirty="0">
                <a:latin typeface="Arial"/>
                <a:cs typeface="Arial"/>
              </a:rPr>
              <a:t>English Language </a:t>
            </a:r>
          </a:p>
          <a:p>
            <a:pPr algn="ctr"/>
            <a:r>
              <a:rPr lang="en-GB" sz="3600" b="1" dirty="0">
                <a:latin typeface="Arial"/>
                <a:cs typeface="Arial"/>
              </a:rPr>
              <a:t>English Literature </a:t>
            </a:r>
            <a:endParaRPr lang="en-GB">
              <a:latin typeface="Calibri" panose="020F0502020204030204"/>
              <a:cs typeface="Calibri" panose="020F0502020204030204"/>
            </a:endParaRPr>
          </a:p>
          <a:p>
            <a:pPr algn="ctr"/>
            <a:r>
              <a:rPr lang="en-GB" sz="3600" b="1" dirty="0">
                <a:latin typeface="Arial"/>
                <a:cs typeface="Arial"/>
              </a:rPr>
              <a:t>Mathematics </a:t>
            </a:r>
            <a:endParaRPr lang="en-GB">
              <a:latin typeface="Calibri" panose="020F0502020204030204"/>
              <a:cs typeface="Calibri"/>
            </a:endParaRPr>
          </a:p>
          <a:p>
            <a:pPr algn="ctr"/>
            <a:r>
              <a:rPr lang="en-GB" sz="3600" b="1" dirty="0">
                <a:latin typeface="Arial"/>
                <a:cs typeface="Arial"/>
              </a:rPr>
              <a:t>Statistics </a:t>
            </a:r>
            <a:endParaRPr lang="en-GB">
              <a:latin typeface="Calibri" panose="020F0502020204030204"/>
              <a:cs typeface="Calibri"/>
            </a:endParaRPr>
          </a:p>
          <a:p>
            <a:pPr algn="ctr"/>
            <a:r>
              <a:rPr lang="en-GB" sz="3600" b="1" dirty="0">
                <a:latin typeface="Arial"/>
                <a:cs typeface="Arial"/>
              </a:rPr>
              <a:t>Combined Science (worth two GCSEs) </a:t>
            </a:r>
            <a:endParaRPr lang="en-GB" dirty="0">
              <a:latin typeface="Calibri" panose="020F0502020204030204"/>
              <a:cs typeface="Calibri"/>
            </a:endParaRPr>
          </a:p>
          <a:p>
            <a:pPr algn="ctr"/>
            <a:r>
              <a:rPr lang="en-GB" sz="3600" b="1" dirty="0">
                <a:latin typeface="Arial"/>
                <a:cs typeface="Arial"/>
              </a:rPr>
              <a:t>Core PE (not examined) </a:t>
            </a:r>
            <a:endParaRPr lang="en-GB" dirty="0">
              <a:cs typeface="Calibri"/>
            </a:endParaRPr>
          </a:p>
          <a:p>
            <a:pPr algn="ctr"/>
            <a:endParaRPr lang="en-GB" sz="3600" b="1">
              <a:latin typeface="Arial"/>
              <a:cs typeface="Arial"/>
            </a:endParaRPr>
          </a:p>
          <a:p>
            <a:endParaRPr lang="en-GB" b="1">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u="sng">
              <a:latin typeface="Arial" panose="020B0604020202020204" pitchFamily="34" charset="0"/>
              <a:cs typeface="Arial" panose="020B0604020202020204" pitchFamily="34" charset="0"/>
            </a:endParaRPr>
          </a:p>
          <a:p>
            <a:endParaRPr lang="en-GB" sz="2000">
              <a:cs typeface="Calibri"/>
            </a:endParaRPr>
          </a:p>
          <a:p>
            <a:endParaRPr lang="en-GB"/>
          </a:p>
        </p:txBody>
      </p:sp>
    </p:spTree>
    <p:extLst>
      <p:ext uri="{BB962C8B-B14F-4D97-AF65-F5344CB8AC3E}">
        <p14:creationId xmlns:p14="http://schemas.microsoft.com/office/powerpoint/2010/main" val="2959652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F5C17-1FDD-3451-A072-B63B2360A796}"/>
            </a:ext>
          </a:extLst>
        </p:cNvPr>
        <p:cNvGrpSpPr/>
        <p:nvPr/>
      </p:nvGrpSpPr>
      <p:grpSpPr>
        <a:xfrm>
          <a:off x="0" y="0"/>
          <a:ext cx="0" cy="0"/>
          <a:chOff x="0" y="0"/>
          <a:chExt cx="0" cy="0"/>
        </a:xfrm>
      </p:grpSpPr>
      <p:sp>
        <p:nvSpPr>
          <p:cNvPr id="23" name="Freeform: Shape 22">
            <a:extLst>
              <a:ext uri="{FF2B5EF4-FFF2-40B4-BE49-F238E27FC236}">
                <a16:creationId xmlns:a16="http://schemas.microsoft.com/office/drawing/2014/main" id="{DE0E3C86-93BD-1467-8725-3CB14293D3BF}"/>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69D6AD21-0FBA-4647-D84F-CB23158D14F4}"/>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7B1B0FB4-9F1B-1343-3D57-91E33EA7F92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F0539156-57D4-6B27-12B0-49323F24A1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BE2E404B-D186-29A5-AE84-506D3196EE0B}"/>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310D0614-81A2-B698-460C-058782056D21}"/>
              </a:ext>
            </a:extLst>
          </p:cNvPr>
          <p:cNvSpPr txBox="1"/>
          <p:nvPr/>
        </p:nvSpPr>
        <p:spPr>
          <a:xfrm>
            <a:off x="185347" y="31835"/>
            <a:ext cx="5742842" cy="1323439"/>
          </a:xfrm>
          <a:prstGeom prst="rect">
            <a:avLst/>
          </a:prstGeom>
          <a:noFill/>
        </p:spPr>
        <p:txBody>
          <a:bodyPr wrap="square" lIns="91440" tIns="45720" rIns="91440" bIns="45720" rtlCol="0" anchor="t">
            <a:spAutoFit/>
          </a:bodyPr>
          <a:lstStyle/>
          <a:p>
            <a:r>
              <a:rPr lang="en-GB" sz="4000" b="1" dirty="0">
                <a:solidFill>
                  <a:schemeClr val="bg1"/>
                </a:solidFill>
                <a:effectLst>
                  <a:outerShdw blurRad="38100" dist="38100" dir="2700000" algn="tl">
                    <a:srgbClr val="000000">
                      <a:alpha val="43137"/>
                    </a:srgbClr>
                  </a:outerShdw>
                </a:effectLst>
                <a:latin typeface="Gill Sans MT" panose="020B0502020104020203" pitchFamily="34" charset="0"/>
              </a:rPr>
              <a:t>Year 9 Option Blocks</a:t>
            </a:r>
          </a:p>
          <a:p>
            <a:pPr algn="ctr"/>
            <a:endParaRPr lang="en-GB" sz="4000" b="1" dirty="0">
              <a:solidFill>
                <a:schemeClr val="bg1"/>
              </a:solidFill>
              <a:effectLst>
                <a:outerShdw blurRad="38100" dist="38100" dir="2700000" algn="tl">
                  <a:srgbClr val="000000">
                    <a:alpha val="43137"/>
                  </a:srgbClr>
                </a:outerShdw>
              </a:effectLst>
              <a:latin typeface="Gill Sans MT" panose="020B0502020104020203" pitchFamily="34" charset="0"/>
            </a:endParaRPr>
          </a:p>
        </p:txBody>
      </p:sp>
      <p:sp>
        <p:nvSpPr>
          <p:cNvPr id="9" name="TextBox 8">
            <a:extLst>
              <a:ext uri="{FF2B5EF4-FFF2-40B4-BE49-F238E27FC236}">
                <a16:creationId xmlns:a16="http://schemas.microsoft.com/office/drawing/2014/main" id="{64D911D8-640E-4F8B-16F6-92BC67D5978A}"/>
              </a:ext>
            </a:extLst>
          </p:cNvPr>
          <p:cNvSpPr txBox="1"/>
          <p:nvPr/>
        </p:nvSpPr>
        <p:spPr>
          <a:xfrm>
            <a:off x="1000125" y="1540977"/>
            <a:ext cx="9702209" cy="1231106"/>
          </a:xfrm>
          <a:prstGeom prst="rect">
            <a:avLst/>
          </a:prstGeom>
          <a:noFill/>
        </p:spPr>
        <p:txBody>
          <a:bodyPr wrap="square" rtlCol="0">
            <a:spAutoFit/>
          </a:bodyPr>
          <a:lstStyle/>
          <a:p>
            <a:endParaRPr lang="en-GB"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u="sng" dirty="0">
              <a:latin typeface="Arial" panose="020B0604020202020204" pitchFamily="34" charset="0"/>
              <a:cs typeface="Arial" panose="020B0604020202020204" pitchFamily="34" charset="0"/>
            </a:endParaRPr>
          </a:p>
          <a:p>
            <a:r>
              <a:rPr lang="en-GB" sz="2000" dirty="0"/>
              <a:t> </a:t>
            </a:r>
          </a:p>
          <a:p>
            <a:endParaRPr lang="en-GB" dirty="0"/>
          </a:p>
        </p:txBody>
      </p:sp>
      <p:pic>
        <p:nvPicPr>
          <p:cNvPr id="3" name="Picture 2">
            <a:extLst>
              <a:ext uri="{FF2B5EF4-FFF2-40B4-BE49-F238E27FC236}">
                <a16:creationId xmlns:a16="http://schemas.microsoft.com/office/drawing/2014/main" id="{E79ECEA0-0FB1-DE7F-0358-4B98EBEFB081}"/>
              </a:ext>
            </a:extLst>
          </p:cNvPr>
          <p:cNvPicPr>
            <a:picLocks noChangeAspect="1"/>
          </p:cNvPicPr>
          <p:nvPr/>
        </p:nvPicPr>
        <p:blipFill rotWithShape="1">
          <a:blip r:embed="rId5"/>
          <a:srcRect l="25113" t="27116" r="26011" b="6517"/>
          <a:stretch/>
        </p:blipFill>
        <p:spPr>
          <a:xfrm>
            <a:off x="1705509" y="713094"/>
            <a:ext cx="8003570" cy="6113071"/>
          </a:xfrm>
          <a:prstGeom prst="rect">
            <a:avLst/>
          </a:prstGeom>
        </p:spPr>
      </p:pic>
    </p:spTree>
    <p:extLst>
      <p:ext uri="{BB962C8B-B14F-4D97-AF65-F5344CB8AC3E}">
        <p14:creationId xmlns:p14="http://schemas.microsoft.com/office/powerpoint/2010/main" val="15362259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F5C17-1FDD-3451-A072-B63B2360A796}"/>
            </a:ext>
          </a:extLst>
        </p:cNvPr>
        <p:cNvGrpSpPr/>
        <p:nvPr/>
      </p:nvGrpSpPr>
      <p:grpSpPr>
        <a:xfrm>
          <a:off x="0" y="0"/>
          <a:ext cx="0" cy="0"/>
          <a:chOff x="0" y="0"/>
          <a:chExt cx="0" cy="0"/>
        </a:xfrm>
      </p:grpSpPr>
      <p:sp>
        <p:nvSpPr>
          <p:cNvPr id="23" name="Freeform: Shape 22">
            <a:extLst>
              <a:ext uri="{FF2B5EF4-FFF2-40B4-BE49-F238E27FC236}">
                <a16:creationId xmlns:a16="http://schemas.microsoft.com/office/drawing/2014/main" id="{DE0E3C86-93BD-1467-8725-3CB14293D3BF}"/>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69D6AD21-0FBA-4647-D84F-CB23158D14F4}"/>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7B1B0FB4-9F1B-1343-3D57-91E33EA7F92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F0539156-57D4-6B27-12B0-49323F24A1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BE2E404B-D186-29A5-AE84-506D3196EE0B}"/>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310D0614-81A2-B698-460C-058782056D21}"/>
              </a:ext>
            </a:extLst>
          </p:cNvPr>
          <p:cNvSpPr txBox="1"/>
          <p:nvPr/>
        </p:nvSpPr>
        <p:spPr>
          <a:xfrm>
            <a:off x="185347" y="31835"/>
            <a:ext cx="4426920" cy="1323439"/>
          </a:xfrm>
          <a:prstGeom prst="rect">
            <a:avLst/>
          </a:prstGeom>
          <a:noFill/>
        </p:spPr>
        <p:txBody>
          <a:bodyPr wrap="square" lIns="91440" tIns="45720" rIns="91440" bIns="45720" rtlCol="0" anchor="t">
            <a:spAutoFit/>
          </a:bodyPr>
          <a:lstStyle/>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Year 9 Option</a:t>
            </a:r>
          </a:p>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Block A</a:t>
            </a:r>
          </a:p>
        </p:txBody>
      </p:sp>
      <p:sp>
        <p:nvSpPr>
          <p:cNvPr id="9" name="TextBox 8">
            <a:extLst>
              <a:ext uri="{FF2B5EF4-FFF2-40B4-BE49-F238E27FC236}">
                <a16:creationId xmlns:a16="http://schemas.microsoft.com/office/drawing/2014/main" id="{64D911D8-640E-4F8B-16F6-92BC67D5978A}"/>
              </a:ext>
            </a:extLst>
          </p:cNvPr>
          <p:cNvSpPr txBox="1"/>
          <p:nvPr/>
        </p:nvSpPr>
        <p:spPr>
          <a:xfrm>
            <a:off x="1000125" y="1540977"/>
            <a:ext cx="9702209" cy="4616648"/>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Students must select one of the below subjects:</a:t>
            </a:r>
          </a:p>
          <a:p>
            <a:endParaRPr lang="en-GB" sz="2000" b="1" dirty="0">
              <a:latin typeface="Arial" panose="020B0604020202020204" pitchFamily="34" charset="0"/>
              <a:cs typeface="Arial" panose="020B0604020202020204" pitchFamily="34" charset="0"/>
            </a:endParaRPr>
          </a:p>
          <a:p>
            <a:pPr algn="ctr"/>
            <a:r>
              <a:rPr lang="en-GB" sz="3600" b="1" dirty="0">
                <a:latin typeface="Arial" panose="020B0604020202020204" pitchFamily="34" charset="0"/>
                <a:cs typeface="Arial" panose="020B0604020202020204" pitchFamily="34" charset="0"/>
              </a:rPr>
              <a:t>Spanish</a:t>
            </a:r>
          </a:p>
          <a:p>
            <a:pPr algn="ctr"/>
            <a:r>
              <a:rPr lang="en-GB" sz="3600" b="1" dirty="0">
                <a:latin typeface="Arial" panose="020B0604020202020204" pitchFamily="34" charset="0"/>
                <a:cs typeface="Arial" panose="020B0604020202020204" pitchFamily="34" charset="0"/>
              </a:rPr>
              <a:t>Urdu</a:t>
            </a:r>
          </a:p>
          <a:p>
            <a:pPr algn="ctr"/>
            <a:r>
              <a:rPr lang="en-GB" sz="3600" b="1" dirty="0">
                <a:latin typeface="Arial" panose="020B0604020202020204" pitchFamily="34" charset="0"/>
                <a:cs typeface="Arial" panose="020B0604020202020204" pitchFamily="34" charset="0"/>
              </a:rPr>
              <a:t>Triple Science</a:t>
            </a:r>
          </a:p>
          <a:p>
            <a:pPr algn="ctr"/>
            <a:r>
              <a:rPr lang="en-GB" sz="3600" b="1" dirty="0">
                <a:latin typeface="Arial" panose="020B0604020202020204" pitchFamily="34" charset="0"/>
                <a:cs typeface="Arial" panose="020B0604020202020204" pitchFamily="34" charset="0"/>
              </a:rPr>
              <a:t>Geography</a:t>
            </a:r>
          </a:p>
          <a:p>
            <a:pPr algn="ctr"/>
            <a:r>
              <a:rPr lang="en-GB" sz="3600" b="1" dirty="0">
                <a:latin typeface="Arial" panose="020B0604020202020204" pitchFamily="34" charset="0"/>
                <a:cs typeface="Arial" panose="020B0604020202020204" pitchFamily="34" charset="0"/>
              </a:rPr>
              <a:t>History</a:t>
            </a:r>
          </a:p>
          <a:p>
            <a:endParaRPr lang="en-GB"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u="sng" dirty="0">
              <a:latin typeface="Arial" panose="020B0604020202020204" pitchFamily="34" charset="0"/>
              <a:cs typeface="Arial" panose="020B0604020202020204" pitchFamily="34" charset="0"/>
            </a:endParaRPr>
          </a:p>
          <a:p>
            <a:r>
              <a:rPr lang="en-GB" sz="2000" dirty="0"/>
              <a:t> </a:t>
            </a:r>
          </a:p>
          <a:p>
            <a:endParaRPr lang="en-GB" dirty="0"/>
          </a:p>
        </p:txBody>
      </p:sp>
    </p:spTree>
    <p:extLst>
      <p:ext uri="{BB962C8B-B14F-4D97-AF65-F5344CB8AC3E}">
        <p14:creationId xmlns:p14="http://schemas.microsoft.com/office/powerpoint/2010/main" val="586186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491011-31AB-4FA8-8EF9-C2A5F1083DDD}"/>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E3C57938-4B74-4537-B0D6-46975DC26EE1}"/>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CF070B10-3041-446B-95A3-FA1123EDB0F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0FB730CA-0A35-4BA7-BF35-F1975EB86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07EDC01E-F73E-4F6C-96A4-FD4F699CC4F6}"/>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F1D1FA2C-7DC0-493A-BB62-3A149016CB3C}"/>
              </a:ext>
            </a:extLst>
          </p:cNvPr>
          <p:cNvSpPr txBox="1"/>
          <p:nvPr/>
        </p:nvSpPr>
        <p:spPr>
          <a:xfrm>
            <a:off x="185347" y="31835"/>
            <a:ext cx="4426920" cy="1323439"/>
          </a:xfrm>
          <a:prstGeom prst="rect">
            <a:avLst/>
          </a:prstGeom>
          <a:noFill/>
        </p:spPr>
        <p:txBody>
          <a:bodyPr wrap="square" lIns="91440" tIns="45720" rIns="91440" bIns="45720" rtlCol="0" anchor="t">
            <a:spAutoFit/>
          </a:bodyPr>
          <a:lstStyle/>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Year 9 Option</a:t>
            </a:r>
          </a:p>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Block B</a:t>
            </a:r>
          </a:p>
        </p:txBody>
      </p:sp>
      <p:sp>
        <p:nvSpPr>
          <p:cNvPr id="9" name="TextBox 8">
            <a:extLst>
              <a:ext uri="{FF2B5EF4-FFF2-40B4-BE49-F238E27FC236}">
                <a16:creationId xmlns:a16="http://schemas.microsoft.com/office/drawing/2014/main" id="{8FAA38BC-818C-428C-B91A-5B0508369E70}"/>
              </a:ext>
            </a:extLst>
          </p:cNvPr>
          <p:cNvSpPr txBox="1"/>
          <p:nvPr/>
        </p:nvSpPr>
        <p:spPr>
          <a:xfrm>
            <a:off x="1000125" y="1540977"/>
            <a:ext cx="9702209" cy="5539978"/>
          </a:xfrm>
          <a:prstGeom prst="rect">
            <a:avLst/>
          </a:prstGeom>
          <a:noFill/>
        </p:spPr>
        <p:txBody>
          <a:bodyPr wrap="square" lIns="91440" tIns="45720" rIns="91440" bIns="45720" rtlCol="0" anchor="t">
            <a:spAutoFit/>
          </a:bodyPr>
          <a:lstStyle/>
          <a:p>
            <a:r>
              <a:rPr lang="en-GB" sz="2000" b="1" dirty="0">
                <a:latin typeface="Arial" panose="020B0604020202020204" pitchFamily="34" charset="0"/>
                <a:cs typeface="Arial" panose="020B0604020202020204" pitchFamily="34" charset="0"/>
              </a:rPr>
              <a:t>Students must select one of the below subjects:</a:t>
            </a:r>
          </a:p>
          <a:p>
            <a:endParaRPr lang="en-GB" sz="2000" b="1" dirty="0">
              <a:latin typeface="Arial"/>
              <a:cs typeface="Arial"/>
            </a:endParaRPr>
          </a:p>
          <a:p>
            <a:pPr algn="ctr"/>
            <a:r>
              <a:rPr lang="en-GB" sz="2000" b="1" dirty="0">
                <a:latin typeface="Arial"/>
                <a:cs typeface="Arial"/>
              </a:rPr>
              <a:t>Religious Studies</a:t>
            </a:r>
            <a:endParaRPr lang="en-GB" sz="2000" dirty="0">
              <a:latin typeface="Arial"/>
              <a:cs typeface="Arial"/>
            </a:endParaRPr>
          </a:p>
          <a:p>
            <a:pPr algn="ctr"/>
            <a:r>
              <a:rPr lang="en-GB" sz="2000" b="1">
                <a:latin typeface="Arial"/>
                <a:cs typeface="Arial"/>
              </a:rPr>
              <a:t>Sport Science</a:t>
            </a:r>
            <a:endParaRPr lang="en-GB" sz="2000" b="1" dirty="0">
              <a:latin typeface="Arial"/>
              <a:cs typeface="Arial"/>
            </a:endParaRPr>
          </a:p>
          <a:p>
            <a:pPr algn="ctr"/>
            <a:r>
              <a:rPr lang="en-GB" sz="2000" b="1" dirty="0">
                <a:latin typeface="Arial" panose="020B0604020202020204" pitchFamily="34" charset="0"/>
                <a:cs typeface="Arial" panose="020B0604020202020204" pitchFamily="34" charset="0"/>
              </a:rPr>
              <a:t>Performing Arts</a:t>
            </a:r>
          </a:p>
          <a:p>
            <a:pPr algn="ctr"/>
            <a:r>
              <a:rPr lang="en-GB" sz="2000" b="1" dirty="0">
                <a:latin typeface="Arial" panose="020B0604020202020204" pitchFamily="34" charset="0"/>
                <a:cs typeface="Arial" panose="020B0604020202020204" pitchFamily="34" charset="0"/>
              </a:rPr>
              <a:t>Art and design</a:t>
            </a:r>
          </a:p>
          <a:p>
            <a:pPr algn="ctr"/>
            <a:r>
              <a:rPr lang="en-GB" sz="2000" b="1" dirty="0">
                <a:latin typeface="Arial" panose="020B0604020202020204" pitchFamily="34" charset="0"/>
                <a:cs typeface="Arial" panose="020B0604020202020204" pitchFamily="34" charset="0"/>
              </a:rPr>
              <a:t>Childcare</a:t>
            </a:r>
          </a:p>
          <a:p>
            <a:pPr algn="ctr"/>
            <a:r>
              <a:rPr lang="en-GB" sz="2000" b="1" dirty="0">
                <a:latin typeface="Arial" panose="020B0604020202020204" pitchFamily="34" charset="0"/>
                <a:cs typeface="Arial" panose="020B0604020202020204" pitchFamily="34" charset="0"/>
              </a:rPr>
              <a:t>Health and Social Care</a:t>
            </a:r>
          </a:p>
          <a:p>
            <a:pPr algn="ctr"/>
            <a:r>
              <a:rPr lang="en-GB" sz="2000" b="1" dirty="0">
                <a:latin typeface="Arial" panose="020B0604020202020204" pitchFamily="34" charset="0"/>
                <a:cs typeface="Arial" panose="020B0604020202020204" pitchFamily="34" charset="0"/>
              </a:rPr>
              <a:t>History</a:t>
            </a:r>
          </a:p>
          <a:p>
            <a:pPr algn="ctr"/>
            <a:r>
              <a:rPr lang="en-GB" sz="2000" b="1" dirty="0">
                <a:latin typeface="Arial" panose="020B0604020202020204" pitchFamily="34" charset="0"/>
                <a:cs typeface="Arial" panose="020B0604020202020204" pitchFamily="34" charset="0"/>
              </a:rPr>
              <a:t>Enterprise and Marketing</a:t>
            </a:r>
          </a:p>
          <a:p>
            <a:pPr algn="ctr"/>
            <a:r>
              <a:rPr lang="en-GB" sz="2000" b="1" dirty="0">
                <a:latin typeface="Arial"/>
                <a:cs typeface="Arial"/>
              </a:rPr>
              <a:t>Engineering</a:t>
            </a:r>
          </a:p>
          <a:p>
            <a:pPr algn="ctr"/>
            <a:r>
              <a:rPr lang="en-GB" sz="2000" b="1" dirty="0">
                <a:latin typeface="Arial"/>
                <a:cs typeface="Arial"/>
              </a:rPr>
              <a:t>IT</a:t>
            </a:r>
          </a:p>
          <a:p>
            <a:pPr algn="ctr"/>
            <a:r>
              <a:rPr lang="en-GB" sz="2000" b="1" dirty="0">
                <a:latin typeface="Arial"/>
                <a:cs typeface="Arial"/>
              </a:rPr>
              <a:t>Urdu</a:t>
            </a:r>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u="sng" dirty="0">
              <a:latin typeface="Arial" panose="020B0604020202020204" pitchFamily="34" charset="0"/>
              <a:cs typeface="Arial" panose="020B0604020202020204" pitchFamily="34" charset="0"/>
            </a:endParaRPr>
          </a:p>
          <a:p>
            <a:r>
              <a:rPr lang="en-GB" sz="2000" dirty="0"/>
              <a:t> </a:t>
            </a:r>
          </a:p>
          <a:p>
            <a:endParaRPr lang="en-GB" dirty="0"/>
          </a:p>
        </p:txBody>
      </p:sp>
    </p:spTree>
    <p:extLst>
      <p:ext uri="{BB962C8B-B14F-4D97-AF65-F5344CB8AC3E}">
        <p14:creationId xmlns:p14="http://schemas.microsoft.com/office/powerpoint/2010/main" val="891367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491011-31AB-4FA8-8EF9-C2A5F1083DDD}"/>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E3C57938-4B74-4537-B0D6-46975DC26EE1}"/>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CF070B10-3041-446B-95A3-FA1123EDB0F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0FB730CA-0A35-4BA7-BF35-F1975EB86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07EDC01E-F73E-4F6C-96A4-FD4F699CC4F6}"/>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F1D1FA2C-7DC0-493A-BB62-3A149016CB3C}"/>
              </a:ext>
            </a:extLst>
          </p:cNvPr>
          <p:cNvSpPr txBox="1"/>
          <p:nvPr/>
        </p:nvSpPr>
        <p:spPr>
          <a:xfrm>
            <a:off x="185347" y="31835"/>
            <a:ext cx="4426920" cy="1323439"/>
          </a:xfrm>
          <a:prstGeom prst="rect">
            <a:avLst/>
          </a:prstGeom>
          <a:noFill/>
        </p:spPr>
        <p:txBody>
          <a:bodyPr wrap="square" lIns="91440" tIns="45720" rIns="91440" bIns="45720" rtlCol="0" anchor="t">
            <a:spAutoFit/>
          </a:bodyPr>
          <a:lstStyle/>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Year 9 Option</a:t>
            </a:r>
          </a:p>
          <a:p>
            <a:pPr algn="ctr"/>
            <a:r>
              <a:rPr lang="en-GB" sz="4000" b="1">
                <a:solidFill>
                  <a:schemeClr val="bg1"/>
                </a:solidFill>
                <a:effectLst>
                  <a:outerShdw blurRad="38100" dist="38100" dir="2700000" algn="tl">
                    <a:srgbClr val="000000">
                      <a:alpha val="43137"/>
                    </a:srgbClr>
                  </a:outerShdw>
                </a:effectLst>
                <a:latin typeface="Gill Sans MT" panose="020B0502020104020203" pitchFamily="34" charset="0"/>
              </a:rPr>
              <a:t>Block C</a:t>
            </a:r>
          </a:p>
        </p:txBody>
      </p:sp>
      <p:sp>
        <p:nvSpPr>
          <p:cNvPr id="9" name="TextBox 8">
            <a:extLst>
              <a:ext uri="{FF2B5EF4-FFF2-40B4-BE49-F238E27FC236}">
                <a16:creationId xmlns:a16="http://schemas.microsoft.com/office/drawing/2014/main" id="{8FAA38BC-818C-428C-B91A-5B0508369E70}"/>
              </a:ext>
            </a:extLst>
          </p:cNvPr>
          <p:cNvSpPr txBox="1"/>
          <p:nvPr/>
        </p:nvSpPr>
        <p:spPr>
          <a:xfrm>
            <a:off x="1000125" y="1540977"/>
            <a:ext cx="9702209" cy="5539978"/>
          </a:xfrm>
          <a:prstGeom prst="rect">
            <a:avLst/>
          </a:prstGeom>
          <a:noFill/>
        </p:spPr>
        <p:txBody>
          <a:bodyPr wrap="square" lIns="91440" tIns="45720" rIns="91440" bIns="45720" rtlCol="0" anchor="t">
            <a:spAutoFit/>
          </a:bodyPr>
          <a:lstStyle/>
          <a:p>
            <a:r>
              <a:rPr lang="en-GB" sz="2000" b="1" dirty="0">
                <a:latin typeface="Arial" panose="020B0604020202020204" pitchFamily="34" charset="0"/>
                <a:cs typeface="Arial" panose="020B0604020202020204" pitchFamily="34" charset="0"/>
              </a:rPr>
              <a:t>Students must select one of the below subjects:</a:t>
            </a:r>
          </a:p>
          <a:p>
            <a:endParaRPr lang="en-GB" sz="2000" b="1" dirty="0">
              <a:latin typeface="Arial"/>
              <a:cs typeface="Arial"/>
            </a:endParaRPr>
          </a:p>
          <a:p>
            <a:pPr algn="ctr"/>
            <a:r>
              <a:rPr lang="en-GB" sz="2000" b="1" dirty="0">
                <a:latin typeface="Arial" panose="020B0604020202020204" pitchFamily="34" charset="0"/>
                <a:cs typeface="Arial" panose="020B0604020202020204" pitchFamily="34" charset="0"/>
              </a:rPr>
              <a:t>Art &amp; Design</a:t>
            </a:r>
          </a:p>
          <a:p>
            <a:pPr algn="ctr"/>
            <a:r>
              <a:rPr lang="en-GB" sz="2000" b="1" dirty="0">
                <a:latin typeface="Arial"/>
                <a:cs typeface="Arial"/>
              </a:rPr>
              <a:t>Geography</a:t>
            </a:r>
          </a:p>
          <a:p>
            <a:pPr algn="ctr"/>
            <a:r>
              <a:rPr lang="en-GB" sz="2000" b="1" dirty="0">
                <a:latin typeface="Arial" panose="020B0604020202020204" pitchFamily="34" charset="0"/>
                <a:cs typeface="Arial" panose="020B0604020202020204" pitchFamily="34" charset="0"/>
              </a:rPr>
              <a:t>Photography</a:t>
            </a:r>
          </a:p>
          <a:p>
            <a:pPr algn="ctr"/>
            <a:r>
              <a:rPr lang="en-GB" sz="2000" b="1" dirty="0">
                <a:latin typeface="Arial" panose="020B0604020202020204" pitchFamily="34" charset="0"/>
                <a:cs typeface="Arial" panose="020B0604020202020204" pitchFamily="34" charset="0"/>
              </a:rPr>
              <a:t>Health and Social Care</a:t>
            </a:r>
          </a:p>
          <a:p>
            <a:pPr algn="ctr"/>
            <a:r>
              <a:rPr lang="en-GB" sz="2000" b="1" dirty="0">
                <a:latin typeface="Arial" panose="020B0604020202020204" pitchFamily="34" charset="0"/>
                <a:cs typeface="Arial" panose="020B0604020202020204" pitchFamily="34" charset="0"/>
              </a:rPr>
              <a:t>IT</a:t>
            </a:r>
          </a:p>
          <a:p>
            <a:pPr algn="ctr"/>
            <a:r>
              <a:rPr lang="en-GB" sz="2000" b="1" dirty="0">
                <a:latin typeface="Arial" panose="020B0604020202020204" pitchFamily="34" charset="0"/>
                <a:cs typeface="Arial" panose="020B0604020202020204" pitchFamily="34" charset="0"/>
              </a:rPr>
              <a:t>Psychology</a:t>
            </a:r>
          </a:p>
          <a:p>
            <a:pPr algn="ctr"/>
            <a:r>
              <a:rPr lang="en-GB" sz="2000" b="1" dirty="0">
                <a:latin typeface="Arial" panose="020B0604020202020204" pitchFamily="34" charset="0"/>
                <a:cs typeface="Arial" panose="020B0604020202020204" pitchFamily="34" charset="0"/>
              </a:rPr>
              <a:t>Spanish</a:t>
            </a:r>
          </a:p>
          <a:p>
            <a:pPr algn="ctr"/>
            <a:r>
              <a:rPr lang="en-GB" sz="2000" b="1" dirty="0">
                <a:latin typeface="Arial" panose="020B0604020202020204" pitchFamily="34" charset="0"/>
                <a:cs typeface="Arial" panose="020B0604020202020204" pitchFamily="34" charset="0"/>
              </a:rPr>
              <a:t>Sport Science</a:t>
            </a:r>
          </a:p>
          <a:p>
            <a:pPr algn="ctr"/>
            <a:r>
              <a:rPr lang="en-GB" sz="2000" b="1" dirty="0">
                <a:latin typeface="Arial" panose="020B0604020202020204" pitchFamily="34" charset="0"/>
                <a:cs typeface="Arial" panose="020B0604020202020204" pitchFamily="34" charset="0"/>
              </a:rPr>
              <a:t>Childcare</a:t>
            </a:r>
          </a:p>
          <a:p>
            <a:pPr algn="ctr"/>
            <a:r>
              <a:rPr lang="en-GB" sz="2000" b="1" dirty="0">
                <a:latin typeface="Arial" panose="020B0604020202020204" pitchFamily="34" charset="0"/>
                <a:cs typeface="Arial" panose="020B0604020202020204" pitchFamily="34" charset="0"/>
              </a:rPr>
              <a:t>Textiles</a:t>
            </a:r>
          </a:p>
          <a:p>
            <a:pPr algn="ctr"/>
            <a:r>
              <a:rPr lang="en-GB" sz="2000" b="1" dirty="0">
                <a:latin typeface="Arial" panose="020B0604020202020204" pitchFamily="34" charset="0"/>
                <a:cs typeface="Arial" panose="020B0604020202020204" pitchFamily="34" charset="0"/>
              </a:rPr>
              <a:t>Enterprise &amp; Marketing </a:t>
            </a:r>
          </a:p>
          <a:p>
            <a:pPr algn="ctr"/>
            <a:endParaRPr lang="en-GB" sz="2000" b="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u="sng" dirty="0">
              <a:latin typeface="Arial" panose="020B0604020202020204" pitchFamily="34" charset="0"/>
              <a:cs typeface="Arial" panose="020B0604020202020204" pitchFamily="34" charset="0"/>
            </a:endParaRPr>
          </a:p>
          <a:p>
            <a:r>
              <a:rPr lang="en-GB" sz="2000" dirty="0"/>
              <a:t> </a:t>
            </a:r>
          </a:p>
          <a:p>
            <a:endParaRPr lang="en-GB" dirty="0"/>
          </a:p>
        </p:txBody>
      </p:sp>
    </p:spTree>
    <p:extLst>
      <p:ext uri="{BB962C8B-B14F-4D97-AF65-F5344CB8AC3E}">
        <p14:creationId xmlns:p14="http://schemas.microsoft.com/office/powerpoint/2010/main" val="3926366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491011-31AB-4FA8-8EF9-C2A5F1083DDD}"/>
              </a:ext>
            </a:extLst>
          </p:cNvPr>
          <p:cNvSpPr/>
          <p:nvPr/>
        </p:nvSpPr>
        <p:spPr>
          <a:xfrm>
            <a:off x="-1" y="0"/>
            <a:ext cx="12192001" cy="6858000"/>
          </a:xfrm>
          <a:custGeom>
            <a:avLst/>
            <a:gdLst>
              <a:gd name="connsiteX0" fmla="*/ 4677215 w 9182102"/>
              <a:gd name="connsiteY0" fmla="*/ 179510 h 12420600"/>
              <a:gd name="connsiteX1" fmla="*/ 3735130 w 9182102"/>
              <a:gd name="connsiteY1" fmla="*/ 1850951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0 w 9182102"/>
              <a:gd name="connsiteY12" fmla="*/ 0 h 12420600"/>
              <a:gd name="connsiteX13" fmla="*/ 9182102 w 9182102"/>
              <a:gd name="connsiteY13" fmla="*/ 0 h 12420600"/>
              <a:gd name="connsiteX14" fmla="*/ 9182102 w 9182102"/>
              <a:gd name="connsiteY14" fmla="*/ 12420600 h 12420600"/>
              <a:gd name="connsiteX15" fmla="*/ 0 w 9182102"/>
              <a:gd name="connsiteY15" fmla="*/ 1242060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677215 w 9182102"/>
              <a:gd name="connsiteY0" fmla="*/ 1795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677215 w 9182102"/>
              <a:gd name="connsiteY12" fmla="*/ 1795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3854002 w 9182102"/>
              <a:gd name="connsiteY1" fmla="*/ 20612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8179539 w 9182102"/>
              <a:gd name="connsiteY9" fmla="*/ 107185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892460 w 9182102"/>
              <a:gd name="connsiteY8" fmla="*/ 114202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7320642 w 9182102"/>
              <a:gd name="connsiteY7" fmla="*/ 122410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 name="connsiteX0" fmla="*/ 4867715 w 9182102"/>
              <a:gd name="connsiteY0" fmla="*/ 141410 h 12420600"/>
              <a:gd name="connsiteX1" fmla="*/ 4019102 w 9182102"/>
              <a:gd name="connsiteY1" fmla="*/ 2086663 h 12420600"/>
              <a:gd name="connsiteX2" fmla="*/ 3012116 w 9182102"/>
              <a:gd name="connsiteY2" fmla="*/ 2488905 h 12420600"/>
              <a:gd name="connsiteX3" fmla="*/ 1874432 w 9182102"/>
              <a:gd name="connsiteY3" fmla="*/ 2510170 h 12420600"/>
              <a:gd name="connsiteX4" fmla="*/ 428404 w 9182102"/>
              <a:gd name="connsiteY4" fmla="*/ 2690923 h 12420600"/>
              <a:gd name="connsiteX5" fmla="*/ 179510 w 9182102"/>
              <a:gd name="connsiteY5" fmla="*/ 2865150 h 12420600"/>
              <a:gd name="connsiteX6" fmla="*/ 179510 w 9182102"/>
              <a:gd name="connsiteY6" fmla="*/ 12241090 h 12420600"/>
              <a:gd name="connsiteX7" fmla="*/ 6812642 w 9182102"/>
              <a:gd name="connsiteY7" fmla="*/ 12228390 h 12420600"/>
              <a:gd name="connsiteX8" fmla="*/ 7460660 w 9182102"/>
              <a:gd name="connsiteY8" fmla="*/ 11369453 h 12420600"/>
              <a:gd name="connsiteX9" fmla="*/ 7760439 w 9182102"/>
              <a:gd name="connsiteY9" fmla="*/ 10743905 h 12420600"/>
              <a:gd name="connsiteX10" fmla="*/ 9002592 w 9182102"/>
              <a:gd name="connsiteY10" fmla="*/ 10530095 h 12420600"/>
              <a:gd name="connsiteX11" fmla="*/ 9002592 w 9182102"/>
              <a:gd name="connsiteY11" fmla="*/ 179510 h 12420600"/>
              <a:gd name="connsiteX12" fmla="*/ 4867715 w 9182102"/>
              <a:gd name="connsiteY12" fmla="*/ 141410 h 12420600"/>
              <a:gd name="connsiteX13" fmla="*/ 0 w 9182102"/>
              <a:gd name="connsiteY13" fmla="*/ 0 h 12420600"/>
              <a:gd name="connsiteX14" fmla="*/ 9182102 w 9182102"/>
              <a:gd name="connsiteY14" fmla="*/ 0 h 12420600"/>
              <a:gd name="connsiteX15" fmla="*/ 9182102 w 9182102"/>
              <a:gd name="connsiteY15" fmla="*/ 12420600 h 12420600"/>
              <a:gd name="connsiteX16" fmla="*/ 0 w 9182102"/>
              <a:gd name="connsiteY16" fmla="*/ 12420600 h 12420600"/>
              <a:gd name="connsiteX17" fmla="*/ 0 w 9182102"/>
              <a:gd name="connsiteY17" fmla="*/ 0 h 124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182102" h="12420600">
                <a:moveTo>
                  <a:pt x="4867715" y="141410"/>
                </a:moveTo>
                <a:cubicBezTo>
                  <a:pt x="4593311" y="768661"/>
                  <a:pt x="4394090" y="1541708"/>
                  <a:pt x="4019102" y="2086663"/>
                </a:cubicBezTo>
                <a:lnTo>
                  <a:pt x="3012116" y="2488905"/>
                </a:lnTo>
                <a:lnTo>
                  <a:pt x="1874432" y="2510170"/>
                </a:lnTo>
                <a:lnTo>
                  <a:pt x="428404" y="2690923"/>
                </a:lnTo>
                <a:lnTo>
                  <a:pt x="179510" y="2865150"/>
                </a:lnTo>
                <a:lnTo>
                  <a:pt x="179510" y="12241090"/>
                </a:lnTo>
                <a:lnTo>
                  <a:pt x="6812642" y="12228390"/>
                </a:lnTo>
                <a:lnTo>
                  <a:pt x="7460660" y="11369453"/>
                </a:lnTo>
                <a:lnTo>
                  <a:pt x="7760439" y="10743905"/>
                </a:lnTo>
                <a:lnTo>
                  <a:pt x="9002592" y="10530095"/>
                </a:lnTo>
                <a:lnTo>
                  <a:pt x="9002592" y="179510"/>
                </a:lnTo>
                <a:lnTo>
                  <a:pt x="4867715" y="141410"/>
                </a:lnTo>
                <a:close/>
                <a:moveTo>
                  <a:pt x="0" y="0"/>
                </a:moveTo>
                <a:lnTo>
                  <a:pt x="9182102" y="0"/>
                </a:lnTo>
                <a:lnTo>
                  <a:pt x="9182102" y="12420600"/>
                </a:lnTo>
                <a:lnTo>
                  <a:pt x="0" y="12420600"/>
                </a:lnTo>
                <a:lnTo>
                  <a:pt x="0" y="0"/>
                </a:lnTo>
                <a:close/>
              </a:path>
            </a:pathLst>
          </a:cu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24" name="Picture 23">
            <a:extLst>
              <a:ext uri="{FF2B5EF4-FFF2-40B4-BE49-F238E27FC236}">
                <a16:creationId xmlns:a16="http://schemas.microsoft.com/office/drawing/2014/main" id="{E3C57938-4B74-4537-B0D6-46975DC26EE1}"/>
              </a:ext>
            </a:extLst>
          </p:cNvPr>
          <p:cNvPicPr>
            <a:picLocks noChangeAspect="1"/>
          </p:cNvPicPr>
          <p:nvPr/>
        </p:nvPicPr>
        <p:blipFill>
          <a:blip r:embed="rId2"/>
          <a:stretch>
            <a:fillRect/>
          </a:stretch>
        </p:blipFill>
        <p:spPr>
          <a:xfrm>
            <a:off x="290122" y="5573542"/>
            <a:ext cx="1933170" cy="1157066"/>
          </a:xfrm>
          <a:prstGeom prst="rect">
            <a:avLst/>
          </a:prstGeom>
        </p:spPr>
      </p:pic>
      <p:grpSp>
        <p:nvGrpSpPr>
          <p:cNvPr id="25" name="Group 24">
            <a:extLst>
              <a:ext uri="{FF2B5EF4-FFF2-40B4-BE49-F238E27FC236}">
                <a16:creationId xmlns:a16="http://schemas.microsoft.com/office/drawing/2014/main" id="{CF070B10-3041-446B-95A3-FA1123EDB0FB}"/>
              </a:ext>
            </a:extLst>
          </p:cNvPr>
          <p:cNvGrpSpPr/>
          <p:nvPr/>
        </p:nvGrpSpPr>
        <p:grpSpPr>
          <a:xfrm>
            <a:off x="10375864" y="5819086"/>
            <a:ext cx="1612763" cy="1157066"/>
            <a:chOff x="7403646" y="10936685"/>
            <a:chExt cx="2103302" cy="1740380"/>
          </a:xfrm>
        </p:grpSpPr>
        <p:pic>
          <p:nvPicPr>
            <p:cNvPr id="26" name="Picture 25">
              <a:extLst>
                <a:ext uri="{FF2B5EF4-FFF2-40B4-BE49-F238E27FC236}">
                  <a16:creationId xmlns:a16="http://schemas.microsoft.com/office/drawing/2014/main" id="{0FB730CA-0A35-4BA7-BF35-F1975EB86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269" y="10936685"/>
              <a:ext cx="1032346" cy="1065675"/>
            </a:xfrm>
            <a:prstGeom prst="rect">
              <a:avLst/>
            </a:prstGeom>
          </p:spPr>
        </p:pic>
        <p:pic>
          <p:nvPicPr>
            <p:cNvPr id="29" name="Picture 28">
              <a:extLst>
                <a:ext uri="{FF2B5EF4-FFF2-40B4-BE49-F238E27FC236}">
                  <a16:creationId xmlns:a16="http://schemas.microsoft.com/office/drawing/2014/main" id="{07EDC01E-F73E-4F6C-96A4-FD4F699CC4F6}"/>
                </a:ext>
              </a:extLst>
            </p:cNvPr>
            <p:cNvPicPr>
              <a:picLocks noChangeAspect="1"/>
            </p:cNvPicPr>
            <p:nvPr/>
          </p:nvPicPr>
          <p:blipFill>
            <a:blip r:embed="rId4"/>
            <a:stretch>
              <a:fillRect/>
            </a:stretch>
          </p:blipFill>
          <p:spPr>
            <a:xfrm>
              <a:off x="7403646" y="12000350"/>
              <a:ext cx="2103302" cy="676715"/>
            </a:xfrm>
            <a:prstGeom prst="rect">
              <a:avLst/>
            </a:prstGeom>
          </p:spPr>
        </p:pic>
      </p:grpSp>
      <p:sp>
        <p:nvSpPr>
          <p:cNvPr id="30" name="TextBox 29">
            <a:extLst>
              <a:ext uri="{FF2B5EF4-FFF2-40B4-BE49-F238E27FC236}">
                <a16:creationId xmlns:a16="http://schemas.microsoft.com/office/drawing/2014/main" id="{F1D1FA2C-7DC0-493A-BB62-3A149016CB3C}"/>
              </a:ext>
            </a:extLst>
          </p:cNvPr>
          <p:cNvSpPr txBox="1"/>
          <p:nvPr/>
        </p:nvSpPr>
        <p:spPr>
          <a:xfrm>
            <a:off x="185346" y="31835"/>
            <a:ext cx="5910654" cy="1323439"/>
          </a:xfrm>
          <a:prstGeom prst="rect">
            <a:avLst/>
          </a:prstGeom>
          <a:noFill/>
        </p:spPr>
        <p:txBody>
          <a:bodyPr wrap="square" lIns="91440" tIns="45720" rIns="91440" bIns="45720" rtlCol="0" anchor="t">
            <a:spAutoFit/>
          </a:bodyPr>
          <a:lstStyle/>
          <a:p>
            <a:r>
              <a:rPr lang="en-GB" sz="4000" b="1" dirty="0">
                <a:solidFill>
                  <a:schemeClr val="bg1"/>
                </a:solidFill>
                <a:effectLst>
                  <a:outerShdw blurRad="38100" dist="38100" dir="2700000" algn="tl">
                    <a:srgbClr val="000000">
                      <a:alpha val="43137"/>
                    </a:srgbClr>
                  </a:outerShdw>
                </a:effectLst>
                <a:latin typeface="Gill Sans MT"/>
              </a:rPr>
              <a:t>Year 9 Options Choices </a:t>
            </a:r>
          </a:p>
          <a:p>
            <a:r>
              <a:rPr lang="en-GB" sz="4000" b="1" dirty="0">
                <a:solidFill>
                  <a:schemeClr val="bg1"/>
                </a:solidFill>
                <a:effectLst>
                  <a:outerShdw blurRad="38100" dist="38100" dir="2700000" algn="tl">
                    <a:srgbClr val="000000">
                      <a:alpha val="43137"/>
                    </a:srgbClr>
                  </a:outerShdw>
                </a:effectLst>
                <a:latin typeface="Gill Sans MT"/>
              </a:rPr>
              <a:t>– Advice to students</a:t>
            </a:r>
            <a:endParaRPr lang="en-GB" sz="4000" b="1" dirty="0">
              <a:solidFill>
                <a:schemeClr val="bg1"/>
              </a:solidFill>
              <a:effectLst>
                <a:outerShdw blurRad="38100" dist="38100" dir="2700000" algn="tl">
                  <a:srgbClr val="000000">
                    <a:alpha val="43137"/>
                  </a:srgbClr>
                </a:outerShdw>
              </a:effectLst>
              <a:latin typeface="Gill Sans MT" panose="020B0502020104020203" pitchFamily="34" charset="0"/>
            </a:endParaRPr>
          </a:p>
        </p:txBody>
      </p:sp>
      <p:sp>
        <p:nvSpPr>
          <p:cNvPr id="9" name="TextBox 8">
            <a:extLst>
              <a:ext uri="{FF2B5EF4-FFF2-40B4-BE49-F238E27FC236}">
                <a16:creationId xmlns:a16="http://schemas.microsoft.com/office/drawing/2014/main" id="{8FAA38BC-818C-428C-B91A-5B0508369E70}"/>
              </a:ext>
            </a:extLst>
          </p:cNvPr>
          <p:cNvSpPr txBox="1"/>
          <p:nvPr/>
        </p:nvSpPr>
        <p:spPr>
          <a:xfrm>
            <a:off x="923925" y="1355274"/>
            <a:ext cx="9991725" cy="5816977"/>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GB" sz="2000">
              <a:latin typeface="Arial" panose="020B0604020202020204" pitchFamily="34" charset="0"/>
              <a:cs typeface="Arial" panose="020B0604020202020204" pitchFamily="34" charset="0"/>
            </a:endParaRPr>
          </a:p>
          <a:p>
            <a:r>
              <a:rPr lang="en-GB" sz="2000" b="1">
                <a:solidFill>
                  <a:srgbClr val="00B050"/>
                </a:solidFill>
                <a:latin typeface="Arial"/>
                <a:cs typeface="Arial"/>
              </a:rPr>
              <a:t>Do</a:t>
            </a:r>
            <a:endParaRPr lang="en-GB" b="1">
              <a:solidFill>
                <a:srgbClr val="00B050"/>
              </a:solidFill>
              <a:latin typeface="Arial"/>
              <a:cs typeface="Arial"/>
            </a:endParaRPr>
          </a:p>
          <a:p>
            <a:r>
              <a:rPr lang="en-GB" sz="2000">
                <a:latin typeface="Arial"/>
                <a:cs typeface="Arial"/>
              </a:rPr>
              <a:t>• Select courses you are interested in </a:t>
            </a:r>
            <a:endParaRPr lang="en-GB">
              <a:latin typeface="Calibri" panose="020F0502020204030204"/>
              <a:cs typeface="Calibri"/>
            </a:endParaRPr>
          </a:p>
          <a:p>
            <a:r>
              <a:rPr lang="en-GB" sz="2000">
                <a:latin typeface="Arial"/>
                <a:cs typeface="Arial"/>
              </a:rPr>
              <a:t>• Select a range of different courses so you have a broad base for Post 16 study </a:t>
            </a:r>
            <a:endParaRPr lang="en-GB">
              <a:latin typeface="Calibri" panose="020F0502020204030204"/>
              <a:cs typeface="Calibri"/>
            </a:endParaRPr>
          </a:p>
          <a:p>
            <a:r>
              <a:rPr lang="en-GB" sz="2000">
                <a:latin typeface="Arial"/>
                <a:cs typeface="Arial"/>
              </a:rPr>
              <a:t>• Read the options booklet </a:t>
            </a:r>
            <a:endParaRPr lang="en-GB">
              <a:latin typeface="Calibri" panose="020F0502020204030204"/>
              <a:cs typeface="Calibri"/>
            </a:endParaRPr>
          </a:p>
          <a:p>
            <a:r>
              <a:rPr lang="en-GB" sz="2000">
                <a:latin typeface="Arial"/>
                <a:cs typeface="Arial"/>
              </a:rPr>
              <a:t>• Discuss with parents/carers/ teachers/tutors/ </a:t>
            </a:r>
            <a:r>
              <a:rPr lang="en-GB" sz="2000" err="1">
                <a:latin typeface="Arial"/>
                <a:cs typeface="Arial"/>
              </a:rPr>
              <a:t>HoY</a:t>
            </a:r>
            <a:r>
              <a:rPr lang="en-GB" sz="2000">
                <a:latin typeface="Arial"/>
                <a:cs typeface="Arial"/>
              </a:rPr>
              <a:t> </a:t>
            </a:r>
            <a:endParaRPr lang="en-GB">
              <a:latin typeface="Calibri" panose="020F0502020204030204"/>
              <a:cs typeface="Calibri"/>
            </a:endParaRPr>
          </a:p>
          <a:p>
            <a:r>
              <a:rPr lang="en-GB" sz="2000">
                <a:latin typeface="Arial"/>
                <a:cs typeface="Arial"/>
              </a:rPr>
              <a:t>• Think very carefully about the subjects you select. It is very difficult to change once the course have started </a:t>
            </a:r>
            <a:endParaRPr lang="en-GB">
              <a:latin typeface="Calibri" panose="020F0502020204030204"/>
              <a:cs typeface="Calibri"/>
            </a:endParaRPr>
          </a:p>
          <a:p>
            <a:endParaRPr lang="en-GB" sz="2000">
              <a:latin typeface="Arial"/>
              <a:cs typeface="Arial"/>
            </a:endParaRPr>
          </a:p>
          <a:p>
            <a:r>
              <a:rPr lang="en-GB" sz="2000" b="1">
                <a:solidFill>
                  <a:srgbClr val="FF0000"/>
                </a:solidFill>
                <a:latin typeface="Arial"/>
                <a:cs typeface="Arial"/>
              </a:rPr>
              <a:t>Don’t </a:t>
            </a:r>
            <a:endParaRPr lang="en-GB" b="1">
              <a:latin typeface="Calibri" panose="020F0502020204030204"/>
              <a:cs typeface="Calibri"/>
            </a:endParaRPr>
          </a:p>
          <a:p>
            <a:r>
              <a:rPr lang="en-GB" sz="2000">
                <a:latin typeface="Arial"/>
                <a:cs typeface="Arial"/>
              </a:rPr>
              <a:t>• Select a course simply because your friends have </a:t>
            </a:r>
            <a:endParaRPr lang="en-GB">
              <a:latin typeface="Calibri" panose="020F0502020204030204"/>
              <a:cs typeface="Calibri"/>
            </a:endParaRPr>
          </a:p>
          <a:p>
            <a:r>
              <a:rPr lang="en-GB" sz="2000">
                <a:latin typeface="Arial"/>
                <a:cs typeface="Arial"/>
              </a:rPr>
              <a:t>• Do not drop a subject you may wish to study following Year 11 </a:t>
            </a:r>
            <a:endParaRPr lang="en-GB">
              <a:latin typeface="Calibri" panose="020F0502020204030204"/>
              <a:cs typeface="Calibri"/>
            </a:endParaRPr>
          </a:p>
          <a:p>
            <a:r>
              <a:rPr lang="en-GB" sz="2000">
                <a:latin typeface="Arial"/>
                <a:cs typeface="Arial"/>
              </a:rPr>
              <a:t>• Do not drop any subject you may require for a future career or course </a:t>
            </a:r>
            <a:endParaRPr lang="en-GB">
              <a:cs typeface="Calibri"/>
            </a:endParaRPr>
          </a:p>
          <a:p>
            <a:endParaRPr lang="en-GB">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000">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u="sng">
              <a:latin typeface="Arial" panose="020B0604020202020204" pitchFamily="34" charset="0"/>
              <a:cs typeface="Arial" panose="020B0604020202020204" pitchFamily="34" charset="0"/>
            </a:endParaRPr>
          </a:p>
          <a:p>
            <a:endParaRPr lang="en-GB" sz="2000">
              <a:cs typeface="Calibri"/>
            </a:endParaRPr>
          </a:p>
          <a:p>
            <a:endParaRPr lang="en-GB"/>
          </a:p>
        </p:txBody>
      </p:sp>
    </p:spTree>
    <p:extLst>
      <p:ext uri="{BB962C8B-B14F-4D97-AF65-F5344CB8AC3E}">
        <p14:creationId xmlns:p14="http://schemas.microsoft.com/office/powerpoint/2010/main" val="7149756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47d6908-a3e7-4ad2-a2b5-2110953fe4a3">
      <Terms xmlns="http://schemas.microsoft.com/office/infopath/2007/PartnerControls"/>
    </lcf76f155ced4ddcb4097134ff3c332f>
    <TaxCatchAll xmlns="1921a5fd-e285-4edc-a80e-e5753a9f8ad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B13819EF115144B808915DC44B3CF2D" ma:contentTypeVersion="18" ma:contentTypeDescription="Create a new document." ma:contentTypeScope="" ma:versionID="39410ef7604d160cccfa164854d28167">
  <xsd:schema xmlns:xsd="http://www.w3.org/2001/XMLSchema" xmlns:xs="http://www.w3.org/2001/XMLSchema" xmlns:p="http://schemas.microsoft.com/office/2006/metadata/properties" xmlns:ns2="a47d6908-a3e7-4ad2-a2b5-2110953fe4a3" xmlns:ns3="1921a5fd-e285-4edc-a80e-e5753a9f8adc" targetNamespace="http://schemas.microsoft.com/office/2006/metadata/properties" ma:root="true" ma:fieldsID="0b789cd36479d57963ebd3e4df584968" ns2:_="" ns3:_="">
    <xsd:import namespace="a47d6908-a3e7-4ad2-a2b5-2110953fe4a3"/>
    <xsd:import namespace="1921a5fd-e285-4edc-a80e-e5753a9f8adc"/>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lcf76f155ced4ddcb4097134ff3c332f" minOccurs="0"/>
                <xsd:element ref="ns3:TaxCatchAll"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7d6908-a3e7-4ad2-a2b5-2110953fe4a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921a5fd-e285-4edc-a80e-e5753a9f8adc"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element name="TaxCatchAll" ma:index="22" nillable="true" ma:displayName="Taxonomy Catch All Column" ma:hidden="true" ma:list="{62b1ed8f-74e6-4be1-98ea-915fd3270da7}" ma:internalName="TaxCatchAll" ma:showField="CatchAllData" ma:web="1921a5fd-e285-4edc-a80e-e5753a9f8ad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37FD447-FD1D-4528-8C17-2E27950C8024}">
  <ds:schemaRefs>
    <ds:schemaRef ds:uri="http://schemas.microsoft.com/sharepoint/v3/contenttype/forms"/>
  </ds:schemaRefs>
</ds:datastoreItem>
</file>

<file path=customXml/itemProps2.xml><?xml version="1.0" encoding="utf-8"?>
<ds:datastoreItem xmlns:ds="http://schemas.openxmlformats.org/officeDocument/2006/customXml" ds:itemID="{EF9781E6-2C56-42B1-9311-5B0B53149F56}">
  <ds:schemaRefs>
    <ds:schemaRef ds:uri="http://purl.org/dc/elements/1.1/"/>
    <ds:schemaRef ds:uri="http://schemas.microsoft.com/office/2006/metadata/properties"/>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1921a5fd-e285-4edc-a80e-e5753a9f8adc"/>
    <ds:schemaRef ds:uri="a47d6908-a3e7-4ad2-a2b5-2110953fe4a3"/>
    <ds:schemaRef ds:uri="http://www.w3.org/XML/1998/namespace"/>
  </ds:schemaRefs>
</ds:datastoreItem>
</file>

<file path=customXml/itemProps3.xml><?xml version="1.0" encoding="utf-8"?>
<ds:datastoreItem xmlns:ds="http://schemas.openxmlformats.org/officeDocument/2006/customXml" ds:itemID="{18417F50-F0A9-46CA-8370-15B071C6F2C4}">
  <ds:schemaRefs>
    <ds:schemaRef ds:uri="1921a5fd-e285-4edc-a80e-e5753a9f8adc"/>
    <ds:schemaRef ds:uri="a47d6908-a3e7-4ad2-a2b5-2110953fe4a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117</TotalTime>
  <Words>588</Words>
  <Application>Microsoft Office PowerPoint</Application>
  <PresentationFormat>Widescreen</PresentationFormat>
  <Paragraphs>148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Bahnschrift SemiBold</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Lammin</dc:creator>
  <cp:lastModifiedBy>S Collishaw</cp:lastModifiedBy>
  <cp:revision>5</cp:revision>
  <dcterms:created xsi:type="dcterms:W3CDTF">2022-03-18T21:06:17Z</dcterms:created>
  <dcterms:modified xsi:type="dcterms:W3CDTF">2024-02-27T08:09:56Z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2022-03-18T21:29:14Z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f36cecb0-f89a-456a-845d-d009559d66ea</vt:lpwstr>
  </property>
  <property fmtid="{D5CDD505-2E9C-101B-9397-08002B2CF9AE}" pid="8" name="MSIP_Label_f9d133d5-5401-4903-95cd-de83b334d2cb_ContentBits">
    <vt:lpwstr>0</vt:lpwstr>
  </property>
  <property fmtid="{D5CDD505-2E9C-101B-9397-08002B2CF9AE}" pid="9" name="ContentTypeId">
    <vt:lpwstr>0x0101006B13819EF115144B808915DC44B3CF2D</vt:lpwstr>
  </property>
  <property fmtid="{D5CDD505-2E9C-101B-9397-08002B2CF9AE}" pid="10" name="MediaServiceImageTags">
    <vt:lpwstr/>
  </property>
</Properties>
</file>