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6" r:id="rId6"/>
    <p:sldId id="257" r:id="rId7"/>
    <p:sldId id="264" r:id="rId8"/>
    <p:sldId id="259" r:id="rId9"/>
    <p:sldId id="260" r:id="rId10"/>
    <p:sldId id="262" r:id="rId11"/>
    <p:sldId id="261" r:id="rId12"/>
    <p:sldId id="263" r:id="rId13"/>
    <p:sldId id="258" r:id="rId14"/>
    <p:sldId id="26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7E8BB62-0FCA-464E-848B-78282431586C}" v="13" dt="2021-03-11T09:13:46.6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3" autoAdjust="0"/>
    <p:restoredTop sz="94660"/>
  </p:normalViewPr>
  <p:slideViewPr>
    <p:cSldViewPr snapToGrid="0">
      <p:cViewPr varScale="1">
        <p:scale>
          <a:sx n="63" d="100"/>
          <a:sy n="63" d="100"/>
        </p:scale>
        <p:origin x="6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009965-8975-4B94-B0B0-33E8388DCED7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3D0F6225-6F7D-48E8-9D96-176653430C36}">
      <dgm:prSet/>
      <dgm:spPr/>
      <dgm:t>
        <a:bodyPr/>
        <a:lstStyle/>
        <a:p>
          <a:r>
            <a:rPr lang="en-GB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rPr>
            <a:t>Mrs Begum</a:t>
          </a:r>
          <a:endParaRPr lang="en-US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entury Gothic" panose="020B0502020202020204" pitchFamily="34" charset="0"/>
          </a:endParaRPr>
        </a:p>
      </dgm:t>
    </dgm:pt>
    <dgm:pt modelId="{44DFCE7A-CEC1-4FE0-BF13-C0CD3839ACE8}" type="parTrans" cxnId="{094DA7B6-AF4F-4067-8F36-B559074E44FF}">
      <dgm:prSet/>
      <dgm:spPr/>
      <dgm:t>
        <a:bodyPr/>
        <a:lstStyle/>
        <a:p>
          <a:endParaRPr lang="en-US"/>
        </a:p>
      </dgm:t>
    </dgm:pt>
    <dgm:pt modelId="{2DB37080-E041-4D82-9472-2BBB38C5278C}" type="sibTrans" cxnId="{094DA7B6-AF4F-4067-8F36-B559074E44FF}">
      <dgm:prSet/>
      <dgm:spPr/>
      <dgm:t>
        <a:bodyPr/>
        <a:lstStyle/>
        <a:p>
          <a:endParaRPr lang="en-US"/>
        </a:p>
      </dgm:t>
    </dgm:pt>
    <dgm:pt modelId="{5204D57D-EFD2-4388-92B5-76D05DCE6F10}">
      <dgm:prSet/>
      <dgm:spPr/>
      <dgm:t>
        <a:bodyPr/>
        <a:lstStyle/>
        <a:p>
          <a:r>
            <a:rPr lang="en-GB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rPr>
            <a:t>Mrs Brown</a:t>
          </a:r>
          <a:endParaRPr lang="en-US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entury Gothic" panose="020B0502020202020204" pitchFamily="34" charset="0"/>
          </a:endParaRPr>
        </a:p>
      </dgm:t>
    </dgm:pt>
    <dgm:pt modelId="{A5B44239-2E05-4CB3-9F32-DA19856DB4EC}" type="parTrans" cxnId="{B99CDAAE-D9A3-4B48-852C-BAB3242BB510}">
      <dgm:prSet/>
      <dgm:spPr/>
      <dgm:t>
        <a:bodyPr/>
        <a:lstStyle/>
        <a:p>
          <a:endParaRPr lang="en-US"/>
        </a:p>
      </dgm:t>
    </dgm:pt>
    <dgm:pt modelId="{1796F2A4-55AD-4D47-8E1E-A8A7A1E989B6}" type="sibTrans" cxnId="{B99CDAAE-D9A3-4B48-852C-BAB3242BB510}">
      <dgm:prSet/>
      <dgm:spPr/>
      <dgm:t>
        <a:bodyPr/>
        <a:lstStyle/>
        <a:p>
          <a:endParaRPr lang="en-US"/>
        </a:p>
      </dgm:t>
    </dgm:pt>
    <dgm:pt modelId="{B0D951B4-DB0A-46B3-A00C-730640A1B8EF}" type="pres">
      <dgm:prSet presAssocID="{1A009965-8975-4B94-B0B0-33E8388DCED7}" presName="linear" presStyleCnt="0">
        <dgm:presLayoutVars>
          <dgm:animLvl val="lvl"/>
          <dgm:resizeHandles val="exact"/>
        </dgm:presLayoutVars>
      </dgm:prSet>
      <dgm:spPr/>
    </dgm:pt>
    <dgm:pt modelId="{B1FF286E-4E52-4914-A8BF-903F3DAE9001}" type="pres">
      <dgm:prSet presAssocID="{3D0F6225-6F7D-48E8-9D96-176653430C36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4E3FE53B-C7DE-4FDC-867F-3F4B0CF9B477}" type="pres">
      <dgm:prSet presAssocID="{2DB37080-E041-4D82-9472-2BBB38C5278C}" presName="spacer" presStyleCnt="0"/>
      <dgm:spPr/>
    </dgm:pt>
    <dgm:pt modelId="{E5441D75-19B3-42FD-BBF9-4D00D6D5D3BC}" type="pres">
      <dgm:prSet presAssocID="{5204D57D-EFD2-4388-92B5-76D05DCE6F10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950EC72-8166-4B7C-9CBC-722ED1ACCCE0}" type="presOf" srcId="{3D0F6225-6F7D-48E8-9D96-176653430C36}" destId="{B1FF286E-4E52-4914-A8BF-903F3DAE9001}" srcOrd="0" destOrd="0" presId="urn:microsoft.com/office/officeart/2005/8/layout/vList2"/>
    <dgm:cxn modelId="{FB162579-741B-41A0-98FD-F228A1F0D920}" type="presOf" srcId="{5204D57D-EFD2-4388-92B5-76D05DCE6F10}" destId="{E5441D75-19B3-42FD-BBF9-4D00D6D5D3BC}" srcOrd="0" destOrd="0" presId="urn:microsoft.com/office/officeart/2005/8/layout/vList2"/>
    <dgm:cxn modelId="{B99CDAAE-D9A3-4B48-852C-BAB3242BB510}" srcId="{1A009965-8975-4B94-B0B0-33E8388DCED7}" destId="{5204D57D-EFD2-4388-92B5-76D05DCE6F10}" srcOrd="1" destOrd="0" parTransId="{A5B44239-2E05-4CB3-9F32-DA19856DB4EC}" sibTransId="{1796F2A4-55AD-4D47-8E1E-A8A7A1E989B6}"/>
    <dgm:cxn modelId="{094DA7B6-AF4F-4067-8F36-B559074E44FF}" srcId="{1A009965-8975-4B94-B0B0-33E8388DCED7}" destId="{3D0F6225-6F7D-48E8-9D96-176653430C36}" srcOrd="0" destOrd="0" parTransId="{44DFCE7A-CEC1-4FE0-BF13-C0CD3839ACE8}" sibTransId="{2DB37080-E041-4D82-9472-2BBB38C5278C}"/>
    <dgm:cxn modelId="{A92A47D2-22F4-41C7-87AF-153F51D32B4C}" type="presOf" srcId="{1A009965-8975-4B94-B0B0-33E8388DCED7}" destId="{B0D951B4-DB0A-46B3-A00C-730640A1B8EF}" srcOrd="0" destOrd="0" presId="urn:microsoft.com/office/officeart/2005/8/layout/vList2"/>
    <dgm:cxn modelId="{69A67174-5622-40AE-82AC-27D5D01818F8}" type="presParOf" srcId="{B0D951B4-DB0A-46B3-A00C-730640A1B8EF}" destId="{B1FF286E-4E52-4914-A8BF-903F3DAE9001}" srcOrd="0" destOrd="0" presId="urn:microsoft.com/office/officeart/2005/8/layout/vList2"/>
    <dgm:cxn modelId="{5E2137B2-E165-4DA4-A819-DE5536BEF6BC}" type="presParOf" srcId="{B0D951B4-DB0A-46B3-A00C-730640A1B8EF}" destId="{4E3FE53B-C7DE-4FDC-867F-3F4B0CF9B477}" srcOrd="1" destOrd="0" presId="urn:microsoft.com/office/officeart/2005/8/layout/vList2"/>
    <dgm:cxn modelId="{90BF6A8D-D296-4A94-AD2A-3D62A038890E}" type="presParOf" srcId="{B0D951B4-DB0A-46B3-A00C-730640A1B8EF}" destId="{E5441D75-19B3-42FD-BBF9-4D00D6D5D3B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FF286E-4E52-4914-A8BF-903F3DAE9001}">
      <dsp:nvSpPr>
        <dsp:cNvPr id="0" name=""/>
        <dsp:cNvSpPr/>
      </dsp:nvSpPr>
      <dsp:spPr>
        <a:xfrm>
          <a:off x="0" y="837035"/>
          <a:ext cx="5962720" cy="15590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rPr>
            <a:t>Mrs Begum</a:t>
          </a:r>
          <a:endParaRPr lang="en-US" sz="65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entury Gothic" panose="020B0502020202020204" pitchFamily="34" charset="0"/>
          </a:endParaRPr>
        </a:p>
      </dsp:txBody>
      <dsp:txXfrm>
        <a:off x="76105" y="913140"/>
        <a:ext cx="5810510" cy="1406815"/>
      </dsp:txXfrm>
    </dsp:sp>
    <dsp:sp modelId="{E5441D75-19B3-42FD-BBF9-4D00D6D5D3BC}">
      <dsp:nvSpPr>
        <dsp:cNvPr id="0" name=""/>
        <dsp:cNvSpPr/>
      </dsp:nvSpPr>
      <dsp:spPr>
        <a:xfrm>
          <a:off x="0" y="2583261"/>
          <a:ext cx="5962720" cy="1559025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0" lvl="0" indent="0" algn="l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500" b="1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rPr>
            <a:t>Mrs Brown</a:t>
          </a:r>
          <a:endParaRPr lang="en-US" sz="65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entury Gothic" panose="020B0502020202020204" pitchFamily="34" charset="0"/>
          </a:endParaRPr>
        </a:p>
      </dsp:txBody>
      <dsp:txXfrm>
        <a:off x="76105" y="2659366"/>
        <a:ext cx="5810510" cy="140681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2D093-3E46-4277-9EA4-A252C01179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B518338-F90E-43AB-976E-4ED16F5B64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D4AC7B-FB8C-42EF-9B58-977CDB89E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517727-043E-4550-BB0E-D69579257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78219B-2456-4B24-936E-F22E8900D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5656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719EC8-81C6-4F33-9EE3-18557718AC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2326A1-5AF0-45A7-8428-695186CD8E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728419-ECE0-435F-ACBB-044B51DAA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F3A2DC-3D58-4B99-8920-28A7EDBDC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82D85-BCC9-4973-9431-451441DA6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136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27484-6A92-45FC-AE50-FA6EB7039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B378FC-3881-47C0-A9F9-EBDA79C4C3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67235A-B52B-49A8-9AAD-B923C45BB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5E646-33E6-4F85-848D-ECD90BCDF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F3071-2F0D-44A3-856C-42F32DAC9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76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92AE2-09F6-43D4-9763-F448AB18B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3501C8-B129-49FD-8304-2BC2E24BF4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A4CC88-D4CC-44C0-B334-86EFBC1CD5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450BB5-A155-4A58-B45C-989E5FAE3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1452E5-096E-4734-A19B-005A099E0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5C8D94-3031-4DE4-8E5E-B2025621EC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006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D91657-199F-452F-A328-E9167017F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160355-73CB-4523-B90D-D4605B7B41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4A5553-847C-4656-AAC4-91DE05C558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A65374-0E89-4073-8919-D2F2959A17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7AC812-E865-4127-8F80-1BABE017AEA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2EDCD5-3A5F-4393-B4AB-BC1515697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BEE0A0-35A8-41B4-9F0E-85126A1D5A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2A29FE-7583-44AA-AE5E-B651988CE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480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567FC9-D4BC-445B-B885-543F55D13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0C1D5E-C557-41E8-BB2B-5C8A184AE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AB1926-ECAD-4636-9BF0-68693D940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A9B73E3-057C-44D2-94AB-3BA64BC4A5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302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716232-7754-4640-9775-EC380C5AC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332BAD-BEFC-4C72-A355-E2CBDEE7F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B82F36-8895-4DBC-AAA8-225778F48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34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AC85AB-52AD-4EE0-9640-163F98A3A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FA3CE3-2DE7-40D4-A18D-C481B5A0E2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CAE8B4-8C03-4147-BBBB-389D5B68C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CB5CDE-53A1-4212-9646-CB5BF60B0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89ED36-2291-4CB7-84C3-7B1FA588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6BD942-A06E-4DC9-B697-841B651F5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32048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16C5-E1A0-4773-93F8-989D8F99F1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9DF3FC-B230-4FCE-A691-2165AA234F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C1075A-FEFC-44BD-A1CC-F257107E4E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D4AFCF-4A67-4166-A5AB-8D3B58E45B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7FB202-C871-4C1F-9B2E-172A069143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FC393E-D14A-4263-9B74-E80730015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3241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7244A-C15E-4B82-A88B-6BD0D5DBB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CD6FDB4-C336-4015-8EAF-AA236CB3AE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1ACE76-916C-47F8-8722-D8D87FB9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628EB-8CE5-489F-B4B0-D8F638B83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EB7249-1C00-4972-BFC8-DA96F2A72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36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BB67A29-8498-4DFF-96CF-6AD68C8C60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248765-F508-4378-A08F-1EC494D59F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430F0F-0033-4C48-B363-90CC6ECA1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68DBB-C8C2-4A35-8399-E8FE0B918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EE99C-F6D3-4223-A15B-910B9C33FF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08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FBB5A4-2099-48DF-9B9C-B9913D3FC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2A64F5-FCD7-4D47-ACE0-15E79486B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CF4CC6-6BA2-4E7A-B342-C1568C106B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2930E-1DCE-4841-8D61-43E00A363907}" type="datetimeFigureOut">
              <a:rPr lang="en-GB" smtClean="0"/>
              <a:t>11/03/2021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2C010-CC76-42D0-82E3-77FCFA998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5BC28-A629-4B31-A241-1A50797D74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757FFB-A85C-4465-B96C-79F625985B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155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hyperlink" Target="mailto:rbegum@nottinghamacademy.or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71FA58-0CAD-43D8-AD82-A9E8C4F941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7333" y="1122363"/>
            <a:ext cx="10837334" cy="23876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759EC-80F2-4942-836E-EEDA80E567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s://i1.wp.com/mandatorycompliance.co.uk/wp-content/uploads/2019/01/Health-Social-Care-Training-Courses-E-Learning-for-Health-Social-Care-The-Mandatory-Training-Group-UK-.jpg?fit=1800%2C1200&amp;ssl=1">
            <a:extLst>
              <a:ext uri="{FF2B5EF4-FFF2-40B4-BE49-F238E27FC236}">
                <a16:creationId xmlns:a16="http://schemas.microsoft.com/office/drawing/2014/main" id="{0CAE0F10-AC51-4753-970F-B6FA5169E4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DE0DE06-206A-4D18-A9E8-9A0BEAA7A6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6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68"/>
    </mc:Choice>
    <mc:Fallback xmlns="">
      <p:transition spd="slow" advTm="60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4D8EDA-B8AE-47B5-BF04-2602FA1E4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What is Health &amp; Social Care?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1335B0-0BDD-4E09-B466-EBC06A22E5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2704014"/>
            <a:ext cx="10791372" cy="343816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Health and social care is </a:t>
            </a:r>
            <a:r>
              <a:rPr lang="en-GB" sz="3200" dirty="0">
                <a:latin typeface="Century Gothic" panose="020B0502020202020204" pitchFamily="34" charset="0"/>
              </a:rPr>
              <a:t>the treatment of ill health and medical conditions in hospitals, health centres and in the community. </a:t>
            </a:r>
          </a:p>
          <a:p>
            <a:pPr marL="0" indent="0">
              <a:buNone/>
            </a:pP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Social care is</a:t>
            </a:r>
            <a:r>
              <a:rPr lang="en-GB" sz="3200" dirty="0">
                <a:latin typeface="Century Gothic" panose="020B0502020202020204" pitchFamily="34" charset="0"/>
              </a:rPr>
              <a:t> the care and support of vulnerable people, usually in the community.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Audio 18">
            <a:hlinkClick r:id="" action="ppaction://media"/>
            <a:extLst>
              <a:ext uri="{FF2B5EF4-FFF2-40B4-BE49-F238E27FC236}">
                <a16:creationId xmlns:a16="http://schemas.microsoft.com/office/drawing/2014/main" id="{AF762E0D-D59D-4CE2-A538-8AB7CF380E6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70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702"/>
    </mc:Choice>
    <mc:Fallback xmlns="">
      <p:transition spd="slow" advTm="317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10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7872EF1-A97D-4BDE-A6AC-53D6B2EFAF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9" y="856180"/>
            <a:ext cx="4966801" cy="112806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The Course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7" name="Rectangle 16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99B82C-B253-4677-8772-14A95EC526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5197" y="2330505"/>
            <a:ext cx="5202324" cy="3979585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 algn="ctr">
              <a:buNone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OCR Level 3 Extended Certificate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  <a:cs typeface="Calibri"/>
              </a:rPr>
              <a:t>in </a:t>
            </a: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Health &amp; Social Care</a:t>
            </a:r>
          </a:p>
          <a:p>
            <a:pPr marL="0" indent="0" algn="ctr">
              <a:buNone/>
            </a:pPr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 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/>
            </a:endParaRPr>
          </a:p>
          <a:p>
            <a:pPr marL="0" indent="0" algn="ctr">
              <a:buNone/>
            </a:pP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Equivalent to A-Level</a:t>
            </a:r>
            <a:endParaRPr 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  <a:cs typeface="Calibri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D380DDC-F7F5-4B6A-B2B1-EE816F5BFD0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4"/>
          <a:srcRect t="12342" b="12773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0B8895-AA72-457D-9C18-9BFDD30296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60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37"/>
    </mc:Choice>
    <mc:Fallback xmlns="">
      <p:transition spd="slow" advTm="107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3BF3DE8-60A4-412B-8A0F-C7667CE771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Entry Requirements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98BDAE4E-609A-4076-A33C-92DC4F74C4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81280" y="2725057"/>
            <a:ext cx="12029440" cy="179695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68B247D-760A-46E7-82B8-032D7B3977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45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84"/>
    </mc:Choice>
    <mc:Fallback xmlns="">
      <p:transition spd="slow" advTm="107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F9D95E49-763A-4886-B038-82F734740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B3378C-6C77-4D5E-9D8C-5ED2732592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7456BC-0CF0-4C07-B696-1BAD399086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5076" y="540167"/>
            <a:ext cx="5625079" cy="2135867"/>
          </a:xfrm>
        </p:spPr>
        <p:txBody>
          <a:bodyPr anchor="ctr">
            <a:normAutofit/>
          </a:bodyPr>
          <a:lstStyle/>
          <a:p>
            <a:pPr algn="ctr"/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Year 12 Units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6F31C88-3DEF-4EA8-AE3A-49441413FC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" y="704088"/>
            <a:ext cx="422898" cy="5422392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249478-CC70-40F1-BD3B-BB7F036CB4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9283" y="2214882"/>
            <a:ext cx="5278117" cy="3741418"/>
          </a:xfrm>
        </p:spPr>
        <p:txBody>
          <a:bodyPr wrap="square" anchor="t">
            <a:noAutofit/>
          </a:bodyPr>
          <a:lstStyle/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1:</a:t>
            </a:r>
            <a:r>
              <a:rPr lang="en-GB" sz="3200" dirty="0">
                <a:latin typeface="Century Gothic" panose="020B0502020202020204" pitchFamily="34" charset="0"/>
              </a:rPr>
              <a:t> Building Positive relationships in Health and Social Care</a:t>
            </a:r>
          </a:p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2:</a:t>
            </a:r>
            <a:r>
              <a:rPr lang="en-GB" sz="3200" dirty="0">
                <a:latin typeface="Century Gothic" panose="020B0502020202020204" pitchFamily="34" charset="0"/>
              </a:rPr>
              <a:t> Equality, Diversity and Rights</a:t>
            </a:r>
          </a:p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3:</a:t>
            </a:r>
            <a:r>
              <a:rPr lang="en-GB" sz="3200" dirty="0">
                <a:latin typeface="Century Gothic" panose="020B0502020202020204" pitchFamily="34" charset="0"/>
              </a:rPr>
              <a:t> Health &amp; Safety in Health and Social Care</a:t>
            </a: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085D7B9-E066-4923-8CB7-294BF3062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C093FF4C-75F6-4952-8B68-950D5C40DE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7CCE7969-A6F2-40AC-A147-629F28E9B3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" y="698500"/>
            <a:ext cx="4826000" cy="213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0636B29-1287-4EC1-B5FA-0A76667E9B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" y="2895600"/>
            <a:ext cx="4826000" cy="3200400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A37A3FCF-939D-4AC4-9F83-6E34109CE5A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68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66"/>
    </mc:Choice>
    <mc:Fallback xmlns="">
      <p:transition spd="slow" advTm="25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ECA6DCB-B7E1-40A9-9524-540C6DA40B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38D328-009C-48E0-B381-D8D29EB60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59" y="856180"/>
            <a:ext cx="5904931" cy="1128068"/>
          </a:xfrm>
        </p:spPr>
        <p:txBody>
          <a:bodyPr anchor="ctr">
            <a:noAutofit/>
          </a:bodyPr>
          <a:lstStyle/>
          <a:p>
            <a:r>
              <a:rPr lang="en-GB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Year 13 Units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123821"/>
            <a:ext cx="4975066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44E4F5-4515-41BF-A7EE-B043534EB4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8" y="2330505"/>
            <a:ext cx="6042785" cy="3979585"/>
          </a:xfrm>
        </p:spPr>
        <p:txBody>
          <a:bodyPr anchor="ctr">
            <a:normAutofit fontScale="92500"/>
          </a:bodyPr>
          <a:lstStyle/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4: </a:t>
            </a:r>
            <a:r>
              <a:rPr lang="en-GB" sz="4000" dirty="0">
                <a:latin typeface="Century Gothic" panose="020B0502020202020204" pitchFamily="34" charset="0"/>
              </a:rPr>
              <a:t>Anatomy and Physiology</a:t>
            </a:r>
          </a:p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10: </a:t>
            </a:r>
            <a:r>
              <a:rPr lang="en-GB" sz="4000" dirty="0">
                <a:latin typeface="Century Gothic" panose="020B0502020202020204" pitchFamily="34" charset="0"/>
              </a:rPr>
              <a:t>Nutritional Health </a:t>
            </a:r>
          </a:p>
          <a:p>
            <a:r>
              <a:rPr lang="en-GB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Unit 14: </a:t>
            </a:r>
            <a:r>
              <a:rPr lang="en-GB" sz="4000" dirty="0">
                <a:latin typeface="Century Gothic" panose="020B0502020202020204" pitchFamily="34" charset="0"/>
              </a:rPr>
              <a:t>The impact of long term physiological conditions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7447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171A23-0EF7-4D9B-BCB3-262F00790AD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795" r="-4" b="-4"/>
          <a:stretch/>
        </p:blipFill>
        <p:spPr>
          <a:xfrm>
            <a:off x="7083423" y="581892"/>
            <a:ext cx="4397433" cy="2518756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8CB5D2D7-DF65-4E86-BFBA-FFB9B5ACE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49687" y="3505479"/>
            <a:ext cx="4845488" cy="292358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316D14B-86D4-49F1-AEE6-873296439F1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389" r="1" b="13462"/>
          <a:stretch/>
        </p:blipFill>
        <p:spPr>
          <a:xfrm>
            <a:off x="7083423" y="3707894"/>
            <a:ext cx="4395569" cy="2518756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27134690-1495-47DC-B1A2-D54AD5BBBB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78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87"/>
    </mc:Choice>
    <mc:Fallback xmlns="">
      <p:transition spd="slow" advTm="166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78FBE-B992-4A93-A982-29A2E1DF2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Course Structure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9B9C16-7B08-42E7-826B-172B6CF9F35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Century Gothic" panose="020B0502020202020204" pitchFamily="34" charset="0"/>
              </a:rPr>
              <a:t>Coursework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89425CE-C418-4D94-BB20-F06A95404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8160" y="2505075"/>
            <a:ext cx="5811520" cy="368458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00"/>
              </a:highligh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Century Gothic" panose="020B0502020202020204" pitchFamily="34" charset="0"/>
              </a:rPr>
              <a:t>50% coursework</a:t>
            </a:r>
          </a:p>
          <a:p>
            <a:pPr marL="0" indent="0" algn="ctr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00"/>
              </a:highlight>
              <a:latin typeface="Century Gothic" panose="020B0502020202020204" pitchFamily="34" charset="0"/>
            </a:endParaRP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Century Gothic" panose="020B0502020202020204" pitchFamily="34" charset="0"/>
              </a:rPr>
              <a:t>Unit 1: </a:t>
            </a:r>
            <a:r>
              <a:rPr lang="en-GB" dirty="0">
                <a:highlight>
                  <a:srgbClr val="00FF00"/>
                </a:highlight>
                <a:latin typeface="Century Gothic" panose="020B0502020202020204" pitchFamily="34" charset="0"/>
              </a:rPr>
              <a:t>Building Positive Relationships in Health and Social Care</a:t>
            </a: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Century Gothic" panose="020B0502020202020204" pitchFamily="34" charset="0"/>
              </a:rPr>
              <a:t>Unit 10: </a:t>
            </a:r>
            <a:r>
              <a:rPr lang="en-GB" dirty="0">
                <a:highlight>
                  <a:srgbClr val="00FF00"/>
                </a:highlight>
                <a:latin typeface="Century Gothic" panose="020B0502020202020204" pitchFamily="34" charset="0"/>
              </a:rPr>
              <a:t>Nutritional Health</a:t>
            </a: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00"/>
                </a:highlight>
                <a:latin typeface="Century Gothic" panose="020B0502020202020204" pitchFamily="34" charset="0"/>
              </a:rPr>
              <a:t>Unit 14: </a:t>
            </a:r>
            <a:r>
              <a:rPr lang="en-GB" dirty="0">
                <a:highlight>
                  <a:srgbClr val="00FF00"/>
                </a:highlight>
                <a:latin typeface="Century Gothic" panose="020B0502020202020204" pitchFamily="34" charset="0"/>
              </a:rPr>
              <a:t>The impact of long-term Physiological conditions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7FCA8E9-4B68-436B-BB55-875B974068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Century Gothic" panose="020B0502020202020204" pitchFamily="34" charset="0"/>
              </a:rPr>
              <a:t>Exam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95B5B48-346C-4E9C-BC89-25E7ABD466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811520" cy="3684588"/>
          </a:xfrm>
        </p:spPr>
        <p:txBody>
          <a:bodyPr>
            <a:normAutofit fontScale="92500" lnSpcReduction="10000"/>
          </a:bodyPr>
          <a:lstStyle/>
          <a:p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pPr marL="0" indent="0" algn="ctr">
              <a:buNone/>
            </a:pPr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Century Gothic" panose="020B0502020202020204" pitchFamily="34" charset="0"/>
              </a:rPr>
              <a:t>50% Exam</a:t>
            </a:r>
          </a:p>
          <a:p>
            <a:pPr marL="0" indent="0" algn="ctr">
              <a:buNone/>
            </a:pPr>
            <a:endParaRPr lang="en-GB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00FFFF"/>
              </a:highlight>
              <a:latin typeface="Century Gothic" panose="020B0502020202020204" pitchFamily="34" charset="0"/>
            </a:endParaRPr>
          </a:p>
          <a:p>
            <a:r>
              <a:rPr lang="en-GB" dirty="0">
                <a:highlight>
                  <a:srgbClr val="00FFFF"/>
                </a:highlight>
                <a:latin typeface="Century Gothic" panose="020B0502020202020204" pitchFamily="34" charset="0"/>
              </a:rPr>
              <a:t>You can sit the exam up to 3 times</a:t>
            </a: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Century Gothic" panose="020B0502020202020204" pitchFamily="34" charset="0"/>
              </a:rPr>
              <a:t>Unit 2: </a:t>
            </a:r>
            <a:r>
              <a:rPr lang="en-GB" dirty="0">
                <a:highlight>
                  <a:srgbClr val="00FFFF"/>
                </a:highlight>
                <a:latin typeface="Century Gothic" panose="020B0502020202020204" pitchFamily="34" charset="0"/>
              </a:rPr>
              <a:t>Equality and Diversity</a:t>
            </a: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Century Gothic" panose="020B0502020202020204" pitchFamily="34" charset="0"/>
              </a:rPr>
              <a:t>Unit 3:</a:t>
            </a:r>
            <a:r>
              <a:rPr lang="en-GB" dirty="0">
                <a:highlight>
                  <a:srgbClr val="00FFFF"/>
                </a:highlight>
                <a:latin typeface="Century Gothic" panose="020B0502020202020204" pitchFamily="34" charset="0"/>
              </a:rPr>
              <a:t> Health and Safety</a:t>
            </a:r>
          </a:p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00FFFF"/>
                </a:highlight>
                <a:latin typeface="Century Gothic" panose="020B0502020202020204" pitchFamily="34" charset="0"/>
              </a:rPr>
              <a:t>Unit 4:</a:t>
            </a:r>
            <a:r>
              <a:rPr lang="en-GB" dirty="0">
                <a:highlight>
                  <a:srgbClr val="00FFFF"/>
                </a:highlight>
                <a:latin typeface="Century Gothic" panose="020B0502020202020204" pitchFamily="34" charset="0"/>
              </a:rPr>
              <a:t> Anatomy &amp; Physiology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C63DB06-92F0-47EC-8C92-9F67C41D7B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47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32"/>
    </mc:Choice>
    <mc:Fallback xmlns="">
      <p:transition spd="slow" advTm="229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FD6CB-ADC2-4553-9507-D7630D840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8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Jobs/Pathways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D8BF0-90E7-488C-A1EC-85774529E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04760" y="2353945"/>
            <a:ext cx="4302760" cy="4351338"/>
          </a:xfr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>
            <a:normAutofit fontScale="92500" lnSpcReduction="20000"/>
          </a:bodyPr>
          <a:lstStyle/>
          <a:p>
            <a:endParaRPr lang="en-GB" dirty="0">
              <a:solidFill>
                <a:srgbClr val="002060"/>
              </a:solidFill>
              <a:latin typeface="Century Gothic" panose="020B0502020202020204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Adult Nurse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Care Worker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Social Worker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Occupational Therapist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Mental Health Nurse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Physiotherapist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Paramedic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Midwife</a:t>
            </a:r>
          </a:p>
          <a:p>
            <a:r>
              <a:rPr lang="en-GB" dirty="0">
                <a:solidFill>
                  <a:srgbClr val="002060"/>
                </a:solidFill>
                <a:latin typeface="Century Gothic" panose="020B0502020202020204" pitchFamily="34" charset="0"/>
              </a:rPr>
              <a:t>Children’s Nurse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C02423E-7B42-4E24-827D-164BED3436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82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03"/>
    </mc:Choice>
    <mc:Fallback xmlns="">
      <p:transition spd="slow" advTm="376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AD318CC-E2A8-4E27-9548-A047A78999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E330CA1-7497-4498-92A6-3EC4E9B45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779" y="727572"/>
            <a:ext cx="4924038" cy="2690949"/>
          </a:xfrm>
        </p:spPr>
        <p:txBody>
          <a:bodyPr anchor="t">
            <a:normAutofit/>
          </a:bodyPr>
          <a:lstStyle/>
          <a:p>
            <a:pPr algn="ctr"/>
            <a:r>
              <a:rPr lang="en-GB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Why choose Health &amp; Social Care?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780EFF-C5AD-4B96-80EC-D74CDB57CC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3374" y="587829"/>
            <a:ext cx="6295632" cy="5579291"/>
          </a:xfrm>
        </p:spPr>
        <p:txBody>
          <a:bodyPr anchor="t"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Job Satisfaction </a:t>
            </a:r>
            <a:r>
              <a:rPr lang="en-GB" sz="2400" dirty="0">
                <a:latin typeface="Century Gothic" panose="020B0502020202020204" pitchFamily="34" charset="0"/>
              </a:rPr>
              <a:t>- You could work with lots of different people, for example someone with a physical/learning disability, autism, dementia, or help someone recover from an accident. You can make a massive difference to someone’s life which is very rewarding.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 demand in the UK- </a:t>
            </a:r>
            <a:r>
              <a:rPr lang="en-GB" sz="2400" dirty="0">
                <a:latin typeface="Century Gothic" panose="020B0502020202020204" pitchFamily="34" charset="0"/>
              </a:rPr>
              <a:t>The sector needs to find enough people to fill an extra half a million jobs by 2030 to meet the growing demand for adult social care services.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A job for life </a:t>
            </a:r>
            <a:r>
              <a:rPr lang="en-GB" sz="2400" dirty="0">
                <a:latin typeface="Century Gothic" panose="020B0502020202020204" pitchFamily="34" charset="0"/>
              </a:rPr>
              <a:t>- On the flip side, health and social care jobs are jobs that can last a lifetime. There are such wide and diverse fields to get involved in, and the  opportunities for advancement are nearly endless</a:t>
            </a:r>
          </a:p>
          <a:p>
            <a:pPr marL="0" indent="0">
              <a:buNone/>
            </a:pPr>
            <a:endParaRPr lang="en-GB" sz="19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E264FD4-CBB6-4F32-8AE7-B6AAFB13001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769765"/>
      </p:ext>
    </p:extLst>
  </p:cSld>
  <p:clrMapOvr>
    <a:masterClrMapping/>
  </p:clrMapOvr>
  <p:transition spd="slow" advTm="25113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7DD77B92-CB36-4B20-A59A-59625E0F08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387C78-712C-4AB0-8A69-3D4338F50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180" y="524297"/>
            <a:ext cx="4567015" cy="979714"/>
          </a:xfrm>
        </p:spPr>
        <p:txBody>
          <a:bodyPr anchor="t">
            <a:normAutofit/>
          </a:bodyPr>
          <a:lstStyle/>
          <a:p>
            <a:pPr algn="ctr"/>
            <a:r>
              <a:rPr lang="en-GB" sz="4800" b="1" dirty="0">
                <a:latin typeface="Century Gothic" panose="020B0502020202020204" pitchFamily="34" charset="0"/>
              </a:rPr>
              <a:t>Your Teachers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4B560F-9DD7-4302-A60B-EBD3EF59B0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09667" y="4415246"/>
            <a:ext cx="11982332" cy="2087795"/>
            <a:chOff x="143163" y="5763486"/>
            <a:chExt cx="11982332" cy="739555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A9A4357-BD1D-4622-A4FE-766E6AB8DE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357444" y="5763486"/>
              <a:ext cx="11768051" cy="7395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C21D6966-343E-49AC-A026-D2497E0C3C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43163" y="5763486"/>
              <a:ext cx="1" cy="739555"/>
            </a:xfrm>
            <a:prstGeom prst="line">
              <a:avLst/>
            </a:prstGeom>
            <a:ln w="177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2C1BBA94-3F40-40AA-8BB9-E69E25E537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33706" y="587829"/>
            <a:ext cx="6505300" cy="568234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56DE9A4-1A9D-4D5B-9F73-A4E6A1E4938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9215278"/>
              </p:ext>
            </p:extLst>
          </p:nvPr>
        </p:nvGraphicFramePr>
        <p:xfrm>
          <a:off x="5407705" y="1014154"/>
          <a:ext cx="5962720" cy="4979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CC33EB2-A267-4A92-BB3E-B7EA9A5306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562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20"/>
    </mc:Choice>
    <mc:Fallback xmlns="">
      <p:transition spd="slow" advTm="5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766E8D-272A-4566-9BBC-5325094C45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1293338"/>
            <a:ext cx="9144000" cy="3274592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Any Questions</a:t>
            </a:r>
            <a:r>
              <a:rPr lang="en-US" sz="7200" b="1" u="sng" dirty="0"/>
              <a:t> please email </a:t>
            </a:r>
            <a:br>
              <a:rPr lang="en-US" sz="72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6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  <a:hlinkClick r:id="rId4"/>
              </a:rPr>
              <a:t>rbegum@nottinghamacademy.org</a:t>
            </a:r>
            <a:br>
              <a:rPr lang="en-US" sz="36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600" b="1" u="sng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tbrown@nottinghamacademy.org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3ED19-3EFC-4706-B45D-615E4A98D3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0" y="5514052"/>
            <a:ext cx="9144000" cy="65191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ctr">
              <a:buNone/>
            </a:pPr>
            <a:r>
              <a:rPr lang="en-US" sz="24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90677C4-9902-447F-A5FB-C166366FCF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56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60"/>
    </mc:Choice>
    <mc:Fallback xmlns="">
      <p:transition spd="slow" advTm="15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F3799443950547AFB4FE2DA3A99F19" ma:contentTypeVersion="12" ma:contentTypeDescription="Create a new document." ma:contentTypeScope="" ma:versionID="3c1459c0c108177919d256e9e9bf1f82">
  <xsd:schema xmlns:xsd="http://www.w3.org/2001/XMLSchema" xmlns:xs="http://www.w3.org/2001/XMLSchema" xmlns:p="http://schemas.microsoft.com/office/2006/metadata/properties" xmlns:ns2="549f08a5-d520-4d3d-9b08-5d446bbe6ba6" xmlns:ns3="66b9fb31-84b1-461e-9d24-2dbfce04b27c" targetNamespace="http://schemas.microsoft.com/office/2006/metadata/properties" ma:root="true" ma:fieldsID="8c3ab835ae5e6fd045cf7e379a97b07c" ns2:_="" ns3:_="">
    <xsd:import namespace="549f08a5-d520-4d3d-9b08-5d446bbe6ba6"/>
    <xsd:import namespace="66b9fb31-84b1-461e-9d24-2dbfce04b27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49f08a5-d520-4d3d-9b08-5d446bbe6b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b9fb31-84b1-461e-9d24-2dbfce04b27c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82A475B-EF9B-41A0-9C5B-9E4B438EFBC9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83050a3-41b2-41bf-961b-675ec8c67dcf"/>
    <ds:schemaRef ds:uri="8ae648cd-e8bf-4e8a-bebc-6ced39fe77ae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59CE2A4-6EF4-49AC-A33E-FDBB0FFE17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7CCC34-AF02-4440-B08A-13A77CB693A5}"/>
</file>

<file path=docProps/app.xml><?xml version="1.0" encoding="utf-8"?>
<Properties xmlns="http://schemas.openxmlformats.org/officeDocument/2006/extended-properties" xmlns:vt="http://schemas.openxmlformats.org/officeDocument/2006/docPropsVTypes">
  <TotalTime>820</TotalTime>
  <Words>340</Words>
  <Application>Microsoft Office PowerPoint</Application>
  <PresentationFormat>Widescreen</PresentationFormat>
  <Paragraphs>52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Helvetica Neue Medium</vt:lpstr>
      <vt:lpstr>Office Theme</vt:lpstr>
      <vt:lpstr>PowerPoint Presentation</vt:lpstr>
      <vt:lpstr>What is Health &amp; Social Care?</vt:lpstr>
      <vt:lpstr>The Course</vt:lpstr>
      <vt:lpstr>Entry Requirements</vt:lpstr>
      <vt:lpstr>Year 12 Units</vt:lpstr>
      <vt:lpstr>Year 13 Units</vt:lpstr>
      <vt:lpstr>Course Structure</vt:lpstr>
      <vt:lpstr>Jobs/Pathways</vt:lpstr>
      <vt:lpstr>Why choose Health &amp; Social Care?</vt:lpstr>
      <vt:lpstr>Your Teachers</vt:lpstr>
      <vt:lpstr>Any Questions please email  rbegum@nottinghamacademy.org tbrown@nottinghamacademy.org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Begum</dc:creator>
  <cp:lastModifiedBy>N Griffiths</cp:lastModifiedBy>
  <cp:revision>6</cp:revision>
  <dcterms:created xsi:type="dcterms:W3CDTF">2020-07-14T09:09:18Z</dcterms:created>
  <dcterms:modified xsi:type="dcterms:W3CDTF">2021-03-11T11:54:34Z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1dda7c5-96ca-48e3-9e3a-5c391aea2853_Enabled">
    <vt:lpwstr>True</vt:lpwstr>
  </property>
  <property fmtid="{D5CDD505-2E9C-101B-9397-08002B2CF9AE}" pid="3" name="MSIP_Label_71dda7c5-96ca-48e3-9e3a-5c391aea2853_SiteId">
    <vt:lpwstr>a091745a-b7d8-4d7a-b2a6-1359053d4510</vt:lpwstr>
  </property>
  <property fmtid="{D5CDD505-2E9C-101B-9397-08002B2CF9AE}" pid="4" name="MSIP_Label_71dda7c5-96ca-48e3-9e3a-5c391aea2853_Ref">
    <vt:lpwstr>https://api.informationprotection.azure.com/api/a091745a-b7d8-4d7a-b2a6-1359053d4510</vt:lpwstr>
  </property>
  <property fmtid="{D5CDD505-2E9C-101B-9397-08002B2CF9AE}" pid="5" name="MSIP_Label_71dda7c5-96ca-48e3-9e3a-5c391aea2853_SetBy">
    <vt:lpwstr>rbegum@nottinghamacademy.org</vt:lpwstr>
  </property>
  <property fmtid="{D5CDD505-2E9C-101B-9397-08002B2CF9AE}" pid="6" name="MSIP_Label_71dda7c5-96ca-48e3-9e3a-5c391aea2853_SetDate">
    <vt:lpwstr>2020-07-14T11:52:59.9025479+01:00</vt:lpwstr>
  </property>
  <property fmtid="{D5CDD505-2E9C-101B-9397-08002B2CF9AE}" pid="7" name="MSIP_Label_71dda7c5-96ca-48e3-9e3a-5c391aea2853_Name">
    <vt:lpwstr>General</vt:lpwstr>
  </property>
  <property fmtid="{D5CDD505-2E9C-101B-9397-08002B2CF9AE}" pid="8" name="MSIP_Label_71dda7c5-96ca-48e3-9e3a-5c391aea2853_Application">
    <vt:lpwstr>Microsoft Azure Information Protection</vt:lpwstr>
  </property>
  <property fmtid="{D5CDD505-2E9C-101B-9397-08002B2CF9AE}" pid="9" name="MSIP_Label_71dda7c5-96ca-48e3-9e3a-5c391aea2853_Extended_MSFT_Method">
    <vt:lpwstr>Automatic</vt:lpwstr>
  </property>
  <property fmtid="{D5CDD505-2E9C-101B-9397-08002B2CF9AE}" pid="10" name="Sensitivity">
    <vt:lpwstr>General</vt:lpwstr>
  </property>
  <property fmtid="{D5CDD505-2E9C-101B-9397-08002B2CF9AE}" pid="11" name="ContentTypeId">
    <vt:lpwstr>0x0101006FF3799443950547AFB4FE2DA3A99F19</vt:lpwstr>
  </property>
</Properties>
</file>