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4"/>
    <p:sldMasterId id="2147483822" r:id="rId5"/>
  </p:sldMasterIdLst>
  <p:notesMasterIdLst>
    <p:notesMasterId r:id="rId33"/>
  </p:notesMasterIdLst>
  <p:sldIdLst>
    <p:sldId id="314" r:id="rId6"/>
    <p:sldId id="407" r:id="rId7"/>
    <p:sldId id="419" r:id="rId8"/>
    <p:sldId id="378" r:id="rId9"/>
    <p:sldId id="412" r:id="rId10"/>
    <p:sldId id="413" r:id="rId11"/>
    <p:sldId id="414" r:id="rId12"/>
    <p:sldId id="382" r:id="rId13"/>
    <p:sldId id="383" r:id="rId14"/>
    <p:sldId id="386" r:id="rId15"/>
    <p:sldId id="387" r:id="rId16"/>
    <p:sldId id="398" r:id="rId17"/>
    <p:sldId id="399" r:id="rId18"/>
    <p:sldId id="401" r:id="rId19"/>
    <p:sldId id="384" r:id="rId20"/>
    <p:sldId id="388" r:id="rId21"/>
    <p:sldId id="390" r:id="rId22"/>
    <p:sldId id="309" r:id="rId23"/>
    <p:sldId id="310" r:id="rId24"/>
    <p:sldId id="311" r:id="rId25"/>
    <p:sldId id="393" r:id="rId26"/>
    <p:sldId id="410" r:id="rId27"/>
    <p:sldId id="394" r:id="rId28"/>
    <p:sldId id="395" r:id="rId29"/>
    <p:sldId id="418" r:id="rId30"/>
    <p:sldId id="397" r:id="rId31"/>
    <p:sldId id="415" r:id="rId3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6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FF66"/>
    <a:srgbClr val="FF0000"/>
    <a:srgbClr val="0033CC"/>
    <a:srgbClr val="00FF00"/>
    <a:srgbClr val="003399"/>
    <a:srgbClr val="FF00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E985B0-51C6-4332-A392-0D15B1E785BA}" v="1" dt="2021-03-18T10:03:25.5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0" autoAdjust="0"/>
    <p:restoredTop sz="82546" autoAdjust="0"/>
  </p:normalViewPr>
  <p:slideViewPr>
    <p:cSldViewPr>
      <p:cViewPr varScale="1">
        <p:scale>
          <a:sx n="52" d="100"/>
          <a:sy n="52" d="100"/>
        </p:scale>
        <p:origin x="1608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 Khan" userId="6cd1fdf5-f495-4617-91c3-3e97d8860d4e" providerId="ADAL" clId="{8F21EA6B-E8AE-406C-8D0B-AB863E0C223B}"/>
  </pc:docChgLst>
  <pc:docChgLst>
    <pc:chgData name="T Khan" userId="6cd1fdf5-f495-4617-91c3-3e97d8860d4e" providerId="ADAL" clId="{7CFA3164-18B1-4727-941E-6EE3B10C6FEB}"/>
    <pc:docChg chg="custSel modSld">
      <pc:chgData name="T Khan" userId="6cd1fdf5-f495-4617-91c3-3e97d8860d4e" providerId="ADAL" clId="{7CFA3164-18B1-4727-941E-6EE3B10C6FEB}" dt="2021-02-24T13:42:38.590" v="4" actId="1076"/>
      <pc:docMkLst>
        <pc:docMk/>
      </pc:docMkLst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1406398964" sldId="309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326604315" sldId="310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675799005" sldId="311"/>
        </pc:sldMkLst>
      </pc:sldChg>
      <pc:sldChg chg="delSp modSp mod modTransition delAnim modAnim">
        <pc:chgData name="T Khan" userId="6cd1fdf5-f495-4617-91c3-3e97d8860d4e" providerId="ADAL" clId="{7CFA3164-18B1-4727-941E-6EE3B10C6FEB}" dt="2021-02-24T13:42:38.590" v="4" actId="1076"/>
        <pc:sldMkLst>
          <pc:docMk/>
          <pc:sldMk cId="0" sldId="314"/>
        </pc:sldMkLst>
        <pc:spChg chg="mod">
          <ac:chgData name="T Khan" userId="6cd1fdf5-f495-4617-91c3-3e97d8860d4e" providerId="ADAL" clId="{7CFA3164-18B1-4727-941E-6EE3B10C6FEB}" dt="2021-02-24T13:42:38.590" v="4" actId="1076"/>
          <ac:spMkLst>
            <pc:docMk/>
            <pc:sldMk cId="0" sldId="314"/>
            <ac:spMk id="3" creationId="{F88FBDFB-5033-438F-8501-E413C84A37C5}"/>
          </ac:spMkLst>
        </pc:spChg>
        <pc:picChg chg="del">
          <ac:chgData name="T Khan" userId="6cd1fdf5-f495-4617-91c3-3e97d8860d4e" providerId="ADAL" clId="{7CFA3164-18B1-4727-941E-6EE3B10C6FEB}" dt="2021-02-24T13:37:21.599" v="3" actId="478"/>
          <ac:picMkLst>
            <pc:docMk/>
            <pc:sldMk cId="0" sldId="314"/>
            <ac:picMk id="2" creationId="{149A1ADE-5F81-419F-83B4-C3F04CB693D3}"/>
          </ac:picMkLst>
        </pc:picChg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78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2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3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4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6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7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88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0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3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4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5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7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8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399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401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407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0" sldId="410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763995187" sldId="412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3936678437" sldId="413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1048406061" sldId="414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2765005437" sldId="415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1988241075" sldId="418"/>
        </pc:sldMkLst>
      </pc:sldChg>
      <pc:sldChg chg="modTransition">
        <pc:chgData name="T Khan" userId="6cd1fdf5-f495-4617-91c3-3e97d8860d4e" providerId="ADAL" clId="{7CFA3164-18B1-4727-941E-6EE3B10C6FEB}" dt="2021-02-23T14:58:22.985" v="0"/>
        <pc:sldMkLst>
          <pc:docMk/>
          <pc:sldMk cId="521996496" sldId="41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856E1-9BDA-4352-A019-9B66B3BB633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ACB0F-C22C-4E95-887F-08B277F5B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AACB0F-C22C-4E95-887F-08B277F5BC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4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AACB0F-C22C-4E95-887F-08B277F5BC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502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AACB0F-C22C-4E95-887F-08B277F5BC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00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AACB0F-C22C-4E95-887F-08B277F5BCD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8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11C1C-C804-44F9-9CD9-B47820373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CBC4D4F-556F-4572-A27C-94F083461A9E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1E24F-B60D-4503-BAB6-C175084D3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4E1CE-F0F8-4965-AA65-70709E59C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75BD717F-FF7B-4647-8CA3-4AC0BFB63D0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3191292"/>
      </p:ext>
    </p:extLst>
  </p:cSld>
  <p:clrMapOvr>
    <a:masterClrMapping/>
  </p:clrMapOvr>
  <p:transition spd="med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ED7A3-3140-4A60-8388-D17F2C474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90B1340-18C6-4ED8-B018-236C7E5366A2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075D3-40FB-44BA-A616-259250518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FC402-A948-46C8-959B-F53CC5A4C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864ACAD4-45FD-4A71-B4FF-CD910C16E1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1117053"/>
      </p:ext>
    </p:extLst>
  </p:cSld>
  <p:clrMapOvr>
    <a:masterClrMapping/>
  </p:clrMapOvr>
  <p:transition spd="med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8F67A-1D4D-488E-AE63-17BE61563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5BF9604-F6E7-4204-BA79-3AC6AAF9398F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FD6B3B-A2B3-4A9A-8C46-5B2C39FA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C6516-CBCA-41BA-BA83-B794009CE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4F0E7AB3-D499-48B7-B914-E7AB1E20E8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1966215"/>
      </p:ext>
    </p:extLst>
  </p:cSld>
  <p:clrMapOvr>
    <a:masterClrMapping/>
  </p:clrMapOvr>
  <p:transition spd="med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E344E-6067-420A-8DA0-5A55B4CB1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5E5D35-093E-40E3-ABA0-E27798D02A75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D12A49-DBCB-4858-9B35-FF0E14BAD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B2E64-2C3C-45B6-8064-86938133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E97E86F9-D1A0-4336-B711-D2931CA18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7897028"/>
      </p:ext>
    </p:extLst>
  </p:cSld>
  <p:clrMapOvr>
    <a:masterClrMapping/>
  </p:clrMapOvr>
  <p:transition spd="med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86B25A-4F10-4D4D-AE36-48B3FA292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CC0795C-7D02-4128-AB4C-C385BB44AF62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0D803-8E3E-4ED1-939F-40306E923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BB67E6-7DB9-4744-B26B-3E4A170F3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B1ACC17B-C2EA-4F94-BF76-1C4C0E4E25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7108604"/>
      </p:ext>
    </p:extLst>
  </p:cSld>
  <p:clrMapOvr>
    <a:masterClrMapping/>
  </p:clrMapOvr>
  <p:transition spd="med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8BB124-94BB-4455-BA6C-D3827C4B6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AA6C76C-70F0-4741-82B2-B849BCB77D31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FC809D-0EF6-4FEB-9394-E06FED057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C2A1D-62D2-4E5D-80B3-522EC032E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30462882-D88A-456E-A0E3-8A3CCCB16F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798809"/>
      </p:ext>
    </p:extLst>
  </p:cSld>
  <p:clrMapOvr>
    <a:masterClrMapping/>
  </p:clrMapOvr>
  <p:transition spd="med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C7B633-023D-4B4D-BB65-91EB0D7F7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CDA3EA-D6E6-46C5-BA36-B78D30C4504F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089458-C68F-4AAF-9999-296F5BC88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FC5949-0EAA-4706-965D-0CCE9223F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7FEB723E-3215-498A-B036-A4E6531B7C3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5635658"/>
      </p:ext>
    </p:extLst>
  </p:cSld>
  <p:clrMapOvr>
    <a:masterClrMapping/>
  </p:clrMapOvr>
  <p:transition spd="med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E03AE7-2BE0-4214-9F9A-C34D2D89E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51F519-3752-4508-820E-3983A7A40E64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2932F-10BC-4CE2-8670-E4C199A36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8FABB1-3740-4DFF-87E0-F80DEC9A9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94900454-92D2-4BF7-93BB-DC6FBB4FDA8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4414980"/>
      </p:ext>
    </p:extLst>
  </p:cSld>
  <p:clrMapOvr>
    <a:masterClrMapping/>
  </p:clrMapOvr>
  <p:transition spd="med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E26655-1C61-4021-94FA-FDB455A0D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0F7CF6-057C-44A8-B233-A921FBD1AE84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D6D3D-B113-4FA3-9C44-3D3817C5A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12B8A-D075-4B04-A96C-B91F39562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73945353-E06F-4A19-A60E-EDA8D9394D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3306644"/>
      </p:ext>
    </p:extLst>
  </p:cSld>
  <p:clrMapOvr>
    <a:masterClrMapping/>
  </p:clrMapOvr>
  <p:transition spd="med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F017B-8861-4A3E-A417-4717A4834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7151A83-D3E0-4F4E-9EB9-CCF60F4B37B9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5F2D4-7699-48FE-8A97-01B0BA762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A9CD5-E13C-4946-8F30-C9E5EEAC0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6507253C-73C7-4F63-8438-4B79EB1A42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5866650"/>
      </p:ext>
    </p:extLst>
  </p:cSld>
  <p:clrMapOvr>
    <a:masterClrMapping/>
  </p:clrMapOvr>
  <p:transition spd="med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ECB61-4475-41EA-BF72-30139DD8F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0F776B-76B1-4FCB-821D-44FD6C8519B7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8A172-7680-493B-BDC9-624F300CC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FD08E-2D08-44C1-BD7D-765E850BC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1E92C23B-8005-4A0B-B765-05C3CEC9C9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4779180"/>
      </p:ext>
    </p:extLst>
  </p:cSld>
  <p:clrMapOvr>
    <a:masterClrMapping/>
  </p:clrMapOvr>
  <p:transition spd="med" advClick="0"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02CD82-E768-4868-A28B-1FF88DDDC4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CA3D55C-38BD-453C-90A9-A5A1CD3235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1205469-EF95-4D65-B50E-77CED8C255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D7A16-CDB4-49FD-BC58-C8998106B81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2797187"/>
      </p:ext>
    </p:extLst>
  </p:cSld>
  <p:clrMapOvr>
    <a:masterClrMapping/>
  </p:clrMapOvr>
  <p:transition spd="slow" advClick="0" advTm="10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E1971C5-7BD6-400F-9CF0-9B79EB19E4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2FEE8C9-556B-4B2C-B209-7B41A99EED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FEC9716-3BD5-40F1-AD14-E06B3FE35F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CA6B0-5425-45F3-91E3-B86F742001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4572433"/>
      </p:ext>
    </p:extLst>
  </p:cSld>
  <p:clrMapOvr>
    <a:masterClrMapping/>
  </p:clrMapOvr>
  <p:transition spd="slow" advClick="0" advTm="10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03D6CF-9CAE-44C7-8620-1F2315F25E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D119CC4-9C52-4246-AC3D-5E8EC8629D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53E13B-1008-4C17-8438-4F9937A21E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76756B-3545-43ED-B65E-EB8FEB2F87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4160583"/>
      </p:ext>
    </p:extLst>
  </p:cSld>
  <p:clrMapOvr>
    <a:masterClrMapping/>
  </p:clrMapOvr>
  <p:transition spd="slow" advClick="0" advTm="10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1B913-0D9F-4295-8F55-F736DC765B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443493-0788-4144-A62A-1AC6144159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2D2AA-A26F-4FDF-83B4-73167D31F2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76E7C-ADE6-480E-95B1-22DBAE21D6F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7723505"/>
      </p:ext>
    </p:extLst>
  </p:cSld>
  <p:clrMapOvr>
    <a:masterClrMapping/>
  </p:clrMapOvr>
  <p:transition spd="slow" advClick="0" advTm="10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6C0BBC5-9770-4297-81D8-187FD584ED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58B471E-B524-4BB1-A016-616BC3CF4F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86635CF-FCF8-4160-82F0-3484A36795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C5E6F-02DD-4F81-8591-E44DF37749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8072569"/>
      </p:ext>
    </p:extLst>
  </p:cSld>
  <p:clrMapOvr>
    <a:masterClrMapping/>
  </p:clrMapOvr>
  <p:transition spd="slow" advClick="0" advTm="10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BB9AC8A-F4DD-4C1C-A431-C284EA80A4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F9F68E6-F7FA-46C4-94D8-C0FD4B536C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744116C-7E70-4109-92C3-D4C373EE11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13A90-EDFF-488F-B726-46481A72D7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9472225"/>
      </p:ext>
    </p:extLst>
  </p:cSld>
  <p:clrMapOvr>
    <a:masterClrMapping/>
  </p:clrMapOvr>
  <p:transition spd="slow" advClick="0" advTm="10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FE45585-AFDA-4515-B6DE-B2876C788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AAC631D-066B-4C23-9C0F-635F6CDF12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833426C-0E55-462B-905B-0E3E0D953F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D89B35-2F39-40B5-B591-0650177C60F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26994765"/>
      </p:ext>
    </p:extLst>
  </p:cSld>
  <p:clrMapOvr>
    <a:masterClrMapping/>
  </p:clrMapOvr>
  <p:transition spd="slow" advClick="0" advTm="10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B30CCD-C801-4BB7-97A6-BD68849473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D9E78B-FC3A-4624-B714-F2CD430C20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3FC55-86B7-42D8-AF93-8E4EC61AB6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27170-2177-4E36-85C7-A69A8F9053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7731964"/>
      </p:ext>
    </p:extLst>
  </p:cSld>
  <p:clrMapOvr>
    <a:masterClrMapping/>
  </p:clrMapOvr>
  <p:transition spd="slow" advClick="0" advTm="10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D1CDD-C5A9-489B-AD53-7B0FE70D62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518176-BD8C-42C8-961A-DFA12A8603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4DE36F-EB4B-4271-AD2A-1DD881536B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839C4-30EB-4FB9-B2A9-7CDEC9883F3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9550788"/>
      </p:ext>
    </p:extLst>
  </p:cSld>
  <p:clrMapOvr>
    <a:masterClrMapping/>
  </p:clrMapOvr>
  <p:transition spd="slow" advClick="0" advTm="10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A2BA359-B423-48E4-B28A-052D5EEC37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AD55E92-039A-492B-B5E6-98AB688B7A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61B16AB-4D0E-4CC1-9F51-ADCD070D61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634620-BAB7-4C7B-A6D3-9A10724B05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0204662"/>
      </p:ext>
    </p:extLst>
  </p:cSld>
  <p:clrMapOvr>
    <a:masterClrMapping/>
  </p:clrMapOvr>
  <p:transition spd="slow" advClick="0" advTm="10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55966B-7544-48F3-B5CF-38C00173A8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ED1DD3-81EA-48A6-87EF-87CE63A727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64FCCD-0715-4119-ACB8-39BD8BB3B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EC69D-ACD0-445D-9B5D-16D23EE3F1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462098"/>
      </p:ext>
    </p:extLst>
  </p:cSld>
  <p:clrMapOvr>
    <a:masterClrMapping/>
  </p:clrMapOvr>
  <p:transition spd="slow" advClick="0" advTm="10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1B57F-E7A1-451D-A807-9E898F2D0A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C7E04E-1D67-402B-B329-D62633D6C0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6FC23-C216-494E-9F05-AF0D41F957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58FD6-BCB6-4692-B3D4-9C431E6E41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6205122"/>
      </p:ext>
    </p:extLst>
  </p:cSld>
  <p:clrMapOvr>
    <a:masterClrMapping/>
  </p:clrMapOvr>
  <p:transition spd="slow" advClick="0" advTm="10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2A100FB-B0CA-405A-AF9E-5D555956A7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9561A876-6170-4D68-A79D-7C959F76C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209715C3-9436-453F-8737-CBCE98B1B9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8A17F-E6E0-49BD-85FD-BC21703C11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444753"/>
      </p:ext>
    </p:extLst>
  </p:cSld>
  <p:clrMapOvr>
    <a:masterClrMapping/>
  </p:clrMapOvr>
  <p:transition spd="slow" advClick="0" advTm="10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FE17BF3-62D0-4D64-86B9-8E00A39781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8D7BC-1FD8-4AA6-94AE-64B4E54BF2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9FFEA15-84CE-4DF5-99AE-E552B395A1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46385-AE53-4AD9-82BE-BFF09B1240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3842096"/>
      </p:ext>
    </p:extLst>
  </p:cSld>
  <p:clrMapOvr>
    <a:masterClrMapping/>
  </p:clrMapOvr>
  <p:transition spd="slow" advClick="0" advTm="10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40325-C494-4BAA-A688-814765200B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1810E-C78B-404C-957E-C76933E07C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CA338-6B66-4E3F-927E-C49C3F8B1D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C8BD9-2CA7-4AA2-86DC-8E20E4406A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1353178"/>
      </p:ext>
    </p:extLst>
  </p:cSld>
  <p:clrMapOvr>
    <a:masterClrMapping/>
  </p:clrMapOvr>
  <p:transition spd="slow" advClick="0" advTm="10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443E2D4-C24F-4539-A3DB-7BFFB52F98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62FFBE-2BC3-4725-94FD-A2F56BA9FB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A3E5A7A-4E61-453B-B458-F03021EA13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6F7B2-A61D-4734-95EA-213AF1C320C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4350498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E2E0CBF-4341-4E34-BA61-17A7D8F8851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64F874D-2169-471C-A0B8-37370E9B67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5C027-955C-4E4F-A16E-B7938E36B4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917064F-6FE5-4077-B092-50591FE63B0A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EC8A3-5BA5-430F-8528-397EDA6CD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BF544-30F4-4A03-902E-4D4D006E3A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308C4E3-3045-4AD1-9FCB-9245318D6C1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transition spd="med" advClick="0" advTm="10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3CC7102-D253-45E2-98F1-81340AADE3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E9330CB-F87E-436E-85F5-FC0A732D32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109DEE1-4D41-4953-BDA0-39F97E445FF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17E1224-B57E-48C7-91F8-6BC5D7BBFDF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1C5EAE7-C239-4487-A740-22A12C3FBA0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</a:defRPr>
            </a:lvl1pPr>
          </a:lstStyle>
          <a:p>
            <a:fld id="{A81316E2-BB6A-41D9-A71E-BE0E71C9C65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  <p:sldLayoutId id="2147483998" r:id="rId14"/>
    <p:sldLayoutId id="2147483999" r:id="rId15"/>
    <p:sldLayoutId id="2147484000" r:id="rId16"/>
  </p:sldLayoutIdLst>
  <p:transition spd="slow" advClick="0"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google.co.uk/url?q=http://mediamusings.dsc.rmit.edu.au/2011/09/30/muslims-are-good-citizens-thats-not-what-the-media-wants-you-to-see/&amp;sa=U&amp;ei=hn30VM7rDYjSaPmJgNgI&amp;ved=0CCIQ9QEwBg&amp;usg=AFQjCNEelo27CAJmWsfwLE1aq3F4lkt2Dg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://uk.wrs.yahoo.com/_ylt=A0WTf23hjUBNrF8AfLdWBQx./SIG=127dh5v3o/EXP=1296105057/**http:/homepages.nyu.edu/~jrs477/medicalethics1.jpg" TargetMode="External"/><Relationship Id="rId7" Type="http://schemas.openxmlformats.org/officeDocument/2006/relationships/image" Target="http://www.acaral.org/media/images/pages/mission1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2.png"/><Relationship Id="rId5" Type="http://schemas.openxmlformats.org/officeDocument/2006/relationships/image" Target="../media/image27.jpeg"/><Relationship Id="rId10" Type="http://schemas.openxmlformats.org/officeDocument/2006/relationships/image" Target="../media/image31.jpeg"/><Relationship Id="rId4" Type="http://schemas.openxmlformats.org/officeDocument/2006/relationships/image" Target="../media/image26.jpe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EE156EA7-77D0-4901-BE92-96349F550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0"/>
            <a:ext cx="8713788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latin typeface="Comic Sans MS" panose="030F0702030302020204" pitchFamily="66" charset="0"/>
              </a:rPr>
              <a:t>Welcome to </a:t>
            </a:r>
            <a:br>
              <a:rPr lang="en-GB" altLang="en-US" sz="9600" b="1" dirty="0">
                <a:latin typeface="Comic Sans MS" panose="030F0702030302020204" pitchFamily="66" charset="0"/>
              </a:rPr>
            </a:br>
            <a:r>
              <a:rPr lang="en-GB" altLang="en-US" sz="9600" b="1" dirty="0">
                <a:latin typeface="Comic Sans MS" panose="030F0702030302020204" pitchFamily="66" charset="0"/>
              </a:rPr>
              <a:t>A Level </a:t>
            </a:r>
            <a:br>
              <a:rPr lang="en-GB" altLang="en-US" sz="9600" b="1" dirty="0">
                <a:latin typeface="Comic Sans MS" panose="030F0702030302020204" pitchFamily="66" charset="0"/>
              </a:rPr>
            </a:br>
            <a:r>
              <a:rPr lang="en-GB" altLang="en-US" sz="9600" b="1" dirty="0">
                <a:latin typeface="Comic Sans MS" panose="030F0702030302020204" pitchFamily="66" charset="0"/>
              </a:rPr>
              <a:t>Religious Studies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F88FBDFB-5033-438F-8501-E413C84A37C5}"/>
              </a:ext>
            </a:extLst>
          </p:cNvPr>
          <p:cNvSpPr/>
          <p:nvPr/>
        </p:nvSpPr>
        <p:spPr>
          <a:xfrm>
            <a:off x="158998" y="229080"/>
            <a:ext cx="9080500" cy="6602412"/>
          </a:xfrm>
          <a:prstGeom prst="cloud">
            <a:avLst/>
          </a:prstGeom>
          <a:solidFill>
            <a:srgbClr val="99FF66"/>
          </a:solidFill>
          <a:ln w="57150" cap="flat" cmpd="sng" algn="ctr">
            <a:solidFill>
              <a:srgbClr val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5400" b="1" dirty="0">
                <a:solidFill>
                  <a:prstClr val="black"/>
                </a:solidFill>
                <a:latin typeface="Comic Sans MS" panose="030F0702030302020204" pitchFamily="66" charset="0"/>
              </a:rPr>
              <a:t>Why choose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5400" b="1" dirty="0">
                <a:solidFill>
                  <a:prstClr val="black"/>
                </a:solidFill>
                <a:latin typeface="Comic Sans MS" panose="030F0702030302020204" pitchFamily="66" charset="0"/>
              </a:rPr>
              <a:t>Religious Studies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5400" b="1" dirty="0">
                <a:solidFill>
                  <a:prstClr val="black"/>
                </a:solidFill>
                <a:latin typeface="Comic Sans MS" panose="030F0702030302020204" pitchFamily="66" charset="0"/>
              </a:rPr>
              <a:t>A level?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DB6B7498-C665-41BB-B50F-E0FC83F03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034FEF17-CCED-42C1-A5F7-403C0C2D5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30056737-D53B-46B5-A014-3ACBE3CAEB39}"/>
              </a:ext>
            </a:extLst>
          </p:cNvPr>
          <p:cNvSpPr/>
          <p:nvPr/>
        </p:nvSpPr>
        <p:spPr>
          <a:xfrm>
            <a:off x="-146050" y="292100"/>
            <a:ext cx="9261475" cy="6565900"/>
          </a:xfrm>
          <a:prstGeom prst="cloud">
            <a:avLst/>
          </a:prstGeom>
          <a:solidFill>
            <a:srgbClr val="FFFF00"/>
          </a:solidFill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anchor="t"/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Religion has been a fundamental part of life. As people look into the vastness of space or witness the miracle of birth, they contemplate the meaning of life and their own mortality. 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91C82-DAAE-42BA-A3C7-1BB54FE65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38682-2594-4ECF-AC04-8AA4B6E6D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-315416"/>
            <a:ext cx="9036496" cy="7173416"/>
          </a:xfrm>
          <a:prstGeom prst="cloud">
            <a:avLst/>
          </a:prstGeom>
          <a:solidFill>
            <a:srgbClr val="FF0000"/>
          </a:solidFill>
          <a:ln w="57150" cap="flat" cmpd="sng" algn="ctr">
            <a:solidFill>
              <a:srgbClr val="000000"/>
            </a:solidFill>
            <a:prstDash val="solid"/>
          </a:ln>
          <a:effectLst/>
        </p:spPr>
        <p:txBody>
          <a:bodyPr anchor="ctr"/>
          <a:lstStyle/>
          <a:p>
            <a:pPr marL="0" indent="0"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en-GB" sz="3600" b="1" dirty="0">
                <a:latin typeface="Comic Sans MS" panose="030F0702030302020204" pitchFamily="66" charset="0"/>
                <a:ea typeface="Calibri"/>
                <a:cs typeface="Times New Roman"/>
              </a:rPr>
              <a:t>It’s for you </a:t>
            </a:r>
          </a:p>
          <a:p>
            <a:pPr marL="0" indent="0"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en-GB" b="1" dirty="0">
                <a:latin typeface="Comic Sans MS" panose="030F0702030302020204" pitchFamily="66" charset="0"/>
                <a:ea typeface="Calibri"/>
                <a:cs typeface="Times New Roman"/>
              </a:rPr>
              <a:t>Religious Studies is designed for people of any faith... and people who have no faith. </a:t>
            </a:r>
          </a:p>
          <a:p>
            <a:pPr marL="0" indent="0"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en-GB" b="1" dirty="0">
                <a:latin typeface="Comic Sans MS" panose="030F0702030302020204" pitchFamily="66" charset="0"/>
                <a:ea typeface="Calibri"/>
                <a:cs typeface="Times New Roman"/>
              </a:rPr>
              <a:t>You don’t need GCSE RS, just a desire to find out more about religion and its role in society.</a:t>
            </a:r>
          </a:p>
        </p:txBody>
      </p:sp>
    </p:spTree>
    <p:extLst>
      <p:ext uri="{BB962C8B-B14F-4D97-AF65-F5344CB8AC3E}">
        <p14:creationId xmlns:p14="http://schemas.microsoft.com/office/powerpoint/2010/main" val="5219964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D47D244F-EF24-4839-A173-EAF05942D1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3999" cy="992189"/>
          </a:xfrm>
          <a:solidFill>
            <a:srgbClr val="FFFF00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z="3200" b="1" dirty="0">
                <a:solidFill>
                  <a:srgbClr val="0033CC"/>
                </a:solidFill>
              </a:rPr>
              <a:t>Religion, especially Islam is always in the news…</a:t>
            </a:r>
            <a:endParaRPr lang="en-GB" altLang="en-US" sz="3200" b="1" dirty="0">
              <a:solidFill>
                <a:srgbClr val="0033CC"/>
              </a:solidFill>
            </a:endParaRPr>
          </a:p>
        </p:txBody>
      </p:sp>
      <p:pic>
        <p:nvPicPr>
          <p:cNvPr id="34819" name="Picture 12" descr="mar22-03-0176">
            <a:extLst>
              <a:ext uri="{FF2B5EF4-FFF2-40B4-BE49-F238E27FC236}">
                <a16:creationId xmlns:a16="http://schemas.microsoft.com/office/drawing/2014/main" id="{E21C73B9-C99B-4A0C-974D-F77A32DFCD5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19700" y="981075"/>
            <a:ext cx="3924300" cy="3735388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243495-03AC-4E29-893A-AA730596F541}"/>
              </a:ext>
            </a:extLst>
          </p:cNvPr>
          <p:cNvSpPr/>
          <p:nvPr/>
        </p:nvSpPr>
        <p:spPr>
          <a:xfrm>
            <a:off x="0" y="992188"/>
            <a:ext cx="52197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000" b="1" dirty="0">
                <a:solidFill>
                  <a:srgbClr val="DADADA">
                    <a:lumMod val="25000"/>
                  </a:srgbClr>
                </a:solidFill>
                <a:latin typeface="Arial"/>
              </a:rPr>
              <a:t>Muslim Ban</a:t>
            </a:r>
          </a:p>
        </p:txBody>
      </p:sp>
      <p:pic>
        <p:nvPicPr>
          <p:cNvPr id="34821" name="Picture 3">
            <a:extLst>
              <a:ext uri="{FF2B5EF4-FFF2-40B4-BE49-F238E27FC236}">
                <a16:creationId xmlns:a16="http://schemas.microsoft.com/office/drawing/2014/main" id="{2D53D6E4-F2AD-485D-B681-0418858FA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81500"/>
            <a:ext cx="30480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3">
            <a:extLst>
              <a:ext uri="{FF2B5EF4-FFF2-40B4-BE49-F238E27FC236}">
                <a16:creationId xmlns:a16="http://schemas.microsoft.com/office/drawing/2014/main" id="{86B92A23-5822-45AA-8FE2-F669F3054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04938"/>
            <a:ext cx="5219700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8" descr="https://encrypted-tbn0.gstatic.com/images?q=tbn:ANd9GcSyX0L6mdMi-_P217uVAPegXLfbbmap84Fp4cQNCr9M-BOB03TdN5_A5g:mediamusings.dsc.rmit.edu.au/files/2011/09/Islamophobia.jpg">
            <a:hlinkClick r:id="rId6"/>
            <a:extLst>
              <a:ext uri="{FF2B5EF4-FFF2-40B4-BE49-F238E27FC236}">
                <a16:creationId xmlns:a16="http://schemas.microsoft.com/office/drawing/2014/main" id="{D839E3FA-F168-43B5-9E5F-EE3DA8B3A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7650" y="3916363"/>
            <a:ext cx="3097213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5">
            <a:extLst>
              <a:ext uri="{FF2B5EF4-FFF2-40B4-BE49-F238E27FC236}">
                <a16:creationId xmlns:a16="http://schemas.microsoft.com/office/drawing/2014/main" id="{4CEC3FA9-2B7A-42CC-8DF9-450D37DF2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3813" y="1192213"/>
            <a:ext cx="1925637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E673F2-4DD9-454D-98BE-D35D59596C9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5650" y="4271431"/>
            <a:ext cx="3308350" cy="256910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AF577B-AE1A-4FBD-BC9B-F2D559CCC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660232" cy="1417638"/>
          </a:xfrm>
          <a:solidFill>
            <a:srgbClr val="FFFF00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rgbClr val="0033CC"/>
                </a:solidFill>
              </a:rPr>
              <a:t>Everyone wants to know the answers to the big philosophical questions of life….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5E4056-D510-4D0B-AD37-6CC4488E4B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417638"/>
            <a:ext cx="3266593" cy="29474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21C816-0EC9-4684-8E15-1B612C958E8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1438598"/>
            <a:ext cx="3419872" cy="29474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D07CAB-D996-48EE-939C-7D62D5BB042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0674" y="1422053"/>
            <a:ext cx="2980556" cy="29805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58CECB-6CE3-4E39-B2B7-059284B47C9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2" y="4339580"/>
            <a:ext cx="4562738" cy="25157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E915DF-EF43-4ACE-AA49-FD361B525A8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4386064"/>
            <a:ext cx="4572000" cy="24692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2C47F8-722C-4242-B1EC-ED3BFF4469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0232" y="-13832"/>
            <a:ext cx="2483768" cy="145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95187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7C889B29-F1F2-4A82-A0D0-42081029F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1324"/>
            <a:ext cx="5508104" cy="1417638"/>
          </a:xfrm>
          <a:solidFill>
            <a:srgbClr val="FFFF00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rgbClr val="0033CC"/>
                </a:solidFill>
              </a:rPr>
              <a:t>We are all concerned about the big ethical issues of life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A8599E-3697-494A-9722-086BD2B5A2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682" y="1417638"/>
            <a:ext cx="4804706" cy="29039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027ED6-0CD2-487A-8ACA-935BAAF76D6B}"/>
              </a:ext>
            </a:extLst>
          </p:cNvPr>
          <p:cNvSpPr/>
          <p:nvPr/>
        </p:nvSpPr>
        <p:spPr>
          <a:xfrm>
            <a:off x="-7713" y="3967356"/>
            <a:ext cx="4804706" cy="400110"/>
          </a:xfrm>
          <a:prstGeom prst="rect">
            <a:avLst/>
          </a:prstGeom>
          <a:solidFill>
            <a:srgbClr val="92D050"/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i="0" dirty="0">
                <a:solidFill>
                  <a:srgbClr val="000000"/>
                </a:solidFill>
                <a:effectLst/>
                <a:latin typeface="Titillium Web"/>
              </a:rPr>
              <a:t>Should we give other animals rights?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322032-4234-4D98-9AB1-B36F9A9966B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046" y="1440058"/>
            <a:ext cx="4355976" cy="29039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085456C-D47D-4A69-B56B-30BC2BA0321F}"/>
              </a:ext>
            </a:extLst>
          </p:cNvPr>
          <p:cNvSpPr/>
          <p:nvPr/>
        </p:nvSpPr>
        <p:spPr>
          <a:xfrm>
            <a:off x="4741985" y="3961881"/>
            <a:ext cx="4390037" cy="400110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i="0" dirty="0">
                <a:solidFill>
                  <a:srgbClr val="000000"/>
                </a:solidFill>
                <a:effectLst/>
                <a:latin typeface="Titillium Web"/>
              </a:rPr>
              <a:t>Should we make everyone normal?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9F12D3-5370-4629-AFF6-27CCFF8D6B4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1875" y="4363201"/>
            <a:ext cx="4442125" cy="21543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7F0690-168B-4E00-8ACF-990D1CAEF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8104" y="0"/>
            <a:ext cx="3623918" cy="1417639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89865EE-8951-43C8-9F05-0D47467BFAED}"/>
              </a:ext>
            </a:extLst>
          </p:cNvPr>
          <p:cNvSpPr/>
          <p:nvPr/>
        </p:nvSpPr>
        <p:spPr>
          <a:xfrm>
            <a:off x="4776985" y="6182738"/>
            <a:ext cx="4367016" cy="70788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0000"/>
                </a:solidFill>
                <a:latin typeface="Titillium Web"/>
              </a:rPr>
              <a:t>Should we save the earth from ourselves?</a:t>
            </a:r>
            <a:endParaRPr lang="en-GB" sz="2000" b="1" i="0" dirty="0">
              <a:solidFill>
                <a:srgbClr val="000000"/>
              </a:solidFill>
              <a:effectLst/>
              <a:latin typeface="Titillium Web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A12A40-BCB0-4EE2-8569-2EF67F39F249}"/>
              </a:ext>
            </a:extLst>
          </p:cNvPr>
          <p:cNvSpPr/>
          <p:nvPr/>
        </p:nvSpPr>
        <p:spPr>
          <a:xfrm>
            <a:off x="0" y="6472326"/>
            <a:ext cx="4800063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i="0" dirty="0">
                <a:solidFill>
                  <a:srgbClr val="000000"/>
                </a:solidFill>
                <a:effectLst/>
                <a:latin typeface="Titillium Web"/>
              </a:rPr>
              <a:t>Should we make euthanasia legal?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ED63DB8-FC3D-456C-B96A-7C2720CF0C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" y="4344042"/>
            <a:ext cx="4804706" cy="212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78437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F69CB-0618-4C65-8FBF-F0039D133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E195C577-BC96-4CA2-BFD1-64E86268F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70" y="0"/>
            <a:ext cx="9129829" cy="6858000"/>
          </a:xfrm>
          <a:prstGeom prst="rect">
            <a:avLst/>
          </a:prstGeom>
        </p:spPr>
      </p:pic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8F39342F-DB66-466E-916D-2A58A99E499D}"/>
              </a:ext>
            </a:extLst>
          </p:cNvPr>
          <p:cNvSpPr/>
          <p:nvPr/>
        </p:nvSpPr>
        <p:spPr>
          <a:xfrm>
            <a:off x="179512" y="116632"/>
            <a:ext cx="8856984" cy="6624736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The study of Religious Studies is fundamental to breaking down barriers that divide. </a:t>
            </a:r>
          </a:p>
        </p:txBody>
      </p:sp>
    </p:spTree>
    <p:extLst>
      <p:ext uri="{BB962C8B-B14F-4D97-AF65-F5344CB8AC3E}">
        <p14:creationId xmlns:p14="http://schemas.microsoft.com/office/powerpoint/2010/main" val="10484060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Scroll 4">
            <a:extLst>
              <a:ext uri="{FF2B5EF4-FFF2-40B4-BE49-F238E27FC236}">
                <a16:creationId xmlns:a16="http://schemas.microsoft.com/office/drawing/2014/main" id="{2F0EE54E-8661-41C5-8C22-CF7E08DAC062}"/>
              </a:ext>
            </a:extLst>
          </p:cNvPr>
          <p:cNvSpPr/>
          <p:nvPr/>
        </p:nvSpPr>
        <p:spPr>
          <a:xfrm>
            <a:off x="539750" y="328613"/>
            <a:ext cx="8064500" cy="6237287"/>
          </a:xfrm>
          <a:prstGeom prst="verticalScrol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defRPr/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The course will cover  4 Units, you choose 3:</a:t>
            </a:r>
          </a:p>
          <a:p>
            <a:pPr marL="914400" indent="-914400" algn="ctr">
              <a:spcBef>
                <a:spcPts val="0"/>
              </a:spcBef>
              <a:buFontTx/>
              <a:buAutoNum type="arabicParenR"/>
              <a:defRPr/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Philosophy </a:t>
            </a:r>
          </a:p>
          <a:p>
            <a:pPr marL="914400" indent="-914400" algn="ctr">
              <a:spcBef>
                <a:spcPts val="0"/>
              </a:spcBef>
              <a:buFontTx/>
              <a:buAutoNum type="arabicParenR"/>
              <a:defRPr/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Ethics</a:t>
            </a:r>
          </a:p>
          <a:p>
            <a:pPr marL="914400" indent="-914400" algn="ctr">
              <a:spcBef>
                <a:spcPts val="0"/>
              </a:spcBef>
              <a:buFontTx/>
              <a:buAutoNum type="arabicParenR"/>
              <a:defRPr/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Islam or</a:t>
            </a:r>
          </a:p>
          <a:p>
            <a:pPr marL="914400" indent="-914400" algn="ctr">
              <a:spcBef>
                <a:spcPts val="0"/>
              </a:spcBef>
              <a:buFontTx/>
              <a:buAutoNum type="arabicParenR"/>
              <a:defRPr/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New Testament</a:t>
            </a: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17CD4206-3F5C-4601-ACF4-B972931F4E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</p:txBody>
      </p:sp>
      <p:sp>
        <p:nvSpPr>
          <p:cNvPr id="106500" name="Rectangle 4">
            <a:extLst>
              <a:ext uri="{FF2B5EF4-FFF2-40B4-BE49-F238E27FC236}">
                <a16:creationId xmlns:a16="http://schemas.microsoft.com/office/drawing/2014/main" id="{D8FC2612-16C3-4D40-84F5-04D7D1C68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249613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 sz="6000" b="1">
              <a:solidFill>
                <a:srgbClr val="FFFFFF"/>
              </a:solidFill>
            </a:endParaRPr>
          </a:p>
        </p:txBody>
      </p:sp>
      <p:sp>
        <p:nvSpPr>
          <p:cNvPr id="3" name="Bevel 2">
            <a:extLst>
              <a:ext uri="{FF2B5EF4-FFF2-40B4-BE49-F238E27FC236}">
                <a16:creationId xmlns:a16="http://schemas.microsoft.com/office/drawing/2014/main" id="{D4B8865F-0F20-4F98-966C-A6F4ABE8AC86}"/>
              </a:ext>
            </a:extLst>
          </p:cNvPr>
          <p:cNvSpPr/>
          <p:nvPr/>
        </p:nvSpPr>
        <p:spPr>
          <a:xfrm>
            <a:off x="179388" y="115888"/>
            <a:ext cx="8856662" cy="655320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Unit 1: Philosophy of Religion 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Design argument, Cosmological argument, Ontological argument, Religious Experience &amp; The Problem of Evil &amp; Suffering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>
            <a:extLst>
              <a:ext uri="{FF2B5EF4-FFF2-40B4-BE49-F238E27FC236}">
                <a16:creationId xmlns:a16="http://schemas.microsoft.com/office/drawing/2014/main" id="{0738ACDF-C50C-48AE-A92E-1BFD2A0B6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8" y="130175"/>
            <a:ext cx="4430712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4">
            <a:extLst>
              <a:ext uri="{FF2B5EF4-FFF2-40B4-BE49-F238E27FC236}">
                <a16:creationId xmlns:a16="http://schemas.microsoft.com/office/drawing/2014/main" id="{391B0327-A2AA-4F94-9C59-6E0E81423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5113" y="1592263"/>
            <a:ext cx="4737100" cy="584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Is our world designed?</a:t>
            </a:r>
            <a:endParaRPr lang="en-GB" altLang="en-US" sz="6600"/>
          </a:p>
        </p:txBody>
      </p:sp>
      <p:pic>
        <p:nvPicPr>
          <p:cNvPr id="40964" name="Picture 5">
            <a:extLst>
              <a:ext uri="{FF2B5EF4-FFF2-40B4-BE49-F238E27FC236}">
                <a16:creationId xmlns:a16="http://schemas.microsoft.com/office/drawing/2014/main" id="{AF0605BC-3713-4942-8A35-5ECE3DD6D3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2806700"/>
            <a:ext cx="5373688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8">
            <a:extLst>
              <a:ext uri="{FF2B5EF4-FFF2-40B4-BE49-F238E27FC236}">
                <a16:creationId xmlns:a16="http://schemas.microsoft.com/office/drawing/2014/main" id="{C2A75BD8-3FE9-44C1-9693-9956B2730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988" y="3073400"/>
            <a:ext cx="3717926" cy="10763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Is there a cause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of everything?</a:t>
            </a:r>
            <a:endParaRPr lang="en-GB" altLang="en-US" sz="6600"/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>
            <a:extLst>
              <a:ext uri="{FF2B5EF4-FFF2-40B4-BE49-F238E27FC236}">
                <a16:creationId xmlns:a16="http://schemas.microsoft.com/office/drawing/2014/main" id="{6C222A73-C25B-4159-8134-31410BF040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5" y="333375"/>
            <a:ext cx="4025900" cy="3024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7" name="Picture 3">
            <a:extLst>
              <a:ext uri="{FF2B5EF4-FFF2-40B4-BE49-F238E27FC236}">
                <a16:creationId xmlns:a16="http://schemas.microsoft.com/office/drawing/2014/main" id="{81421148-6206-4E8E-8DA8-A4322DAE5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3860800"/>
            <a:ext cx="3375025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>
            <a:extLst>
              <a:ext uri="{FF2B5EF4-FFF2-40B4-BE49-F238E27FC236}">
                <a16:creationId xmlns:a16="http://schemas.microsoft.com/office/drawing/2014/main" id="{96D5C576-ACE7-4564-89B6-C7A7358CF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00" y="3989388"/>
            <a:ext cx="3833813" cy="240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6">
            <a:extLst>
              <a:ext uri="{FF2B5EF4-FFF2-40B4-BE49-F238E27FC236}">
                <a16:creationId xmlns:a16="http://schemas.microsoft.com/office/drawing/2014/main" id="{299DB51B-2742-4108-897C-25778092C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3238" y="404813"/>
            <a:ext cx="4324350" cy="10763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Can evil &amp; suffering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be justified??</a:t>
            </a:r>
            <a:endParaRPr lang="en-GB" altLang="en-US" sz="6600"/>
          </a:p>
        </p:txBody>
      </p:sp>
      <p:sp>
        <p:nvSpPr>
          <p:cNvPr id="41990" name="Title 1">
            <a:extLst>
              <a:ext uri="{FF2B5EF4-FFF2-40B4-BE49-F238E27FC236}">
                <a16:creationId xmlns:a16="http://schemas.microsoft.com/office/drawing/2014/main" id="{BC3EB063-231F-4952-B5BE-CF5727D5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813" y="3192463"/>
            <a:ext cx="5832475" cy="796925"/>
          </a:xfrm>
          <a:solidFill>
            <a:schemeClr val="accent2"/>
          </a:solidFill>
        </p:spPr>
        <p:txBody>
          <a:bodyPr/>
          <a:lstStyle/>
          <a:p>
            <a:r>
              <a:rPr lang="en-GB" altLang="en-US" b="1">
                <a:latin typeface="Comic Sans MS" panose="030F0702030302020204" pitchFamily="66" charset="0"/>
              </a:rPr>
              <a:t>Religious experience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96500571-12FD-45F5-A9E4-5B983C7566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</p:txBody>
      </p:sp>
      <p:sp>
        <p:nvSpPr>
          <p:cNvPr id="106500" name="Rectangle 4">
            <a:extLst>
              <a:ext uri="{FF2B5EF4-FFF2-40B4-BE49-F238E27FC236}">
                <a16:creationId xmlns:a16="http://schemas.microsoft.com/office/drawing/2014/main" id="{46B174CD-4CEC-4F57-A7BE-C02575146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249613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 sz="6000" b="1">
              <a:solidFill>
                <a:srgbClr val="FFFFFF"/>
              </a:solidFill>
            </a:endParaRPr>
          </a:p>
        </p:txBody>
      </p:sp>
      <p:sp>
        <p:nvSpPr>
          <p:cNvPr id="3" name="Bevel 2">
            <a:extLst>
              <a:ext uri="{FF2B5EF4-FFF2-40B4-BE49-F238E27FC236}">
                <a16:creationId xmlns:a16="http://schemas.microsoft.com/office/drawing/2014/main" id="{75E38D35-3A35-4CAC-ACCB-498702D222B0}"/>
              </a:ext>
            </a:extLst>
          </p:cNvPr>
          <p:cNvSpPr/>
          <p:nvPr/>
        </p:nvSpPr>
        <p:spPr>
          <a:xfrm>
            <a:off x="179388" y="115888"/>
            <a:ext cx="8856662" cy="655320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Area 2: Ethics 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altLang="en-US" sz="32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Ethical theories, equality, environmental ethics, sexual ethics &amp; medical ethics.</a:t>
            </a: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3D_Background_062">
            <a:extLst>
              <a:ext uri="{FF2B5EF4-FFF2-40B4-BE49-F238E27FC236}">
                <a16:creationId xmlns:a16="http://schemas.microsoft.com/office/drawing/2014/main" id="{41C04C8C-8042-446E-B1DA-FF7DBE875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5" descr="View Image">
            <a:hlinkClick r:id="rId3"/>
            <a:extLst>
              <a:ext uri="{FF2B5EF4-FFF2-40B4-BE49-F238E27FC236}">
                <a16:creationId xmlns:a16="http://schemas.microsoft.com/office/drawing/2014/main" id="{12C307A4-E893-4D21-AD04-CC9538F00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42484">
            <a:off x="6143625" y="357188"/>
            <a:ext cx="2381250" cy="228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6" name="Text Box 16">
            <a:extLst>
              <a:ext uri="{FF2B5EF4-FFF2-40B4-BE49-F238E27FC236}">
                <a16:creationId xmlns:a16="http://schemas.microsoft.com/office/drawing/2014/main" id="{6CC829B4-1205-4BD8-8214-E22A3A13D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638" y="304800"/>
            <a:ext cx="3870325" cy="584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solidFill>
                  <a:srgbClr val="FFFFFF"/>
                </a:solidFill>
                <a:latin typeface="Comic Sans MS" panose="030F0702030302020204" pitchFamily="66" charset="0"/>
              </a:rPr>
              <a:t>Medical Ethics</a:t>
            </a:r>
          </a:p>
        </p:txBody>
      </p:sp>
      <p:pic>
        <p:nvPicPr>
          <p:cNvPr id="44037" name="Picture 38" descr="http://www.lifenews.com/wp-content/uploads/2010/12/picturecloning2.jpg">
            <a:extLst>
              <a:ext uri="{FF2B5EF4-FFF2-40B4-BE49-F238E27FC236}">
                <a16:creationId xmlns:a16="http://schemas.microsoft.com/office/drawing/2014/main" id="{9C85FECA-E4F1-4D81-BF68-8FAABD28E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405859">
            <a:off x="1000125" y="1238250"/>
            <a:ext cx="3008313" cy="2408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27">
            <a:extLst>
              <a:ext uri="{FF2B5EF4-FFF2-40B4-BE49-F238E27FC236}">
                <a16:creationId xmlns:a16="http://schemas.microsoft.com/office/drawing/2014/main" id="{D87C44BB-61CE-45DC-B0AC-D9E885FF8CDC}"/>
              </a:ext>
            </a:extLst>
          </p:cNvPr>
          <p:cNvSpPr txBox="1">
            <a:spLocks noChangeArrowheads="1"/>
          </p:cNvSpPr>
          <p:nvPr/>
        </p:nvSpPr>
        <p:spPr bwMode="auto">
          <a:xfrm rot="-440166">
            <a:off x="163513" y="2473325"/>
            <a:ext cx="4089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Human Cloning</a:t>
            </a:r>
          </a:p>
        </p:txBody>
      </p:sp>
      <p:sp>
        <p:nvSpPr>
          <p:cNvPr id="44039" name="Text Box 21">
            <a:extLst>
              <a:ext uri="{FF2B5EF4-FFF2-40B4-BE49-F238E27FC236}">
                <a16:creationId xmlns:a16="http://schemas.microsoft.com/office/drawing/2014/main" id="{F4DB8A9E-2522-446D-A5E7-565E375D6383}"/>
              </a:ext>
            </a:extLst>
          </p:cNvPr>
          <p:cNvSpPr txBox="1">
            <a:spLocks noChangeArrowheads="1"/>
          </p:cNvSpPr>
          <p:nvPr/>
        </p:nvSpPr>
        <p:spPr bwMode="auto">
          <a:xfrm rot="533853">
            <a:off x="5597525" y="1362075"/>
            <a:ext cx="3298825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Euthanasia</a:t>
            </a:r>
          </a:p>
        </p:txBody>
      </p:sp>
      <p:pic>
        <p:nvPicPr>
          <p:cNvPr id="44040" name="Picture 41" descr="http://www.acaral.org/media/images/pages/mission1.jpg">
            <a:extLst>
              <a:ext uri="{FF2B5EF4-FFF2-40B4-BE49-F238E27FC236}">
                <a16:creationId xmlns:a16="http://schemas.microsoft.com/office/drawing/2014/main" id="{FF0DC9A4-D3D9-421E-A502-F743AC55F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25506">
            <a:off x="4371975" y="4357688"/>
            <a:ext cx="2857500" cy="190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41" name="Text Box 30">
            <a:extLst>
              <a:ext uri="{FF2B5EF4-FFF2-40B4-BE49-F238E27FC236}">
                <a16:creationId xmlns:a16="http://schemas.microsoft.com/office/drawing/2014/main" id="{D28E52DF-935A-4AD3-A28E-F190EC970322}"/>
              </a:ext>
            </a:extLst>
          </p:cNvPr>
          <p:cNvSpPr txBox="1">
            <a:spLocks noChangeArrowheads="1"/>
          </p:cNvSpPr>
          <p:nvPr/>
        </p:nvSpPr>
        <p:spPr bwMode="auto">
          <a:xfrm rot="-614774">
            <a:off x="6516688" y="5526088"/>
            <a:ext cx="2954337" cy="1077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Stem Cell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Research</a:t>
            </a:r>
          </a:p>
        </p:txBody>
      </p:sp>
      <p:pic>
        <p:nvPicPr>
          <p:cNvPr id="44042" name="Picture 43" descr="http://www.wecareindia.com/images/inner/organ-transplant/organ-transplant.jpg">
            <a:extLst>
              <a:ext uri="{FF2B5EF4-FFF2-40B4-BE49-F238E27FC236}">
                <a16:creationId xmlns:a16="http://schemas.microsoft.com/office/drawing/2014/main" id="{E416B31B-F023-4F7D-A985-3C04FC78D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08134">
            <a:off x="1479550" y="3841750"/>
            <a:ext cx="24765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3" name="Text Box 33">
            <a:extLst>
              <a:ext uri="{FF2B5EF4-FFF2-40B4-BE49-F238E27FC236}">
                <a16:creationId xmlns:a16="http://schemas.microsoft.com/office/drawing/2014/main" id="{51385E3B-B4F9-438E-B532-B0265A28A0F6}"/>
              </a:ext>
            </a:extLst>
          </p:cNvPr>
          <p:cNvSpPr txBox="1">
            <a:spLocks noChangeArrowheads="1"/>
          </p:cNvSpPr>
          <p:nvPr/>
        </p:nvSpPr>
        <p:spPr bwMode="auto">
          <a:xfrm rot="601717">
            <a:off x="204788" y="5659438"/>
            <a:ext cx="4205287" cy="1076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Organ Transplantation</a:t>
            </a:r>
          </a:p>
        </p:txBody>
      </p:sp>
      <p:sp>
        <p:nvSpPr>
          <p:cNvPr id="44044" name="AutoShape 2" descr="Image result for unborn baby">
            <a:extLst>
              <a:ext uri="{FF2B5EF4-FFF2-40B4-BE49-F238E27FC236}">
                <a16:creationId xmlns:a16="http://schemas.microsoft.com/office/drawing/2014/main" id="{E2FACE10-E8EF-46F9-A7A6-4BD9D47E5FB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00" y="-136525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44045" name="Picture 16">
            <a:extLst>
              <a:ext uri="{FF2B5EF4-FFF2-40B4-BE49-F238E27FC236}">
                <a16:creationId xmlns:a16="http://schemas.microsoft.com/office/drawing/2014/main" id="{A763B368-8B80-47D4-AB7D-4C23AC89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1963" y="2346325"/>
            <a:ext cx="2517775" cy="181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46" name="Rectangle 24">
            <a:extLst>
              <a:ext uri="{FF2B5EF4-FFF2-40B4-BE49-F238E27FC236}">
                <a16:creationId xmlns:a16="http://schemas.microsoft.com/office/drawing/2014/main" id="{8966AF42-CB74-48C1-87C5-8FDD4A6765B3}"/>
              </a:ext>
            </a:extLst>
          </p:cNvPr>
          <p:cNvSpPr>
            <a:spLocks noChangeArrowheads="1"/>
          </p:cNvSpPr>
          <p:nvPr/>
        </p:nvSpPr>
        <p:spPr bwMode="auto">
          <a:xfrm rot="366841">
            <a:off x="5891213" y="2809875"/>
            <a:ext cx="3346450" cy="5857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0000"/>
                </a:solidFill>
                <a:latin typeface="Comic Sans MS" panose="030F0702030302020204" pitchFamily="66" charset="0"/>
              </a:rPr>
              <a:t>Abortion</a:t>
            </a:r>
          </a:p>
        </p:txBody>
      </p:sp>
      <p:sp>
        <p:nvSpPr>
          <p:cNvPr id="15" name="Text Box 13">
            <a:extLst>
              <a:ext uri="{FF2B5EF4-FFF2-40B4-BE49-F238E27FC236}">
                <a16:creationId xmlns:a16="http://schemas.microsoft.com/office/drawing/2014/main" id="{B40D72F0-D63A-41FA-ADB4-1CF08DCD2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933" y="634785"/>
            <a:ext cx="5666171" cy="280076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4400" b="1" kern="0" dirty="0">
                <a:solidFill>
                  <a:prstClr val="black"/>
                </a:solidFill>
                <a:latin typeface="Comic Sans MS" panose="030F0702030302020204" pitchFamily="66" charset="0"/>
              </a:rPr>
              <a:t>Morality - What is right and wrong in life? How do we know? </a:t>
            </a:r>
          </a:p>
        </p:txBody>
      </p:sp>
      <p:sp>
        <p:nvSpPr>
          <p:cNvPr id="16" name="Text Box 19">
            <a:extLst>
              <a:ext uri="{FF2B5EF4-FFF2-40B4-BE49-F238E27FC236}">
                <a16:creationId xmlns:a16="http://schemas.microsoft.com/office/drawing/2014/main" id="{C7E3E863-9618-4795-92BD-124A23237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3287" y="3362100"/>
            <a:ext cx="4381500" cy="16160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auto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 kern="0" dirty="0">
              <a:solidFill>
                <a:srgbClr val="000000"/>
              </a:solidFill>
              <a:latin typeface="Goudy Stout" pitchFamily="18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Sexual Ethics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 kern="0" dirty="0">
              <a:solidFill>
                <a:srgbClr val="000000"/>
              </a:solidFill>
              <a:latin typeface="Goudy Stout" pitchFamily="18" charset="0"/>
            </a:endParaRPr>
          </a:p>
        </p:txBody>
      </p:sp>
      <p:pic>
        <p:nvPicPr>
          <p:cNvPr id="17" name="Picture 21" descr="just_a_phase">
            <a:extLst>
              <a:ext uri="{FF2B5EF4-FFF2-40B4-BE49-F238E27FC236}">
                <a16:creationId xmlns:a16="http://schemas.microsoft.com/office/drawing/2014/main" id="{3F8269A2-0425-4013-92B8-FB2913640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057" y="3380032"/>
            <a:ext cx="4228542" cy="3014826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491C87-9C15-4E7F-9CE3-EE448914AC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93054" y="2103430"/>
            <a:ext cx="5111061" cy="460522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6" descr="malcom%20x%202">
            <a:extLst>
              <a:ext uri="{FF2B5EF4-FFF2-40B4-BE49-F238E27FC236}">
                <a16:creationId xmlns:a16="http://schemas.microsoft.com/office/drawing/2014/main" id="{4D19FEC2-B541-4D5A-91C5-F859B5A3C208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357563"/>
            <a:ext cx="2449513" cy="3517900"/>
          </a:xfrm>
          <a:noFill/>
        </p:spPr>
      </p:pic>
      <p:pic>
        <p:nvPicPr>
          <p:cNvPr id="46083" name="Picture 9">
            <a:extLst>
              <a:ext uri="{FF2B5EF4-FFF2-40B4-BE49-F238E27FC236}">
                <a16:creationId xmlns:a16="http://schemas.microsoft.com/office/drawing/2014/main" id="{51EC9A17-9C0F-40E7-B5F8-2987C5E48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3663" y="0"/>
            <a:ext cx="2263775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11">
            <a:extLst>
              <a:ext uri="{FF2B5EF4-FFF2-40B4-BE49-F238E27FC236}">
                <a16:creationId xmlns:a16="http://schemas.microsoft.com/office/drawing/2014/main" id="{10F9B328-0329-46CE-AEDE-33804C3B4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4288"/>
            <a:ext cx="644207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9">
            <a:extLst>
              <a:ext uri="{FF2B5EF4-FFF2-40B4-BE49-F238E27FC236}">
                <a16:creationId xmlns:a16="http://schemas.microsoft.com/office/drawing/2014/main" id="{42F18F03-A4B4-49FC-8402-42E3C5F89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8" y="2954338"/>
            <a:ext cx="7272337" cy="1079500"/>
          </a:xfrm>
          <a:prstGeom prst="rect">
            <a:avLst/>
          </a:prstGeom>
          <a:solidFill>
            <a:schemeClr val="accent2"/>
          </a:solidFill>
          <a:ln w="762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FFFFFF"/>
                </a:solidFill>
                <a:latin typeface="Comic Sans MS" panose="030F0702030302020204" pitchFamily="66" charset="0"/>
              </a:rPr>
              <a:t>Environmental ethics &amp; equality</a:t>
            </a:r>
          </a:p>
        </p:txBody>
      </p:sp>
      <p:pic>
        <p:nvPicPr>
          <p:cNvPr id="46086" name="Picture 12">
            <a:extLst>
              <a:ext uri="{FF2B5EF4-FFF2-40B4-BE49-F238E27FC236}">
                <a16:creationId xmlns:a16="http://schemas.microsoft.com/office/drawing/2014/main" id="{36920B40-FFEB-4D38-ACDD-F829E28C2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7575" y="4071938"/>
            <a:ext cx="452437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13">
            <a:extLst>
              <a:ext uri="{FF2B5EF4-FFF2-40B4-BE49-F238E27FC236}">
                <a16:creationId xmlns:a16="http://schemas.microsoft.com/office/drawing/2014/main" id="{DC0355D4-C815-4A1E-8480-3C8DBBA83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513" y="4071938"/>
            <a:ext cx="3930650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594EC6F7-94AE-4E52-AC8F-F078BC2CFA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</p:txBody>
      </p:sp>
      <p:sp>
        <p:nvSpPr>
          <p:cNvPr id="106500" name="Rectangle 4">
            <a:extLst>
              <a:ext uri="{FF2B5EF4-FFF2-40B4-BE49-F238E27FC236}">
                <a16:creationId xmlns:a16="http://schemas.microsoft.com/office/drawing/2014/main" id="{BF9F1C8A-E849-46BF-92C1-9C887A939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249613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 sz="6000" b="1">
              <a:solidFill>
                <a:srgbClr val="FFFFFF"/>
              </a:solidFill>
            </a:endParaRPr>
          </a:p>
        </p:txBody>
      </p:sp>
      <p:sp>
        <p:nvSpPr>
          <p:cNvPr id="3" name="Bevel 2">
            <a:extLst>
              <a:ext uri="{FF2B5EF4-FFF2-40B4-BE49-F238E27FC236}">
                <a16:creationId xmlns:a16="http://schemas.microsoft.com/office/drawing/2014/main" id="{C5946ADE-7A1B-4FDC-9BCE-39D974B9056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Area </a:t>
            </a: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3</a:t>
            </a:r>
            <a:r>
              <a:rPr lang="en-GB" altLang="en-US" sz="4400" b="1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Islam 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An in depth study of Islam.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Pre-Islamic Arabia,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life of Muhammad (</a:t>
            </a:r>
            <a:r>
              <a:rPr lang="en-GB" altLang="en-US" sz="3200" b="1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pbuh</a:t>
            </a: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)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6 Beliefs/5 pillars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How the Qur’an was formed/written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Period of the Rightly Guided Caliphs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Sunni &amp; Shi’a Islam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Jihad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>
            <a:extLst>
              <a:ext uri="{FF2B5EF4-FFF2-40B4-BE49-F238E27FC236}">
                <a16:creationId xmlns:a16="http://schemas.microsoft.com/office/drawing/2014/main" id="{81E4CE48-0BAE-4EA4-A597-F18200580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63" y="1"/>
            <a:ext cx="5553075" cy="24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4">
            <a:extLst>
              <a:ext uri="{FF2B5EF4-FFF2-40B4-BE49-F238E27FC236}">
                <a16:creationId xmlns:a16="http://schemas.microsoft.com/office/drawing/2014/main" id="{68985B1B-F367-451D-B018-641CC5198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0538" y="0"/>
            <a:ext cx="2529854" cy="3095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itle 1">
            <a:extLst>
              <a:ext uri="{FF2B5EF4-FFF2-40B4-BE49-F238E27FC236}">
                <a16:creationId xmlns:a16="http://schemas.microsoft.com/office/drawing/2014/main" id="{0CE4AF08-0628-4132-9A95-F35764E4B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867" y="1341041"/>
            <a:ext cx="3467100" cy="1079848"/>
          </a:xfrm>
          <a:solidFill>
            <a:schemeClr val="accent2"/>
          </a:solidFill>
        </p:spPr>
        <p:txBody>
          <a:bodyPr/>
          <a:lstStyle/>
          <a:p>
            <a:r>
              <a:rPr lang="en-GB" altLang="en-US" sz="2400" b="1" dirty="0">
                <a:latin typeface="Comic Sans MS" panose="030F0702030302020204" pitchFamily="66" charset="0"/>
              </a:rPr>
              <a:t>Beliefs &amp; practices of Arabs before Islam 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7308BAA0-13CB-4C6D-AC81-6F5189D1A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991" y="2420889"/>
            <a:ext cx="3059386" cy="2347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A17B99F6-ABE7-4713-88A7-7B7D4E0284D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867" y="5045766"/>
            <a:ext cx="3594189" cy="18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12321F4-916A-41B2-A587-0A48D9B1F1B0}"/>
              </a:ext>
            </a:extLst>
          </p:cNvPr>
          <p:cNvSpPr txBox="1">
            <a:spLocks/>
          </p:cNvSpPr>
          <p:nvPr/>
        </p:nvSpPr>
        <p:spPr bwMode="auto">
          <a:xfrm>
            <a:off x="-13991" y="4414735"/>
            <a:ext cx="3567112" cy="621949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altLang="en-US" sz="2000" b="1" kern="0" dirty="0">
                <a:latin typeface="Comic Sans MS" panose="030F0702030302020204" pitchFamily="66" charset="0"/>
              </a:rPr>
              <a:t>Life of the Prophet (</a:t>
            </a:r>
            <a:r>
              <a:rPr lang="en-GB" altLang="en-US" sz="2000" b="1" kern="0" dirty="0" err="1">
                <a:latin typeface="Comic Sans MS" panose="030F0702030302020204" pitchFamily="66" charset="0"/>
              </a:rPr>
              <a:t>pbuh</a:t>
            </a:r>
            <a:r>
              <a:rPr lang="en-GB" altLang="en-US" sz="2000" b="1" kern="0" dirty="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B700D84-D8D8-44FD-B340-159BA55C0A05}"/>
              </a:ext>
            </a:extLst>
          </p:cNvPr>
          <p:cNvSpPr txBox="1">
            <a:spLocks/>
          </p:cNvSpPr>
          <p:nvPr/>
        </p:nvSpPr>
        <p:spPr bwMode="auto">
          <a:xfrm>
            <a:off x="5121036" y="4873533"/>
            <a:ext cx="3890478" cy="157915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2800" b="1" kern="0" dirty="0">
                <a:latin typeface="Comic Sans MS" panose="030F0702030302020204" pitchFamily="66" charset="0"/>
              </a:rPr>
              <a:t>Detailed analysis of beliefs and practices according to scholars</a:t>
            </a:r>
          </a:p>
        </p:txBody>
      </p:sp>
      <p:sp>
        <p:nvSpPr>
          <p:cNvPr id="48130" name="Content Placeholder 2">
            <a:extLst>
              <a:ext uri="{FF2B5EF4-FFF2-40B4-BE49-F238E27FC236}">
                <a16:creationId xmlns:a16="http://schemas.microsoft.com/office/drawing/2014/main" id="{DA643BB0-C37F-49BC-9452-D0487B729A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1724" y="1951446"/>
            <a:ext cx="2199790" cy="1844947"/>
          </a:xfrm>
          <a:solidFill>
            <a:schemeClr val="accent2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0" indent="0" algn="ctr">
              <a:buFontTx/>
              <a:buNone/>
            </a:pPr>
            <a:r>
              <a:rPr lang="en-GB" altLang="en-US" sz="2000" b="1" dirty="0">
                <a:latin typeface="Comic Sans MS" panose="030F0702030302020204" pitchFamily="66" charset="0"/>
              </a:rPr>
              <a:t>Goddess </a:t>
            </a:r>
            <a:r>
              <a:rPr lang="en-GB" altLang="en-US" sz="2000" b="1" dirty="0" err="1">
                <a:latin typeface="Comic Sans MS" panose="030F0702030302020204" pitchFamily="66" charset="0"/>
              </a:rPr>
              <a:t>Allāt</a:t>
            </a:r>
            <a:r>
              <a:rPr lang="en-GB" altLang="en-US" sz="2000" b="1" dirty="0">
                <a:latin typeface="Comic Sans MS" panose="030F0702030302020204" pitchFamily="66" charset="0"/>
              </a:rPr>
              <a:t>, one of the three patron gods of the city of </a:t>
            </a:r>
            <a:r>
              <a:rPr lang="en-GB" altLang="en-US" sz="2000" b="1" dirty="0" err="1">
                <a:latin typeface="Comic Sans MS" panose="030F0702030302020204" pitchFamily="66" charset="0"/>
              </a:rPr>
              <a:t>Makkha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3E24E-8200-4BC8-839B-B20B57D00E5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117" y="2421908"/>
            <a:ext cx="3134271" cy="221723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>
            <a:extLst>
              <a:ext uri="{FF2B5EF4-FFF2-40B4-BE49-F238E27FC236}">
                <a16:creationId xmlns:a16="http://schemas.microsoft.com/office/drawing/2014/main" id="{37C1B8FA-D2FF-45B1-A913-804EB1C3F4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357"/>
            <a:ext cx="4932040" cy="30651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79" name="Title 1">
            <a:extLst>
              <a:ext uri="{FF2B5EF4-FFF2-40B4-BE49-F238E27FC236}">
                <a16:creationId xmlns:a16="http://schemas.microsoft.com/office/drawing/2014/main" id="{4E781C33-3227-4727-9035-2F4CAEF43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" y="2870736"/>
            <a:ext cx="6653954" cy="692150"/>
          </a:xfrm>
          <a:solidFill>
            <a:schemeClr val="accent2"/>
          </a:solidFill>
        </p:spPr>
        <p:txBody>
          <a:bodyPr/>
          <a:lstStyle/>
          <a:p>
            <a:r>
              <a:rPr lang="en-GB" altLang="en-US" sz="2400" b="1" dirty="0">
                <a:latin typeface="Comic Sans MS" panose="030F0702030302020204" pitchFamily="66" charset="0"/>
              </a:rPr>
              <a:t>Differences between Sunni &amp; Shi’a Muslims</a:t>
            </a:r>
          </a:p>
        </p:txBody>
      </p:sp>
      <p:pic>
        <p:nvPicPr>
          <p:cNvPr id="50181" name="Picture 4">
            <a:extLst>
              <a:ext uri="{FF2B5EF4-FFF2-40B4-BE49-F238E27FC236}">
                <a16:creationId xmlns:a16="http://schemas.microsoft.com/office/drawing/2014/main" id="{5CEE3909-235E-47BC-B82C-870B323EC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38" y="3535103"/>
            <a:ext cx="4445376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5">
            <a:extLst>
              <a:ext uri="{FF2B5EF4-FFF2-40B4-BE49-F238E27FC236}">
                <a16:creationId xmlns:a16="http://schemas.microsoft.com/office/drawing/2014/main" id="{005B8B9C-8BF9-4056-AB35-FE8F127A3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2" y="3559220"/>
            <a:ext cx="2343538" cy="2376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DC6DA3-C0AA-4C32-8FA6-7F2E8ADF44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163" y="2780927"/>
            <a:ext cx="2486837" cy="40484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8605BA-4AEF-411D-AF63-581AF7C34F3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-45344"/>
            <a:ext cx="4211960" cy="291608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8C8402B-5EA3-4A6C-9622-04973D72F2A0}"/>
              </a:ext>
            </a:extLst>
          </p:cNvPr>
          <p:cNvSpPr txBox="1">
            <a:spLocks/>
          </p:cNvSpPr>
          <p:nvPr/>
        </p:nvSpPr>
        <p:spPr bwMode="auto">
          <a:xfrm>
            <a:off x="74521" y="5980053"/>
            <a:ext cx="4002274" cy="6921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2800" b="1" kern="0" dirty="0">
                <a:latin typeface="Comic Sans MS" panose="030F0702030302020204" pitchFamily="66" charset="0"/>
              </a:rPr>
              <a:t>Who are the Sufis?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8AFFFDC-1886-428A-A6D4-2804CFD962A0}"/>
              </a:ext>
            </a:extLst>
          </p:cNvPr>
          <p:cNvSpPr txBox="1">
            <a:spLocks/>
          </p:cNvSpPr>
          <p:nvPr/>
        </p:nvSpPr>
        <p:spPr bwMode="auto">
          <a:xfrm>
            <a:off x="4171941" y="5822832"/>
            <a:ext cx="2472051" cy="1006592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2400" b="1" kern="0" dirty="0">
                <a:latin typeface="Comic Sans MS" panose="030F0702030302020204" pitchFamily="66" charset="0"/>
              </a:rPr>
              <a:t>Who wrote the Qur’an?</a:t>
            </a: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>
              <a:solidFill>
                <a:srgbClr val="00FF00"/>
              </a:solidFill>
            </a:endParaRP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395288" y="3249613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buFontTx/>
              <a:buNone/>
            </a:pPr>
            <a:endParaRPr lang="en-GB" altLang="en-US" sz="6000" b="1">
              <a:solidFill>
                <a:srgbClr val="FFFFFF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0" y="0"/>
            <a:ext cx="9144000" cy="685800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Area 4: New Testament Studies</a:t>
            </a: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Social, Historical, and Religious context of the Life of Jesus.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Interpreting the text and issues of relationship.</a:t>
            </a:r>
          </a:p>
        </p:txBody>
      </p:sp>
    </p:spTree>
    <p:extLst>
      <p:ext uri="{BB962C8B-B14F-4D97-AF65-F5344CB8AC3E}">
        <p14:creationId xmlns:p14="http://schemas.microsoft.com/office/powerpoint/2010/main" val="1406398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</a:rPr>
              <a:t>The Life of Jesus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718123">
            <a:off x="6398512" y="4247098"/>
            <a:ext cx="2193091" cy="2193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44623">
            <a:off x="200493" y="1636559"/>
            <a:ext cx="5558755" cy="417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559" y="1360893"/>
            <a:ext cx="3471770" cy="277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04315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3225" y="3805007"/>
            <a:ext cx="620077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888" y="1901042"/>
            <a:ext cx="3710905" cy="467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351514"/>
            <a:ext cx="419100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190" y="45497"/>
            <a:ext cx="2962300" cy="1972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799005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95D30242-516D-4BF6-A9F6-48BDDE297D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8675" y="274638"/>
            <a:ext cx="7515225" cy="854075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0033CC"/>
                </a:solidFill>
                <a:latin typeface="Comic Sans MS" panose="030F0702030302020204" pitchFamily="66" charset="0"/>
              </a:rPr>
              <a:t>How will I be assessed?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A86E1E18-1310-49F3-A805-A28773E131A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2781300"/>
            <a:ext cx="8713788" cy="792163"/>
          </a:xfrm>
          <a:solidFill>
            <a:schemeClr val="accent2">
              <a:alpha val="49019"/>
            </a:schemeClr>
          </a:solidFill>
        </p:spPr>
        <p:txBody>
          <a:bodyPr/>
          <a:lstStyle/>
          <a:p>
            <a:pPr algn="ctr" eaLnBrk="1" hangingPunct="1">
              <a:buClr>
                <a:schemeClr val="bg2"/>
              </a:buClr>
              <a:buFontTx/>
              <a:buNone/>
            </a:pPr>
            <a:r>
              <a:rPr lang="en-GB" altLang="en-US" sz="4400" b="1">
                <a:latin typeface="Comic Sans MS" panose="030F0702030302020204" pitchFamily="66" charset="0"/>
              </a:rPr>
              <a:t>1: </a:t>
            </a:r>
            <a:r>
              <a:rPr lang="en-GB" altLang="en-US" sz="4000" b="1">
                <a:solidFill>
                  <a:srgbClr val="FFFFFF"/>
                </a:solidFill>
                <a:latin typeface="Comic Sans MS" panose="030F0702030302020204" pitchFamily="66" charset="0"/>
              </a:rPr>
              <a:t>Philosophy:</a:t>
            </a:r>
            <a:r>
              <a:rPr lang="en-GB" altLang="en-US" sz="4000" b="1">
                <a:latin typeface="Comic Sans MS" panose="030F0702030302020204" pitchFamily="66" charset="0"/>
              </a:rPr>
              <a:t> 2 hours (33.3%)</a:t>
            </a:r>
            <a:endParaRPr lang="en-GB" altLang="en-US" sz="4000" b="1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606E5E9F-8563-427B-A8E6-AC1AD005E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052513"/>
            <a:ext cx="8713788" cy="1584325"/>
          </a:xfrm>
          <a:prstGeom prst="rect">
            <a:avLst/>
          </a:prstGeom>
          <a:solidFill>
            <a:schemeClr val="accent2">
              <a:alpha val="4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3366"/>
              </a:buClr>
              <a:buFontTx/>
              <a:buNone/>
            </a:pPr>
            <a:r>
              <a:rPr lang="en-GB" altLang="en-US" sz="4400" b="1" dirty="0">
                <a:solidFill>
                  <a:srgbClr val="FFFFFF"/>
                </a:solidFill>
                <a:latin typeface="Comic Sans MS" panose="030F0702030302020204" pitchFamily="66" charset="0"/>
              </a:rPr>
              <a:t>End of year 2 you will be examined in </a:t>
            </a:r>
            <a:r>
              <a:rPr lang="en-GB" altLang="en-US" sz="6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3 papers</a:t>
            </a:r>
            <a:endParaRPr lang="en-GB" alt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AF578A7-D29F-4B8D-8A13-D684B99206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3694885"/>
            <a:ext cx="8713788" cy="792162"/>
          </a:xfrm>
          <a:prstGeom prst="rect">
            <a:avLst/>
          </a:prstGeom>
          <a:solidFill>
            <a:schemeClr val="accent2">
              <a:alpha val="49019"/>
            </a:schemeClr>
          </a:solidFill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Clr>
                <a:srgbClr val="003366"/>
              </a:buClr>
              <a:buFontTx/>
              <a:buNone/>
              <a:defRPr/>
            </a:pPr>
            <a:r>
              <a:rPr lang="en-GB" altLang="en-US" sz="4400" b="1" kern="0" dirty="0">
                <a:solidFill>
                  <a:srgbClr val="FFFFFF"/>
                </a:solidFill>
                <a:latin typeface="Comic Sans MS" pitchFamily="66" charset="0"/>
              </a:rPr>
              <a:t>2: Ethics</a:t>
            </a:r>
            <a:r>
              <a:rPr lang="en-GB" altLang="en-US" sz="4400" b="1" dirty="0">
                <a:latin typeface="Comic Sans MS" pitchFamily="66" charset="0"/>
              </a:rPr>
              <a:t>: </a:t>
            </a:r>
            <a:r>
              <a:rPr lang="en-GB" altLang="en-US" sz="4000" b="1" kern="0" dirty="0">
                <a:solidFill>
                  <a:srgbClr val="FFFFFF"/>
                </a:solidFill>
                <a:latin typeface="Comic Sans MS" pitchFamily="66" charset="0"/>
              </a:rPr>
              <a:t>2 hours (33.3%)</a:t>
            </a:r>
            <a:endParaRPr lang="en-GB" altLang="en-US" sz="4000" b="1" kern="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40AE7E8-52D3-424A-A965-05EDB1C19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932" y="4631669"/>
            <a:ext cx="8752682" cy="790575"/>
          </a:xfrm>
          <a:prstGeom prst="rect">
            <a:avLst/>
          </a:prstGeom>
          <a:solidFill>
            <a:schemeClr val="accent2">
              <a:alpha val="49019"/>
            </a:schemeClr>
          </a:solidFill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Clr>
                <a:srgbClr val="003366"/>
              </a:buClr>
              <a:buFontTx/>
              <a:buNone/>
              <a:defRPr/>
            </a:pPr>
            <a:r>
              <a:rPr lang="en-GB" altLang="en-US" sz="4400" b="1" kern="0" dirty="0">
                <a:solidFill>
                  <a:srgbClr val="FFFFFF"/>
                </a:solidFill>
                <a:latin typeface="Comic Sans MS" pitchFamily="66" charset="0"/>
              </a:rPr>
              <a:t>3: </a:t>
            </a:r>
            <a:r>
              <a:rPr lang="en-GB" altLang="en-US" sz="4000" b="1" dirty="0">
                <a:latin typeface="Comic Sans MS" pitchFamily="66" charset="0"/>
              </a:rPr>
              <a:t>Islam: </a:t>
            </a:r>
            <a:r>
              <a:rPr lang="en-GB" altLang="en-US" sz="4000" b="1" kern="0" dirty="0">
                <a:solidFill>
                  <a:srgbClr val="FFFFFF"/>
                </a:solidFill>
                <a:latin typeface="Comic Sans MS" pitchFamily="66" charset="0"/>
              </a:rPr>
              <a:t>2 hours (33.3%)  </a:t>
            </a:r>
            <a:r>
              <a:rPr lang="en-GB" altLang="en-US" sz="4000" b="1" kern="0" dirty="0">
                <a:solidFill>
                  <a:srgbClr val="FFFF00"/>
                </a:solidFill>
                <a:latin typeface="Comic Sans MS" pitchFamily="66" charset="0"/>
              </a:rPr>
              <a:t>OR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042D434-8CC8-4D45-8128-52293B242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931" y="5566866"/>
            <a:ext cx="8752682" cy="790575"/>
          </a:xfrm>
          <a:prstGeom prst="rect">
            <a:avLst/>
          </a:prstGeom>
          <a:solidFill>
            <a:schemeClr val="accent2">
              <a:alpha val="49019"/>
            </a:schemeClr>
          </a:solidFill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Clr>
                <a:srgbClr val="003366"/>
              </a:buClr>
              <a:buFontTx/>
              <a:buNone/>
              <a:defRPr/>
            </a:pPr>
            <a:r>
              <a:rPr lang="en-GB" altLang="en-US" sz="4400" b="1" kern="0" dirty="0">
                <a:solidFill>
                  <a:srgbClr val="FFFFFF"/>
                </a:solidFill>
                <a:latin typeface="Comic Sans MS" pitchFamily="66" charset="0"/>
              </a:rPr>
              <a:t>4: </a:t>
            </a:r>
            <a:r>
              <a:rPr lang="en-GB" altLang="en-US" sz="3600" b="1" kern="0" dirty="0">
                <a:solidFill>
                  <a:srgbClr val="FFFFFF"/>
                </a:solidFill>
                <a:latin typeface="Comic Sans MS" pitchFamily="66" charset="0"/>
              </a:rPr>
              <a:t>New Testament</a:t>
            </a:r>
            <a:r>
              <a:rPr lang="en-GB" altLang="en-US" sz="3600" b="1" dirty="0">
                <a:latin typeface="Comic Sans MS" pitchFamily="66" charset="0"/>
              </a:rPr>
              <a:t>: </a:t>
            </a:r>
            <a:r>
              <a:rPr lang="en-GB" altLang="en-US" sz="3600" b="1" kern="0" dirty="0">
                <a:solidFill>
                  <a:srgbClr val="FFFFFF"/>
                </a:solidFill>
                <a:latin typeface="Comic Sans MS" pitchFamily="66" charset="0"/>
              </a:rPr>
              <a:t>2 hours (33.3%)</a:t>
            </a:r>
            <a:endParaRPr lang="en-GB" altLang="en-US" sz="4000" b="1" kern="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4">
            <a:extLst>
              <a:ext uri="{FF2B5EF4-FFF2-40B4-BE49-F238E27FC236}">
                <a16:creationId xmlns:a16="http://schemas.microsoft.com/office/drawing/2014/main" id="{A1B669A9-068B-4F5D-93D6-6C1632E60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00"/>
          </a:solidFill>
          <a:ln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GB" altLang="en-US" sz="4800" b="1" dirty="0">
                <a:solidFill>
                  <a:schemeClr val="bg2"/>
                </a:solidFill>
              </a:rPr>
              <a:t>2019 examination results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D7CE4243-C43F-484A-9F06-F39F635D3D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4771067"/>
              </p:ext>
            </p:extLst>
          </p:nvPr>
        </p:nvGraphicFramePr>
        <p:xfrm>
          <a:off x="318292" y="1268760"/>
          <a:ext cx="8507415" cy="24219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5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53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70837">
                <a:tc>
                  <a:txBody>
                    <a:bodyPr/>
                    <a:lstStyle/>
                    <a:p>
                      <a:pPr algn="ctr"/>
                      <a:r>
                        <a:rPr lang="en-GB" sz="7200" dirty="0"/>
                        <a:t>A*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/>
                        <a:t>A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/>
                        <a:t>B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lt1"/>
                          </a:solidFill>
                        </a:rPr>
                        <a:t>C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/>
                        <a:t>D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/>
                        <a:t>E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/>
                        <a:t>U</a:t>
                      </a:r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3244">
                <a:tc>
                  <a:txBody>
                    <a:bodyPr/>
                    <a:lstStyle/>
                    <a:p>
                      <a:endParaRPr lang="en-GB" sz="7200" dirty="0">
                        <a:solidFill>
                          <a:schemeClr val="bg2"/>
                        </a:solidFill>
                      </a:endParaRP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1</a:t>
                      </a: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3</a:t>
                      </a: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3</a:t>
                      </a: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1</a:t>
                      </a: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2</a:t>
                      </a:r>
                    </a:p>
                  </a:txBody>
                  <a:tcPr marL="91441" marR="91441" marT="45718" marB="45718"/>
                </a:tc>
                <a:tc>
                  <a:txBody>
                    <a:bodyPr/>
                    <a:lstStyle/>
                    <a:p>
                      <a:r>
                        <a:rPr lang="en-GB" sz="7200" dirty="0">
                          <a:solidFill>
                            <a:schemeClr val="bg2"/>
                          </a:solidFill>
                        </a:rPr>
                        <a:t>0</a:t>
                      </a:r>
                    </a:p>
                  </a:txBody>
                  <a:tcPr marL="91441" marR="91441" marT="45718" marB="4571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itle 4">
            <a:extLst>
              <a:ext uri="{FF2B5EF4-FFF2-40B4-BE49-F238E27FC236}">
                <a16:creationId xmlns:a16="http://schemas.microsoft.com/office/drawing/2014/main" id="{11182B2E-5E03-496D-AFFA-1AC08107A06C}"/>
              </a:ext>
            </a:extLst>
          </p:cNvPr>
          <p:cNvSpPr txBox="1">
            <a:spLocks/>
          </p:cNvSpPr>
          <p:nvPr/>
        </p:nvSpPr>
        <p:spPr bwMode="auto">
          <a:xfrm>
            <a:off x="433802" y="4161402"/>
            <a:ext cx="8229600" cy="2002234"/>
          </a:xfrm>
          <a:prstGeom prst="rect">
            <a:avLst/>
          </a:prstGeom>
          <a:solidFill>
            <a:srgbClr val="FFFF00"/>
          </a:solidFill>
          <a:ln>
            <a:solidFill>
              <a:schemeClr val="bg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altLang="en-US" sz="4800" b="1" kern="0" dirty="0">
                <a:solidFill>
                  <a:schemeClr val="bg2"/>
                </a:solidFill>
              </a:rPr>
              <a:t>RS is one of the highest performing subjects</a:t>
            </a: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>
            <a:extLst>
              <a:ext uri="{FF2B5EF4-FFF2-40B4-BE49-F238E27FC236}">
                <a16:creationId xmlns:a16="http://schemas.microsoft.com/office/drawing/2014/main" id="{C8FCDD39-B04E-4206-84FA-BECD7BED5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013" y="188913"/>
            <a:ext cx="8229600" cy="719137"/>
          </a:xfrm>
          <a:solidFill>
            <a:srgbClr val="FFFF00"/>
          </a:solidFill>
          <a:extLs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b="1">
                <a:solidFill>
                  <a:srgbClr val="0070C0"/>
                </a:solidFill>
                <a:latin typeface="Comic Sans MS" panose="030F0702030302020204" pitchFamily="66" charset="0"/>
              </a:rPr>
              <a:t>What skills do I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EA65C-E422-47DC-AD21-A8EEB22BD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900" y="1268413"/>
            <a:ext cx="8497888" cy="1671637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You do not have to study RS at GCSE to take it at A Level.</a:t>
            </a:r>
          </a:p>
          <a:p>
            <a:pPr marL="0" indent="0" algn="ctr">
              <a:buFontTx/>
              <a:buNone/>
              <a:defRPr/>
            </a:pPr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Be Interested, have a positive attitude.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A5FE97A-4A0D-48DB-B258-F30702ED7C81}"/>
              </a:ext>
            </a:extLst>
          </p:cNvPr>
          <p:cNvSpPr txBox="1">
            <a:spLocks/>
          </p:cNvSpPr>
          <p:nvPr/>
        </p:nvSpPr>
        <p:spPr bwMode="auto">
          <a:xfrm>
            <a:off x="2592388" y="4321175"/>
            <a:ext cx="3744912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Be Organised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5986B55-8EF3-40A6-8B33-BE19E8A8D3DF}"/>
              </a:ext>
            </a:extLst>
          </p:cNvPr>
          <p:cNvSpPr txBox="1">
            <a:spLocks/>
          </p:cNvSpPr>
          <p:nvPr/>
        </p:nvSpPr>
        <p:spPr bwMode="auto">
          <a:xfrm>
            <a:off x="2700338" y="3219450"/>
            <a:ext cx="5616575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Prepare to work hard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48E9B92-5037-4765-BAA8-1206CA41827A}"/>
              </a:ext>
            </a:extLst>
          </p:cNvPr>
          <p:cNvSpPr txBox="1">
            <a:spLocks/>
          </p:cNvSpPr>
          <p:nvPr/>
        </p:nvSpPr>
        <p:spPr bwMode="auto">
          <a:xfrm>
            <a:off x="1042988" y="5445125"/>
            <a:ext cx="6850062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Be respectful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9DF1626-DCFF-4962-B840-BFEBC043B8D3}"/>
              </a:ext>
            </a:extLst>
          </p:cNvPr>
          <p:cNvSpPr/>
          <p:nvPr/>
        </p:nvSpPr>
        <p:spPr>
          <a:xfrm>
            <a:off x="0" y="3241675"/>
            <a:ext cx="2771775" cy="2016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  <a:latin typeface="Comic Sans MS" panose="030F0702030302020204" pitchFamily="66" charset="0"/>
              </a:rPr>
              <a:t>Join </a:t>
            </a:r>
          </a:p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  <a:latin typeface="Comic Sans MS" panose="030F0702030302020204" pitchFamily="66" charset="0"/>
              </a:rPr>
              <a:t>in discussions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B023133-DDD3-4FF5-A313-0B8D8D08C66E}"/>
              </a:ext>
            </a:extLst>
          </p:cNvPr>
          <p:cNvSpPr/>
          <p:nvPr/>
        </p:nvSpPr>
        <p:spPr>
          <a:xfrm>
            <a:off x="6084888" y="4318000"/>
            <a:ext cx="3103562" cy="2016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  <a:latin typeface="Comic Sans MS" panose="030F0702030302020204" pitchFamily="66" charset="0"/>
              </a:rPr>
              <a:t>Ask controversial questions</a:t>
            </a: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AF7EB0-DE35-4917-8131-42E84BCBA2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5" y="2199679"/>
            <a:ext cx="3278188" cy="2957513"/>
          </a:xfrm>
          <a:prstGeom prst="rect">
            <a:avLst/>
          </a:prstGeom>
        </p:spPr>
      </p:pic>
      <p:sp>
        <p:nvSpPr>
          <p:cNvPr id="55298" name="WordArt 2">
            <a:extLst>
              <a:ext uri="{FF2B5EF4-FFF2-40B4-BE49-F238E27FC236}">
                <a16:creationId xmlns:a16="http://schemas.microsoft.com/office/drawing/2014/main" id="{5B54480E-2175-4F15-BE20-1BA9FC10FD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59086" y="110694"/>
            <a:ext cx="364331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4000" kern="10" dirty="0">
                <a:ln w="19050">
                  <a:solidFill>
                    <a:srgbClr val="99CCFF"/>
                  </a:solidFill>
                  <a:round/>
                  <a:headEnd type="none" w="sm" len="sm"/>
                  <a:tailEnd type="none" w="sm" len="sm"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student's views</a:t>
            </a:r>
          </a:p>
        </p:txBody>
      </p:sp>
      <p:sp>
        <p:nvSpPr>
          <p:cNvPr id="55299" name="AutoShape 3">
            <a:extLst>
              <a:ext uri="{FF2B5EF4-FFF2-40B4-BE49-F238E27FC236}">
                <a16:creationId xmlns:a16="http://schemas.microsoft.com/office/drawing/2014/main" id="{11EFB614-11D8-4BF3-9876-A1CCA867B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5387" y="997348"/>
            <a:ext cx="2808288" cy="1666875"/>
          </a:xfrm>
          <a:prstGeom prst="wedgeRoundRectCallout">
            <a:avLst>
              <a:gd name="adj1" fmla="val -61597"/>
              <a:gd name="adj2" fmla="val 53727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FFFF"/>
                </a:solidFill>
                <a:cs typeface="Arial" panose="020B0604020202020204" pitchFamily="34" charset="0"/>
              </a:rPr>
              <a:t>Breaks down barriers and misconceptions</a:t>
            </a:r>
          </a:p>
        </p:txBody>
      </p:sp>
      <p:sp>
        <p:nvSpPr>
          <p:cNvPr id="55300" name="Rectangle 4">
            <a:extLst>
              <a:ext uri="{FF2B5EF4-FFF2-40B4-BE49-F238E27FC236}">
                <a16:creationId xmlns:a16="http://schemas.microsoft.com/office/drawing/2014/main" id="{BBCA237A-1A40-461D-9D26-F9841861E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250" y="3806825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55301" name="AutoShape 5">
            <a:extLst>
              <a:ext uri="{FF2B5EF4-FFF2-40B4-BE49-F238E27FC236}">
                <a16:creationId xmlns:a16="http://schemas.microsoft.com/office/drawing/2014/main" id="{A10348BF-C0D4-49CD-B1AD-05B92758C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5575" y="3015457"/>
            <a:ext cx="2808288" cy="1295400"/>
          </a:xfrm>
          <a:prstGeom prst="wedgeRoundRectCallout">
            <a:avLst>
              <a:gd name="adj1" fmla="val -52713"/>
              <a:gd name="adj2" fmla="val 87536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</a:rPr>
              <a:t>Highly recommended!!!</a:t>
            </a:r>
          </a:p>
        </p:txBody>
      </p:sp>
      <p:sp>
        <p:nvSpPr>
          <p:cNvPr id="55302" name="AutoShape 6">
            <a:extLst>
              <a:ext uri="{FF2B5EF4-FFF2-40B4-BE49-F238E27FC236}">
                <a16:creationId xmlns:a16="http://schemas.microsoft.com/office/drawing/2014/main" id="{8A6C676E-AB33-48E8-BE59-B76F3B04F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6" y="4941168"/>
            <a:ext cx="3698875" cy="1571625"/>
          </a:xfrm>
          <a:prstGeom prst="wedgeRoundRectCallout">
            <a:avLst>
              <a:gd name="adj1" fmla="val 66155"/>
              <a:gd name="adj2" fmla="val -78027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anose="020B0604020202020204" pitchFamily="34" charset="0"/>
              </a:rPr>
              <a:t>Brilliant!!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anose="020B0604020202020204" pitchFamily="34" charset="0"/>
              </a:rPr>
              <a:t>Learnt useful life skills such essay writing </a:t>
            </a:r>
          </a:p>
        </p:txBody>
      </p:sp>
      <p:sp>
        <p:nvSpPr>
          <p:cNvPr id="55303" name="AutoShape 7">
            <a:extLst>
              <a:ext uri="{FF2B5EF4-FFF2-40B4-BE49-F238E27FC236}">
                <a16:creationId xmlns:a16="http://schemas.microsoft.com/office/drawing/2014/main" id="{7890EF3E-FCD0-4E58-B9B5-492AF9CD4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4738" y="5027214"/>
            <a:ext cx="2928937" cy="1666875"/>
          </a:xfrm>
          <a:prstGeom prst="wedgeRoundRectCallout">
            <a:avLst>
              <a:gd name="adj1" fmla="val -95785"/>
              <a:gd name="adj2" fmla="val -56487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FFFF"/>
                </a:solidFill>
                <a:cs typeface="Arial" panose="020B0604020202020204" pitchFamily="34" charset="0"/>
              </a:rPr>
              <a:t>It opened my eyes because I learnt about myself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FFFFFF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5304" name="AutoShape 8">
            <a:extLst>
              <a:ext uri="{FF2B5EF4-FFF2-40B4-BE49-F238E27FC236}">
                <a16:creationId xmlns:a16="http://schemas.microsoft.com/office/drawing/2014/main" id="{25BA01BA-DB80-43A7-96EC-D87568A3B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7064" y="110694"/>
            <a:ext cx="3643313" cy="1223963"/>
          </a:xfrm>
          <a:prstGeom prst="wedgeEllipseCallout">
            <a:avLst>
              <a:gd name="adj1" fmla="val 53822"/>
              <a:gd name="adj2" fmla="val 81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anose="020B0604020202020204" pitchFamily="34" charset="0"/>
              </a:rPr>
              <a:t>Helped me get to university</a:t>
            </a:r>
            <a:endParaRPr lang="en-US" altLang="en-US" sz="24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5305" name="AutoShape 5">
            <a:extLst>
              <a:ext uri="{FF2B5EF4-FFF2-40B4-BE49-F238E27FC236}">
                <a16:creationId xmlns:a16="http://schemas.microsoft.com/office/drawing/2014/main" id="{93F15150-D6E1-409C-B2D9-1D895E5E2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073" y="1574800"/>
            <a:ext cx="3278187" cy="2232025"/>
          </a:xfrm>
          <a:prstGeom prst="wedgeRoundRectCallout">
            <a:avLst>
              <a:gd name="adj1" fmla="val 62347"/>
              <a:gd name="adj2" fmla="val 41171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</a:rPr>
              <a:t>Even though I am Muslim, this course taught me a lot about other religions</a:t>
            </a:r>
          </a:p>
        </p:txBody>
      </p:sp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3D_Background_062">
            <a:extLst>
              <a:ext uri="{FF2B5EF4-FFF2-40B4-BE49-F238E27FC236}">
                <a16:creationId xmlns:a16="http://schemas.microsoft.com/office/drawing/2014/main" id="{80EA0B61-092E-4FFB-B38F-E15EDE9F3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41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5">
            <a:extLst>
              <a:ext uri="{FF2B5EF4-FFF2-40B4-BE49-F238E27FC236}">
                <a16:creationId xmlns:a16="http://schemas.microsoft.com/office/drawing/2014/main" id="{555CB043-F376-4FC6-B1C6-F4C8A10A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409" y="188913"/>
            <a:ext cx="8780641" cy="5847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+mj-lt"/>
              </a:rPr>
              <a:t>What careers can Religious Studies lead to?</a:t>
            </a: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94680F03-E626-48CE-B3A7-AAA80689F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1906" y="938133"/>
            <a:ext cx="3402931" cy="5755422"/>
          </a:xfrm>
          <a:prstGeom prst="rect">
            <a:avLst/>
          </a:prstGeom>
          <a:solidFill>
            <a:srgbClr val="66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Comic Sans MS" panose="030F0702030302020204" pitchFamily="66" charset="0"/>
              </a:rPr>
              <a:t>It is a very academic subject and highly respected by all universities and employers.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Comic Sans MS" panose="030F0702030302020204" pitchFamily="66" charset="0"/>
              </a:rPr>
              <a:t> They will be impressed you studied this subject!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36AB03A0-F4AD-404F-A8FD-E7560E762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3" y="964189"/>
            <a:ext cx="5468719" cy="569386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Packed with CULTURE CAPITAL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Teaching/Lecturing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Medicine/nursing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Counselling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Social work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Law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Business and Management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Accountancy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Banking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Police Force/Armed Forces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Media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…and many more.</a:t>
            </a:r>
          </a:p>
        </p:txBody>
      </p:sp>
    </p:spTree>
    <p:extLst>
      <p:ext uri="{BB962C8B-B14F-4D97-AF65-F5344CB8AC3E}">
        <p14:creationId xmlns:p14="http://schemas.microsoft.com/office/powerpoint/2010/main" val="19882410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58DA214-60F1-4E22-974A-F145ACA0EF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650" y="255588"/>
            <a:ext cx="8229600" cy="7969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GB" altLang="en-US" sz="6000" b="1" dirty="0">
                <a:solidFill>
                  <a:srgbClr val="0033CC"/>
                </a:solidFill>
              </a:rPr>
              <a:t>What do I do next?</a:t>
            </a:r>
            <a:endParaRPr lang="en-US" altLang="en-US" sz="6000" b="1" dirty="0">
              <a:solidFill>
                <a:srgbClr val="0033CC"/>
              </a:solidFill>
            </a:endParaRPr>
          </a:p>
        </p:txBody>
      </p:sp>
      <p:sp>
        <p:nvSpPr>
          <p:cNvPr id="2" name="Rounded Rectangular Callout 1">
            <a:extLst>
              <a:ext uri="{FF2B5EF4-FFF2-40B4-BE49-F238E27FC236}">
                <a16:creationId xmlns:a16="http://schemas.microsoft.com/office/drawing/2014/main" id="{3C255ECF-6272-4A7F-A8BC-1B595F275572}"/>
              </a:ext>
            </a:extLst>
          </p:cNvPr>
          <p:cNvSpPr/>
          <p:nvPr/>
        </p:nvSpPr>
        <p:spPr>
          <a:xfrm>
            <a:off x="323850" y="1412875"/>
            <a:ext cx="8280400" cy="5112469"/>
          </a:xfrm>
          <a:prstGeom prst="wedgeRoundRectCallout">
            <a:avLst>
              <a:gd name="adj1" fmla="val -53661"/>
              <a:gd name="adj2" fmla="val 55011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alt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>
              <a:defRPr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Talk to Ms T Khan in A142</a:t>
            </a:r>
          </a:p>
          <a:p>
            <a:pPr algn="ctr">
              <a:defRPr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Meet year 12/13 students</a:t>
            </a:r>
          </a:p>
          <a:p>
            <a:pPr algn="ctr">
              <a:defRPr/>
            </a:pPr>
            <a:endParaRPr lang="en-GB" altLang="en-US" sz="4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>
              <a:defRPr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Tick either Philosophy, ethics, Islam </a:t>
            </a:r>
          </a:p>
          <a:p>
            <a:pPr algn="ctr">
              <a:defRPr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or Philosophy, ethics, New Testament </a:t>
            </a:r>
          </a:p>
          <a:p>
            <a:pPr algn="ctr">
              <a:defRPr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in the option blocks</a:t>
            </a:r>
            <a:endParaRPr lang="en-GB" altLang="en-US" sz="4000" b="1" dirty="0">
              <a:solidFill>
                <a:srgbClr val="FFFFFF"/>
              </a:solidFill>
            </a:endParaRPr>
          </a:p>
          <a:p>
            <a:pPr algn="ctr">
              <a:defRPr/>
            </a:pPr>
            <a:endParaRPr lang="en-GB" altLang="en-US" sz="4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142C-0556-45F3-BE77-6A3E44428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ACD95-0039-4EB7-AD38-61769C930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0">
            <a:extLst>
              <a:ext uri="{FF2B5EF4-FFF2-40B4-BE49-F238E27FC236}">
                <a16:creationId xmlns:a16="http://schemas.microsoft.com/office/drawing/2014/main" id="{8D15C2F1-13C5-4386-B87A-ED82847E2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170" y="0"/>
            <a:ext cx="912982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336E2D4-8E66-4085-B840-B88FABFE3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151" y="620688"/>
            <a:ext cx="8029649" cy="5400898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7200" kern="0" dirty="0">
                <a:solidFill>
                  <a:srgbClr val="000000"/>
                </a:solidFill>
              </a:rPr>
              <a:t>   </a:t>
            </a:r>
            <a: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You'll be glad </a:t>
            </a:r>
            <a:b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 you chose </a:t>
            </a:r>
            <a:b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Religious</a:t>
            </a:r>
            <a:r>
              <a:rPr lang="en-GB" altLang="en-US" sz="8000" b="1" kern="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8000" b="1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Studies</a:t>
            </a:r>
          </a:p>
        </p:txBody>
      </p:sp>
    </p:spTree>
    <p:extLst>
      <p:ext uri="{BB962C8B-B14F-4D97-AF65-F5344CB8AC3E}">
        <p14:creationId xmlns:p14="http://schemas.microsoft.com/office/powerpoint/2010/main" val="2765005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E810D7D-5ED2-4501-9208-51DFE428B8C3}"/>
</file>

<file path=customXml/itemProps2.xml><?xml version="1.0" encoding="utf-8"?>
<ds:datastoreItem xmlns:ds="http://schemas.openxmlformats.org/officeDocument/2006/customXml" ds:itemID="{9818A44D-9D20-4CD0-9E83-A48D6672BA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8F35CF-EB4B-48C8-9D43-86D1B06EE8A3}">
  <ds:schemaRefs>
    <ds:schemaRef ds:uri="http://www.w3.org/XML/1998/namespace"/>
    <ds:schemaRef ds:uri="8f3b571b-6a3e-4e94-9d48-128e407aa953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71c4b4b1-fa87-47f2-aeac-e935743792b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4920</TotalTime>
  <Words>589</Words>
  <Application>Microsoft Office PowerPoint</Application>
  <PresentationFormat>On-screen Show (4:3)</PresentationFormat>
  <Paragraphs>136</Paragraphs>
  <Slides>27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Comic Sans MS</vt:lpstr>
      <vt:lpstr>Goudy Stout</vt:lpstr>
      <vt:lpstr>Impact</vt:lpstr>
      <vt:lpstr>Tahoma</vt:lpstr>
      <vt:lpstr>Times New Roman</vt:lpstr>
      <vt:lpstr>Titillium Web</vt:lpstr>
      <vt:lpstr>Office Theme</vt:lpstr>
      <vt:lpstr>2_Default Design</vt:lpstr>
      <vt:lpstr>PowerPoint Presentation</vt:lpstr>
      <vt:lpstr>PowerPoint Presentation</vt:lpstr>
      <vt:lpstr>PowerPoint Presentation</vt:lpstr>
      <vt:lpstr>Religion, especially Islam is always in the news…</vt:lpstr>
      <vt:lpstr>Everyone wants to know the answers to the big philosophical questions of life….</vt:lpstr>
      <vt:lpstr>We are all concerned about the big ethical issues of life</vt:lpstr>
      <vt:lpstr>PowerPoint Presentation</vt:lpstr>
      <vt:lpstr>PowerPoint Presentation</vt:lpstr>
      <vt:lpstr>PowerPoint Presentation</vt:lpstr>
      <vt:lpstr>PowerPoint Presentation</vt:lpstr>
      <vt:lpstr>Religious experience</vt:lpstr>
      <vt:lpstr>PowerPoint Presentation</vt:lpstr>
      <vt:lpstr>PowerPoint Presentation</vt:lpstr>
      <vt:lpstr>PowerPoint Presentation</vt:lpstr>
      <vt:lpstr>PowerPoint Presentation</vt:lpstr>
      <vt:lpstr>Beliefs &amp; practices of Arabs before Islam </vt:lpstr>
      <vt:lpstr>Differences between Sunni &amp; Shi’a Muslims</vt:lpstr>
      <vt:lpstr>PowerPoint Presentation</vt:lpstr>
      <vt:lpstr>The Life of Jesus</vt:lpstr>
      <vt:lpstr>PowerPoint Presentation</vt:lpstr>
      <vt:lpstr>How will I be assessed?</vt:lpstr>
      <vt:lpstr>2019 examination results</vt:lpstr>
      <vt:lpstr>What skills do I need?</vt:lpstr>
      <vt:lpstr>PowerPoint Presentation</vt:lpstr>
      <vt:lpstr>PowerPoint Presentation</vt:lpstr>
      <vt:lpstr>What do I do next?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GCSE Islamic Studies</dc:title>
  <dc:creator>tkhan</dc:creator>
  <cp:lastModifiedBy>M Coffey-Bainbridge</cp:lastModifiedBy>
  <cp:revision>187</cp:revision>
  <dcterms:created xsi:type="dcterms:W3CDTF">2007-12-13T14:44:05Z</dcterms:created>
  <dcterms:modified xsi:type="dcterms:W3CDTF">2021-03-18T10:03:34Z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0x0101006FF3799443950547AFB4FE2DA3A99F19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tkhan@nottinghamacademy.org</vt:lpwstr>
  </property>
  <property fmtid="{D5CDD505-2E9C-101B-9397-08002B2CF9AE}" pid="7" name="MSIP_Label_71dda7c5-96ca-48e3-9e3a-5c391aea2853_SetDate">
    <vt:lpwstr>2020-07-13T18:18:01.4619678+01:00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