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57" r:id="rId3"/>
    <p:sldId id="263" r:id="rId4"/>
    <p:sldId id="265" r:id="rId5"/>
    <p:sldId id="266" r:id="rId6"/>
    <p:sldId id="268" r:id="rId7"/>
    <p:sldId id="269" r:id="rId8"/>
    <p:sldId id="267" r:id="rId9"/>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8" d="100"/>
          <a:sy n="78" d="100"/>
        </p:scale>
        <p:origin x="1522"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17"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customXml" Target="../customXml/item1.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84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8475"/>
          </a:xfrm>
          <a:prstGeom prst="rect">
            <a:avLst/>
          </a:prstGeom>
        </p:spPr>
        <p:txBody>
          <a:bodyPr vert="horz" lIns="91440" tIns="45720" rIns="91440" bIns="45720" rtlCol="0"/>
          <a:lstStyle>
            <a:lvl1pPr algn="r">
              <a:defRPr sz="1200"/>
            </a:lvl1pPr>
          </a:lstStyle>
          <a:p>
            <a:fld id="{B82AFC41-1277-408D-977C-C31F895247E1}" type="datetimeFigureOut">
              <a:rPr lang="en-GB" smtClean="0"/>
              <a:t>18/03/2021</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8375"/>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847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8475"/>
          </a:xfrm>
          <a:prstGeom prst="rect">
            <a:avLst/>
          </a:prstGeom>
        </p:spPr>
        <p:txBody>
          <a:bodyPr vert="horz" lIns="91440" tIns="45720" rIns="91440" bIns="45720" rtlCol="0" anchor="b"/>
          <a:lstStyle>
            <a:lvl1pPr algn="r">
              <a:defRPr sz="1200"/>
            </a:lvl1pPr>
          </a:lstStyle>
          <a:p>
            <a:fld id="{C615072B-8302-4574-8CFC-600B3A5050D6}" type="slidenum">
              <a:rPr lang="en-GB" smtClean="0"/>
              <a:t>‹#›</a:t>
            </a:fld>
            <a:endParaRPr lang="en-GB"/>
          </a:p>
        </p:txBody>
      </p:sp>
    </p:spTree>
    <p:extLst>
      <p:ext uri="{BB962C8B-B14F-4D97-AF65-F5344CB8AC3E}">
        <p14:creationId xmlns:p14="http://schemas.microsoft.com/office/powerpoint/2010/main" val="26260132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615072B-8302-4574-8CFC-600B3A5050D6}" type="slidenum">
              <a:rPr lang="en-GB" smtClean="0"/>
              <a:t>2</a:t>
            </a:fld>
            <a:endParaRPr lang="en-GB"/>
          </a:p>
        </p:txBody>
      </p:sp>
    </p:spTree>
    <p:extLst>
      <p:ext uri="{BB962C8B-B14F-4D97-AF65-F5344CB8AC3E}">
        <p14:creationId xmlns:p14="http://schemas.microsoft.com/office/powerpoint/2010/main" val="39129563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The BTEC Level 3 Extended Certificate in Information Technology will provide you with the opportunity to develop you cognitive and problem solving skills, you will develop an understanding of project management techniques and the importance of effective communication and working collaboratively. In essence you will develop the skills that will enable you to succeed in either academia or the world of work.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C615072B-8302-4574-8CFC-600B3A5050D6}" type="slidenum">
              <a:rPr lang="en-GB" smtClean="0"/>
              <a:t>7</a:t>
            </a:fld>
            <a:endParaRPr lang="en-GB"/>
          </a:p>
        </p:txBody>
      </p:sp>
    </p:spTree>
    <p:extLst>
      <p:ext uri="{BB962C8B-B14F-4D97-AF65-F5344CB8AC3E}">
        <p14:creationId xmlns:p14="http://schemas.microsoft.com/office/powerpoint/2010/main" val="16488019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3206978-26BC-4979-87DB-06ACFBDBCF76}" type="datetimeFigureOut">
              <a:rPr lang="en-GB" smtClean="0"/>
              <a:t>18/03/2021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F42BC65-848B-427D-A5B8-50B6BD050010}" type="slidenum">
              <a:rPr lang="en-GB" smtClean="0"/>
              <a:t>‹#›</a:t>
            </a:fld>
            <a:endParaRPr lang="en-GB" dirty="0"/>
          </a:p>
        </p:txBody>
      </p:sp>
    </p:spTree>
    <p:extLst>
      <p:ext uri="{BB962C8B-B14F-4D97-AF65-F5344CB8AC3E}">
        <p14:creationId xmlns:p14="http://schemas.microsoft.com/office/powerpoint/2010/main" val="19085811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3206978-26BC-4979-87DB-06ACFBDBCF76}" type="datetimeFigureOut">
              <a:rPr lang="en-GB" smtClean="0"/>
              <a:t>18/03/2021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F42BC65-848B-427D-A5B8-50B6BD050010}" type="slidenum">
              <a:rPr lang="en-GB" smtClean="0"/>
              <a:t>‹#›</a:t>
            </a:fld>
            <a:endParaRPr lang="en-GB" dirty="0"/>
          </a:p>
        </p:txBody>
      </p:sp>
    </p:spTree>
    <p:extLst>
      <p:ext uri="{BB962C8B-B14F-4D97-AF65-F5344CB8AC3E}">
        <p14:creationId xmlns:p14="http://schemas.microsoft.com/office/powerpoint/2010/main" val="11119865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3206978-26BC-4979-87DB-06ACFBDBCF76}" type="datetimeFigureOut">
              <a:rPr lang="en-GB" smtClean="0"/>
              <a:t>18/03/2021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F42BC65-848B-427D-A5B8-50B6BD050010}" type="slidenum">
              <a:rPr lang="en-GB" smtClean="0"/>
              <a:t>‹#›</a:t>
            </a:fld>
            <a:endParaRPr lang="en-GB" dirty="0"/>
          </a:p>
        </p:txBody>
      </p:sp>
    </p:spTree>
    <p:extLst>
      <p:ext uri="{BB962C8B-B14F-4D97-AF65-F5344CB8AC3E}">
        <p14:creationId xmlns:p14="http://schemas.microsoft.com/office/powerpoint/2010/main" val="39391098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3206978-26BC-4979-87DB-06ACFBDBCF76}" type="datetimeFigureOut">
              <a:rPr lang="en-GB" smtClean="0"/>
              <a:t>18/03/2021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F42BC65-848B-427D-A5B8-50B6BD050010}" type="slidenum">
              <a:rPr lang="en-GB" smtClean="0"/>
              <a:t>‹#›</a:t>
            </a:fld>
            <a:endParaRPr lang="en-GB" dirty="0"/>
          </a:p>
        </p:txBody>
      </p:sp>
    </p:spTree>
    <p:extLst>
      <p:ext uri="{BB962C8B-B14F-4D97-AF65-F5344CB8AC3E}">
        <p14:creationId xmlns:p14="http://schemas.microsoft.com/office/powerpoint/2010/main" val="12498723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3206978-26BC-4979-87DB-06ACFBDBCF76}" type="datetimeFigureOut">
              <a:rPr lang="en-GB" smtClean="0"/>
              <a:t>18/03/2021</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EF42BC65-848B-427D-A5B8-50B6BD050010}" type="slidenum">
              <a:rPr lang="en-GB" smtClean="0"/>
              <a:t>‹#›</a:t>
            </a:fld>
            <a:endParaRPr lang="en-GB" dirty="0"/>
          </a:p>
        </p:txBody>
      </p:sp>
    </p:spTree>
    <p:extLst>
      <p:ext uri="{BB962C8B-B14F-4D97-AF65-F5344CB8AC3E}">
        <p14:creationId xmlns:p14="http://schemas.microsoft.com/office/powerpoint/2010/main" val="5817535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3206978-26BC-4979-87DB-06ACFBDBCF76}" type="datetimeFigureOut">
              <a:rPr lang="en-GB" smtClean="0"/>
              <a:t>18/03/2021</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EF42BC65-848B-427D-A5B8-50B6BD050010}" type="slidenum">
              <a:rPr lang="en-GB" smtClean="0"/>
              <a:t>‹#›</a:t>
            </a:fld>
            <a:endParaRPr lang="en-GB" dirty="0"/>
          </a:p>
        </p:txBody>
      </p:sp>
    </p:spTree>
    <p:extLst>
      <p:ext uri="{BB962C8B-B14F-4D97-AF65-F5344CB8AC3E}">
        <p14:creationId xmlns:p14="http://schemas.microsoft.com/office/powerpoint/2010/main" val="1446565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206978-26BC-4979-87DB-06ACFBDBCF76}" type="datetimeFigureOut">
              <a:rPr lang="en-GB" smtClean="0"/>
              <a:t>18/03/2021</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EF42BC65-848B-427D-A5B8-50B6BD050010}" type="slidenum">
              <a:rPr lang="en-GB" smtClean="0"/>
              <a:t>‹#›</a:t>
            </a:fld>
            <a:endParaRPr lang="en-GB" dirty="0"/>
          </a:p>
        </p:txBody>
      </p:sp>
    </p:spTree>
    <p:extLst>
      <p:ext uri="{BB962C8B-B14F-4D97-AF65-F5344CB8AC3E}">
        <p14:creationId xmlns:p14="http://schemas.microsoft.com/office/powerpoint/2010/main" val="15496035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3206978-26BC-4979-87DB-06ACFBDBCF76}" type="datetimeFigureOut">
              <a:rPr lang="en-GB" smtClean="0"/>
              <a:t>18/03/2021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F42BC65-848B-427D-A5B8-50B6BD050010}" type="slidenum">
              <a:rPr lang="en-GB" smtClean="0"/>
              <a:t>‹#›</a:t>
            </a:fld>
            <a:endParaRPr lang="en-GB" dirty="0"/>
          </a:p>
        </p:txBody>
      </p:sp>
    </p:spTree>
    <p:extLst>
      <p:ext uri="{BB962C8B-B14F-4D97-AF65-F5344CB8AC3E}">
        <p14:creationId xmlns:p14="http://schemas.microsoft.com/office/powerpoint/2010/main" val="30427834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3206978-26BC-4979-87DB-06ACFBDBCF76}" type="datetimeFigureOut">
              <a:rPr lang="en-GB" smtClean="0"/>
              <a:t>18/03/2021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F42BC65-848B-427D-A5B8-50B6BD050010}" type="slidenum">
              <a:rPr lang="en-GB" smtClean="0"/>
              <a:t>‹#›</a:t>
            </a:fld>
            <a:endParaRPr lang="en-GB" dirty="0"/>
          </a:p>
        </p:txBody>
      </p:sp>
    </p:spTree>
    <p:extLst>
      <p:ext uri="{BB962C8B-B14F-4D97-AF65-F5344CB8AC3E}">
        <p14:creationId xmlns:p14="http://schemas.microsoft.com/office/powerpoint/2010/main" val="31522565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3206978-26BC-4979-87DB-06ACFBDBCF76}" type="datetimeFigureOut">
              <a:rPr lang="en-GB" smtClean="0"/>
              <a:t>18/03/2021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F42BC65-848B-427D-A5B8-50B6BD050010}" type="slidenum">
              <a:rPr lang="en-GB" smtClean="0"/>
              <a:t>‹#›</a:t>
            </a:fld>
            <a:endParaRPr lang="en-GB" dirty="0"/>
          </a:p>
        </p:txBody>
      </p:sp>
    </p:spTree>
    <p:extLst>
      <p:ext uri="{BB962C8B-B14F-4D97-AF65-F5344CB8AC3E}">
        <p14:creationId xmlns:p14="http://schemas.microsoft.com/office/powerpoint/2010/main" val="36484928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3206978-26BC-4979-87DB-06ACFBDBCF76}" type="datetimeFigureOut">
              <a:rPr lang="en-GB" smtClean="0"/>
              <a:t>18/03/2021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F42BC65-848B-427D-A5B8-50B6BD050010}" type="slidenum">
              <a:rPr lang="en-GB" smtClean="0"/>
              <a:t>‹#›</a:t>
            </a:fld>
            <a:endParaRPr lang="en-GB" dirty="0"/>
          </a:p>
        </p:txBody>
      </p:sp>
    </p:spTree>
    <p:extLst>
      <p:ext uri="{BB962C8B-B14F-4D97-AF65-F5344CB8AC3E}">
        <p14:creationId xmlns:p14="http://schemas.microsoft.com/office/powerpoint/2010/main" val="30541168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206978-26BC-4979-87DB-06ACFBDBCF76}" type="datetimeFigureOut">
              <a:rPr lang="en-GB" smtClean="0"/>
              <a:t>18/03/2021</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42BC65-848B-427D-A5B8-50B6BD050010}" type="slidenum">
              <a:rPr lang="en-GB" smtClean="0"/>
              <a:t>‹#›</a:t>
            </a:fld>
            <a:endParaRPr lang="en-GB" dirty="0"/>
          </a:p>
        </p:txBody>
      </p:sp>
    </p:spTree>
    <p:extLst>
      <p:ext uri="{BB962C8B-B14F-4D97-AF65-F5344CB8AC3E}">
        <p14:creationId xmlns:p14="http://schemas.microsoft.com/office/powerpoint/2010/main" val="5749215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Layout" Target="../slideLayouts/slideLayout1.xml"/><Relationship Id="rId7" Type="http://schemas.openxmlformats.org/officeDocument/2006/relationships/image" Target="../media/image4.jpe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jpeg"/><Relationship Id="rId5" Type="http://schemas.openxmlformats.org/officeDocument/2006/relationships/image" Target="../media/image2.jpeg"/><Relationship Id="rId10" Type="http://schemas.openxmlformats.org/officeDocument/2006/relationships/image" Target="../media/image7.png"/><Relationship Id="rId4" Type="http://schemas.openxmlformats.org/officeDocument/2006/relationships/image" Target="../media/image1.jpeg"/><Relationship Id="rId9" Type="http://schemas.openxmlformats.org/officeDocument/2006/relationships/image" Target="../media/image6.jpe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2.xml"/><Relationship Id="rId7" Type="http://schemas.openxmlformats.org/officeDocument/2006/relationships/image" Target="../media/image10.png"/><Relationship Id="rId2" Type="http://schemas.microsoft.com/office/2007/relationships/media" Target="../media/media2.m4a"/><Relationship Id="rId1" Type="http://schemas.openxmlformats.org/officeDocument/2006/relationships/audio" Target="NULL" TargetMode="Externa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7.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7.png"/><Relationship Id="rId2" Type="http://schemas.microsoft.com/office/2007/relationships/media" Target="../media/media4.m4a"/><Relationship Id="rId1" Type="http://schemas.openxmlformats.org/officeDocument/2006/relationships/audio" Target="NULL" TargetMode="Externa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7.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slideLayout" Target="../slideLayouts/slideLayout2.xml"/><Relationship Id="rId7" Type="http://schemas.openxmlformats.org/officeDocument/2006/relationships/image" Target="../media/image11.png"/><Relationship Id="rId2" Type="http://schemas.microsoft.com/office/2007/relationships/media" Target="../media/media6.m4a"/><Relationship Id="rId1" Type="http://schemas.openxmlformats.org/officeDocument/2006/relationships/audio" Target="NULL" TargetMode="Externa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10.png"/><Relationship Id="rId9"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2.xml"/><Relationship Id="rId7" Type="http://schemas.openxmlformats.org/officeDocument/2006/relationships/image" Target="../media/image10.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notesSlide" Target="../notesSlides/notesSlide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7.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2" name="Rectangle 74">
            <a:extLst>
              <a:ext uri="{FF2B5EF4-FFF2-40B4-BE49-F238E27FC236}">
                <a16:creationId xmlns:a16="http://schemas.microsoft.com/office/drawing/2014/main" id="{4845A0EE-C4C8-4AE1-B3C6-1261368AC0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101411" cy="6858000"/>
          </a:xfrm>
          <a:prstGeom prst="rect">
            <a:avLst/>
          </a:prstGeom>
          <a:solidFill>
            <a:srgbClr val="693E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2" descr="Image result for compute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10138" y="639763"/>
            <a:ext cx="1376363" cy="1376363"/>
          </a:xfrm>
          <a:prstGeom prst="rect">
            <a:avLst/>
          </a:prstGeom>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354763" y="639763"/>
            <a:ext cx="1973263" cy="1376363"/>
          </a:xfrm>
          <a:prstGeom prst="rect">
            <a:avLst/>
          </a:prstGeom>
        </p:spPr>
      </p:pic>
      <p:pic>
        <p:nvPicPr>
          <p:cNvPr id="1030" name="Picture 6" descr="Image result for it industry"/>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10138" y="2084388"/>
            <a:ext cx="3417888" cy="1112838"/>
          </a:xfrm>
          <a:prstGeom prst="rect">
            <a:avLst/>
          </a:prstGeom>
          <a:extLst>
            <a:ext uri="{909E8E84-426E-40DD-AFC4-6F175D3DCCD1}">
              <a14:hiddenFill xmlns:a14="http://schemas.microsoft.com/office/drawing/2010/main">
                <a:solidFill>
                  <a:srgbClr val="FFFFFF"/>
                </a:solidFill>
              </a14:hiddenFill>
            </a:ext>
          </a:extLst>
        </p:spPr>
      </p:pic>
      <p:pic>
        <p:nvPicPr>
          <p:cNvPr id="1026" name="Picture 2" descr="Image result for compute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97606" y="5301208"/>
            <a:ext cx="1374775" cy="1374775"/>
          </a:xfrm>
          <a:prstGeom prst="rect">
            <a:avLst/>
          </a:prstGeom>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353175" y="3265488"/>
            <a:ext cx="1974850" cy="1374775"/>
          </a:xfrm>
          <a:prstGeom prst="rect">
            <a:avLst/>
          </a:prstGeom>
        </p:spPr>
      </p:pic>
      <p:pic>
        <p:nvPicPr>
          <p:cNvPr id="3" name="Picture 2" descr="BTEC Nationals Information Technology Student Book + Activebook">
            <a:extLst>
              <a:ext uri="{FF2B5EF4-FFF2-40B4-BE49-F238E27FC236}">
                <a16:creationId xmlns:a16="http://schemas.microsoft.com/office/drawing/2014/main" id="{18ED1EA2-E2DA-4C6F-8242-F19B69031F0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001846" y="3265488"/>
            <a:ext cx="1185863" cy="1511300"/>
          </a:xfrm>
          <a:prstGeom prst="rect">
            <a:avLst/>
          </a:prstGeom>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164263" y="4708525"/>
            <a:ext cx="2163763" cy="1511300"/>
          </a:xfrm>
          <a:prstGeom prst="rect">
            <a:avLst/>
          </a:prstGeom>
        </p:spPr>
      </p:pic>
      <p:sp>
        <p:nvSpPr>
          <p:cNvPr id="2" name="Title 1"/>
          <p:cNvSpPr>
            <a:spLocks noGrp="1"/>
          </p:cNvSpPr>
          <p:nvPr>
            <p:ph type="ctrTitle"/>
          </p:nvPr>
        </p:nvSpPr>
        <p:spPr>
          <a:xfrm>
            <a:off x="466221" y="640080"/>
            <a:ext cx="3168968" cy="5366523"/>
          </a:xfrm>
        </p:spPr>
        <p:txBody>
          <a:bodyPr vert="horz" lIns="91440" tIns="45720" rIns="91440" bIns="45720" rtlCol="0" anchor="ctr">
            <a:normAutofit fontScale="90000"/>
          </a:bodyPr>
          <a:lstStyle/>
          <a:p>
            <a:pPr>
              <a:lnSpc>
                <a:spcPct val="90000"/>
              </a:lnSpc>
            </a:pPr>
            <a:r>
              <a:rPr lang="en-US" b="0" i="0" kern="1200" dirty="0">
                <a:solidFill>
                  <a:srgbClr val="FFFFFF"/>
                </a:solidFill>
                <a:effectLst/>
                <a:latin typeface="+mj-lt"/>
                <a:ea typeface="+mj-ea"/>
                <a:cs typeface="+mj-cs"/>
              </a:rPr>
              <a:t>Level 3 BTEC National Extended Certificate in Information Technology</a:t>
            </a:r>
            <a:br>
              <a:rPr lang="en-US" b="0" i="0" kern="1200" dirty="0">
                <a:solidFill>
                  <a:srgbClr val="FFFFFF"/>
                </a:solidFill>
                <a:effectLst/>
                <a:latin typeface="+mj-lt"/>
                <a:ea typeface="+mj-ea"/>
                <a:cs typeface="+mj-cs"/>
              </a:rPr>
            </a:br>
            <a:br>
              <a:rPr lang="en-US" b="0" i="0" kern="1200" dirty="0">
                <a:solidFill>
                  <a:srgbClr val="FFFFFF"/>
                </a:solidFill>
                <a:effectLst/>
                <a:latin typeface="+mj-lt"/>
                <a:ea typeface="+mj-ea"/>
                <a:cs typeface="+mj-cs"/>
              </a:rPr>
            </a:br>
            <a:r>
              <a:rPr lang="en-US" b="0" i="0" kern="1200" dirty="0" err="1">
                <a:solidFill>
                  <a:srgbClr val="FFFFFF"/>
                </a:solidFill>
                <a:effectLst/>
                <a:latin typeface="+mj-lt"/>
                <a:ea typeface="+mj-ea"/>
                <a:cs typeface="+mj-cs"/>
              </a:rPr>
              <a:t>Mr</a:t>
            </a:r>
            <a:r>
              <a:rPr lang="en-US" b="0" i="0" kern="1200" dirty="0">
                <a:solidFill>
                  <a:srgbClr val="FFFFFF"/>
                </a:solidFill>
                <a:effectLst/>
                <a:latin typeface="+mj-lt"/>
                <a:ea typeface="+mj-ea"/>
                <a:cs typeface="+mj-cs"/>
              </a:rPr>
              <a:t> Taurins</a:t>
            </a:r>
            <a:br>
              <a:rPr lang="en-US" b="0" i="0" kern="1200" dirty="0">
                <a:solidFill>
                  <a:srgbClr val="FFFFFF"/>
                </a:solidFill>
                <a:effectLst/>
                <a:latin typeface="+mj-lt"/>
                <a:ea typeface="+mj-ea"/>
                <a:cs typeface="+mj-cs"/>
              </a:rPr>
            </a:br>
            <a:r>
              <a:rPr lang="en-US" b="0" i="0" kern="1200" dirty="0" err="1">
                <a:solidFill>
                  <a:srgbClr val="FFFFFF"/>
                </a:solidFill>
                <a:effectLst/>
                <a:latin typeface="+mj-lt"/>
                <a:ea typeface="+mj-ea"/>
                <a:cs typeface="+mj-cs"/>
              </a:rPr>
              <a:t>Mr</a:t>
            </a:r>
            <a:r>
              <a:rPr lang="en-US" b="0" i="0" kern="1200" dirty="0">
                <a:solidFill>
                  <a:srgbClr val="FFFFFF"/>
                </a:solidFill>
                <a:effectLst/>
                <a:latin typeface="+mj-lt"/>
                <a:ea typeface="+mj-ea"/>
                <a:cs typeface="+mj-cs"/>
              </a:rPr>
              <a:t> Hussain</a:t>
            </a:r>
          </a:p>
        </p:txBody>
      </p:sp>
      <p:pic>
        <p:nvPicPr>
          <p:cNvPr id="8" name="Slide 1">
            <a:hlinkClick r:id="" action="ppaction://media"/>
            <a:extLst>
              <a:ext uri="{FF2B5EF4-FFF2-40B4-BE49-F238E27FC236}">
                <a16:creationId xmlns:a16="http://schemas.microsoft.com/office/drawing/2014/main" id="{14B8F367-2454-4CE8-B86A-031A1B2E12CE}"/>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317985" y="6188620"/>
            <a:ext cx="487363" cy="487363"/>
          </a:xfrm>
          <a:prstGeom prst="rect">
            <a:avLst/>
          </a:prstGeom>
        </p:spPr>
      </p:pic>
    </p:spTree>
    <p:extLst>
      <p:ext uri="{BB962C8B-B14F-4D97-AF65-F5344CB8AC3E}">
        <p14:creationId xmlns:p14="http://schemas.microsoft.com/office/powerpoint/2010/main" val="1371655573"/>
      </p:ext>
    </p:extLst>
  </p:cSld>
  <p:clrMapOvr>
    <a:masterClrMapping/>
  </p:clrMapOvr>
  <mc:AlternateContent xmlns:mc="http://schemas.openxmlformats.org/markup-compatibility/2006" xmlns:p14="http://schemas.microsoft.com/office/powerpoint/2010/main">
    <mc:Choice Requires="p14">
      <p:transition spd="slow" p14:dur="2000" advTm="19412"/>
    </mc:Choice>
    <mc:Fallback xmlns="">
      <p:transition spd="slow" advTm="194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794"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extLst>
    <p:ext uri="{E180D4A7-C9FB-4DFB-919C-405C955672EB}">
      <p14:showEvtLst xmlns:p14="http://schemas.microsoft.com/office/powerpoint/2010/main">
        <p14:playEvt time="1" objId="8"/>
        <p14:stopEvt time="18877" objId="8"/>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51520" y="1843384"/>
            <a:ext cx="8640960" cy="2862322"/>
          </a:xfrm>
          <a:prstGeom prst="rect">
            <a:avLst/>
          </a:prstGeom>
        </p:spPr>
        <p:txBody>
          <a:bodyPr wrap="square">
            <a:spAutoFit/>
          </a:bodyPr>
          <a:lstStyle/>
          <a:p>
            <a:r>
              <a:rPr lang="en-GB" b="1" u="sng" dirty="0"/>
              <a:t>WHY CHOOSE IT BTEC?</a:t>
            </a:r>
          </a:p>
          <a:p>
            <a:endParaRPr lang="en-GB" dirty="0"/>
          </a:p>
          <a:p>
            <a:r>
              <a:rPr lang="en-GB" dirty="0"/>
              <a:t>The BTEC Level 3 National Extended Certificate in Information Technology is intended as an applied general qualification covering 360 GLH (Guided Learning Hours) and equivalent in size to one A Level.  </a:t>
            </a:r>
          </a:p>
          <a:p>
            <a:endParaRPr lang="en-GB" dirty="0"/>
          </a:p>
          <a:p>
            <a:r>
              <a:rPr lang="en-GB" dirty="0"/>
              <a:t>It is designed for learners who are interested in an introduction to the study of creating IT and computer systems to manage and share information alongside other fields of study, with a view to progressing to a wide range of higher education courses, not necessarily in IT.</a:t>
            </a:r>
          </a:p>
        </p:txBody>
      </p:sp>
      <p:pic>
        <p:nvPicPr>
          <p:cNvPr id="16" name="Picture 1">
            <a:extLst>
              <a:ext uri="{FF2B5EF4-FFF2-40B4-BE49-F238E27FC236}">
                <a16:creationId xmlns:a16="http://schemas.microsoft.com/office/drawing/2014/main" id="{E75C9C5F-1952-4791-BF0E-B41978DE8AC1}"/>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0120" y="6319713"/>
            <a:ext cx="720080" cy="327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3">
            <a:extLst>
              <a:ext uri="{FF2B5EF4-FFF2-40B4-BE49-F238E27FC236}">
                <a16:creationId xmlns:a16="http://schemas.microsoft.com/office/drawing/2014/main" id="{4B93BC9B-427D-4B82-8B16-4AEE61DB6A45}"/>
              </a:ext>
            </a:extLst>
          </p:cNvPr>
          <p:cNvPicPr>
            <a:picLocks noChangeAspect="1" noChangeArrowheads="1"/>
          </p:cNvPicPr>
          <p:nvPr/>
        </p:nvPicPr>
        <p:blipFill rotWithShape="1">
          <a:blip r:embed="rId6">
            <a:clrChange>
              <a:clrFrom>
                <a:srgbClr val="FCF5EB"/>
              </a:clrFrom>
              <a:clrTo>
                <a:srgbClr val="FCF5EB">
                  <a:alpha val="0"/>
                </a:srgbClr>
              </a:clrTo>
            </a:clrChange>
            <a:extLst>
              <a:ext uri="{28A0092B-C50C-407E-A947-70E740481C1C}">
                <a14:useLocalDpi xmlns:a14="http://schemas.microsoft.com/office/drawing/2010/main" val="0"/>
              </a:ext>
            </a:extLst>
          </a:blip>
          <a:srcRect l="24843" t="23945" r="57339" b="70421"/>
          <a:stretch/>
        </p:blipFill>
        <p:spPr bwMode="auto">
          <a:xfrm>
            <a:off x="1125416" y="6351886"/>
            <a:ext cx="1296144" cy="3278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9" name="Rectangle 18">
            <a:extLst>
              <a:ext uri="{FF2B5EF4-FFF2-40B4-BE49-F238E27FC236}">
                <a16:creationId xmlns:a16="http://schemas.microsoft.com/office/drawing/2014/main" id="{F5FF59D6-B87F-4128-93E1-B17B7AAE0AEE}"/>
              </a:ext>
            </a:extLst>
          </p:cNvPr>
          <p:cNvSpPr/>
          <p:nvPr/>
        </p:nvSpPr>
        <p:spPr>
          <a:xfrm>
            <a:off x="0" y="0"/>
            <a:ext cx="9144000" cy="170080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latin typeface="Century Gothic" panose="020B0502020202020204" pitchFamily="34" charset="0"/>
              </a:rPr>
              <a:t>Course offered:  </a:t>
            </a:r>
            <a:r>
              <a:rPr lang="en-US" sz="1600" dirty="0">
                <a:solidFill>
                  <a:schemeClr val="bg1"/>
                </a:solidFill>
                <a:latin typeface="Century Gothic" panose="020B0502020202020204" pitchFamily="34" charset="0"/>
              </a:rPr>
              <a:t>BTEC Level 3 Extended Certificate in Information Technology</a:t>
            </a:r>
            <a:endParaRPr lang="en-GB" sz="1600" dirty="0">
              <a:solidFill>
                <a:schemeClr val="bg1"/>
              </a:solidFill>
              <a:latin typeface="Century Gothic" panose="020B0502020202020204" pitchFamily="34" charset="0"/>
            </a:endParaRPr>
          </a:p>
          <a:p>
            <a:pPr algn="ctr"/>
            <a:r>
              <a:rPr lang="en-GB" sz="1600" dirty="0">
                <a:solidFill>
                  <a:schemeClr val="bg1"/>
                </a:solidFill>
                <a:latin typeface="Century Gothic" panose="020B0502020202020204" pitchFamily="34" charset="0"/>
              </a:rPr>
              <a:t>Length of course:  2 Years</a:t>
            </a:r>
          </a:p>
          <a:p>
            <a:pPr algn="ctr"/>
            <a:r>
              <a:rPr lang="en-GB" sz="1600" dirty="0">
                <a:solidFill>
                  <a:schemeClr val="bg1"/>
                </a:solidFill>
                <a:latin typeface="Century Gothic" panose="020B0502020202020204" pitchFamily="34" charset="0"/>
              </a:rPr>
              <a:t>Specification:  Edexcel</a:t>
            </a:r>
          </a:p>
          <a:p>
            <a:pPr algn="ctr"/>
            <a:r>
              <a:rPr lang="en-GB" sz="1600" dirty="0">
                <a:solidFill>
                  <a:schemeClr val="bg1"/>
                </a:solidFill>
                <a:latin typeface="Century Gothic" panose="020B0502020202020204" pitchFamily="34" charset="0"/>
              </a:rPr>
              <a:t>Number of lessons per week:  5 lessons a week</a:t>
            </a:r>
          </a:p>
          <a:p>
            <a:pPr algn="ctr"/>
            <a:r>
              <a:rPr lang="en-GB" sz="1600" dirty="0">
                <a:solidFill>
                  <a:schemeClr val="bg1"/>
                </a:solidFill>
                <a:latin typeface="Century Gothic" panose="020B0502020202020204" pitchFamily="34" charset="0"/>
              </a:rPr>
              <a:t>Entry qualifications:  </a:t>
            </a:r>
            <a:r>
              <a:rPr lang="en-US" sz="1600" dirty="0">
                <a:solidFill>
                  <a:schemeClr val="bg1"/>
                </a:solidFill>
                <a:latin typeface="Century Gothic" panose="020B0502020202020204" pitchFamily="34" charset="0"/>
              </a:rPr>
              <a:t>GCSE Mathematics Grade 4, and GCSE English Grade 4.</a:t>
            </a:r>
          </a:p>
        </p:txBody>
      </p:sp>
      <p:pic>
        <p:nvPicPr>
          <p:cNvPr id="20" name="Picture 19">
            <a:extLst>
              <a:ext uri="{FF2B5EF4-FFF2-40B4-BE49-F238E27FC236}">
                <a16:creationId xmlns:a16="http://schemas.microsoft.com/office/drawing/2014/main" id="{4D21F825-F459-489F-8423-FF687917C8D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087845" y="5955227"/>
            <a:ext cx="1874128" cy="766254"/>
          </a:xfrm>
          <a:prstGeom prst="rect">
            <a:avLst/>
          </a:prstGeom>
        </p:spPr>
      </p:pic>
      <p:pic>
        <p:nvPicPr>
          <p:cNvPr id="21" name="Slide 2">
            <a:hlinkClick r:id="" action="ppaction://media"/>
            <a:extLst>
              <a:ext uri="{FF2B5EF4-FFF2-40B4-BE49-F238E27FC236}">
                <a16:creationId xmlns:a16="http://schemas.microsoft.com/office/drawing/2014/main" id="{77E18BE6-2253-4E40-9190-E0F72CFC8A45}"/>
              </a:ext>
            </a:extLst>
          </p:cNvPr>
          <p:cNvPicPr>
            <a:picLocks noChangeAspect="1"/>
          </p:cNvPicPr>
          <p:nvPr>
            <a:audioFile r:link="rId1"/>
            <p:extLst>
              <p:ext uri="{DAA4B4D4-6D71-4841-9C94-3DE7FCFB9230}">
                <p14:media xmlns:p14="http://schemas.microsoft.com/office/powerpoint/2010/main" r:embed="rId2">
                  <p14:trim st="2980"/>
                </p14:media>
              </p:ext>
            </p:extLst>
          </p:nvPr>
        </p:nvPicPr>
        <p:blipFill>
          <a:blip r:embed="rId8"/>
          <a:stretch>
            <a:fillRect/>
          </a:stretch>
        </p:blipFill>
        <p:spPr>
          <a:xfrm>
            <a:off x="512837" y="5711545"/>
            <a:ext cx="487363" cy="487363"/>
          </a:xfrm>
          <a:prstGeom prst="rect">
            <a:avLst/>
          </a:prstGeom>
        </p:spPr>
      </p:pic>
    </p:spTree>
    <p:extLst>
      <p:ext uri="{BB962C8B-B14F-4D97-AF65-F5344CB8AC3E}">
        <p14:creationId xmlns:p14="http://schemas.microsoft.com/office/powerpoint/2010/main" val="2184044690"/>
      </p:ext>
    </p:extLst>
  </p:cSld>
  <p:clrMapOvr>
    <a:masterClrMapping/>
  </p:clrMapOvr>
  <mc:AlternateContent xmlns:mc="http://schemas.openxmlformats.org/markup-compatibility/2006" xmlns:p14="http://schemas.microsoft.com/office/powerpoint/2010/main">
    <mc:Choice Requires="p14">
      <p:transition spd="slow" p14:dur="2000" advTm="21798"/>
    </mc:Choice>
    <mc:Fallback xmlns="">
      <p:transition spd="slow" advTm="217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489" fill="hold"/>
                                        <p:tgtEl>
                                          <p:spTgt spid="2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1"/>
                </p:tgtEl>
              </p:cMediaNode>
            </p:audio>
          </p:childTnLst>
        </p:cTn>
      </p:par>
    </p:tnLst>
  </p:timing>
  <p:extLst>
    <p:ext uri="{E180D4A7-C9FB-4DFB-919C-405C955672EB}">
      <p14:showEvtLst xmlns:p14="http://schemas.microsoft.com/office/powerpoint/2010/main">
        <p14:playEvt time="0" objId="21"/>
        <p14:stopEvt time="15590" objId="21"/>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51520" y="1843384"/>
            <a:ext cx="8640960" cy="3416320"/>
          </a:xfrm>
          <a:prstGeom prst="rect">
            <a:avLst/>
          </a:prstGeom>
        </p:spPr>
        <p:txBody>
          <a:bodyPr wrap="square">
            <a:spAutoFit/>
          </a:bodyPr>
          <a:lstStyle/>
          <a:p>
            <a:r>
              <a:rPr lang="en-GB" b="1" u="sng" dirty="0"/>
              <a:t>AIMS OF THE COURSE</a:t>
            </a:r>
          </a:p>
          <a:p>
            <a:endParaRPr lang="en-GB" dirty="0"/>
          </a:p>
          <a:p>
            <a:r>
              <a:rPr lang="en-GB" dirty="0"/>
              <a:t>You will develop a common core of IT knowledge and study areas such as the relationship between hardware and software that form an IT system, managing and processing data to support business and using IT to communicate and share information.</a:t>
            </a:r>
          </a:p>
          <a:p>
            <a:endParaRPr lang="en-GB" dirty="0"/>
          </a:p>
          <a:p>
            <a:r>
              <a:rPr lang="en-GB" dirty="0"/>
              <a:t>This BTEC qualification is a 2 Year course and students apply learning through a range of practical assessments. </a:t>
            </a:r>
          </a:p>
          <a:p>
            <a:endParaRPr lang="en-GB" dirty="0"/>
          </a:p>
          <a:p>
            <a:r>
              <a:rPr lang="en-GB" dirty="0"/>
              <a:t>The combination of practical and written assessment styles will give you the confidence to apply your knowledge to succeed in the workplace – and have the study skills to continue learning on higher education courses (if you choose to), and throughout your career.</a:t>
            </a:r>
          </a:p>
        </p:txBody>
      </p:sp>
      <p:pic>
        <p:nvPicPr>
          <p:cNvPr id="5" name="Picture 1">
            <a:extLst>
              <a:ext uri="{FF2B5EF4-FFF2-40B4-BE49-F238E27FC236}">
                <a16:creationId xmlns:a16="http://schemas.microsoft.com/office/drawing/2014/main" id="{0FF72842-D569-43EE-AB53-62082FED6006}"/>
              </a:ext>
            </a:extLst>
          </p:cNvPr>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0120" y="6319713"/>
            <a:ext cx="720080" cy="327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a:extLst>
              <a:ext uri="{FF2B5EF4-FFF2-40B4-BE49-F238E27FC236}">
                <a16:creationId xmlns:a16="http://schemas.microsoft.com/office/drawing/2014/main" id="{5CC26E58-A6E1-43B3-A8D7-CF668B00CF44}"/>
              </a:ext>
            </a:extLst>
          </p:cNvPr>
          <p:cNvPicPr>
            <a:picLocks noChangeAspect="1" noChangeArrowheads="1"/>
          </p:cNvPicPr>
          <p:nvPr/>
        </p:nvPicPr>
        <p:blipFill rotWithShape="1">
          <a:blip r:embed="rId5">
            <a:clrChange>
              <a:clrFrom>
                <a:srgbClr val="FCF5EB"/>
              </a:clrFrom>
              <a:clrTo>
                <a:srgbClr val="FCF5EB">
                  <a:alpha val="0"/>
                </a:srgbClr>
              </a:clrTo>
            </a:clrChange>
            <a:extLst>
              <a:ext uri="{28A0092B-C50C-407E-A947-70E740481C1C}">
                <a14:useLocalDpi xmlns:a14="http://schemas.microsoft.com/office/drawing/2010/main" val="0"/>
              </a:ext>
            </a:extLst>
          </a:blip>
          <a:srcRect l="24843" t="23945" r="57339" b="70421"/>
          <a:stretch/>
        </p:blipFill>
        <p:spPr bwMode="auto">
          <a:xfrm>
            <a:off x="1125416" y="6351886"/>
            <a:ext cx="1296144" cy="3278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a:extLst>
              <a:ext uri="{FF2B5EF4-FFF2-40B4-BE49-F238E27FC236}">
                <a16:creationId xmlns:a16="http://schemas.microsoft.com/office/drawing/2014/main" id="{2F1072E2-83D2-4A00-A80E-98A2DCEA184C}"/>
              </a:ext>
            </a:extLst>
          </p:cNvPr>
          <p:cNvSpPr/>
          <p:nvPr/>
        </p:nvSpPr>
        <p:spPr>
          <a:xfrm>
            <a:off x="0" y="0"/>
            <a:ext cx="9144000" cy="170080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latin typeface="Century Gothic" panose="020B0502020202020204" pitchFamily="34" charset="0"/>
              </a:rPr>
              <a:t>Course offered:  </a:t>
            </a:r>
            <a:r>
              <a:rPr lang="en-US" sz="1600" dirty="0">
                <a:solidFill>
                  <a:schemeClr val="bg1"/>
                </a:solidFill>
                <a:latin typeface="Century Gothic" panose="020B0502020202020204" pitchFamily="34" charset="0"/>
              </a:rPr>
              <a:t>BTEC Level 3 Extended Certificate in Information Technology</a:t>
            </a:r>
            <a:endParaRPr lang="en-GB" sz="1600" dirty="0">
              <a:solidFill>
                <a:schemeClr val="bg1"/>
              </a:solidFill>
              <a:latin typeface="Century Gothic" panose="020B0502020202020204" pitchFamily="34" charset="0"/>
            </a:endParaRPr>
          </a:p>
          <a:p>
            <a:pPr algn="ctr"/>
            <a:r>
              <a:rPr lang="en-GB" sz="1600" dirty="0">
                <a:solidFill>
                  <a:schemeClr val="bg1"/>
                </a:solidFill>
                <a:latin typeface="Century Gothic" panose="020B0502020202020204" pitchFamily="34" charset="0"/>
              </a:rPr>
              <a:t>Length of course:  2 Years</a:t>
            </a:r>
          </a:p>
          <a:p>
            <a:pPr algn="ctr"/>
            <a:r>
              <a:rPr lang="en-GB" sz="1600" dirty="0">
                <a:solidFill>
                  <a:schemeClr val="bg1"/>
                </a:solidFill>
                <a:latin typeface="Century Gothic" panose="020B0502020202020204" pitchFamily="34" charset="0"/>
              </a:rPr>
              <a:t>Specification:  Edexcel</a:t>
            </a:r>
          </a:p>
          <a:p>
            <a:pPr algn="ctr"/>
            <a:r>
              <a:rPr lang="en-GB" sz="1600" dirty="0">
                <a:solidFill>
                  <a:schemeClr val="bg1"/>
                </a:solidFill>
                <a:latin typeface="Century Gothic" panose="020B0502020202020204" pitchFamily="34" charset="0"/>
              </a:rPr>
              <a:t>Number of lessons per week:  5 lessons a week</a:t>
            </a:r>
          </a:p>
          <a:p>
            <a:pPr algn="ctr"/>
            <a:r>
              <a:rPr lang="en-GB" sz="1600" dirty="0">
                <a:solidFill>
                  <a:schemeClr val="bg1"/>
                </a:solidFill>
                <a:latin typeface="Century Gothic" panose="020B0502020202020204" pitchFamily="34" charset="0"/>
              </a:rPr>
              <a:t>Entry qualifications:  </a:t>
            </a:r>
            <a:r>
              <a:rPr lang="en-US" sz="1600" dirty="0">
                <a:solidFill>
                  <a:schemeClr val="bg1"/>
                </a:solidFill>
                <a:latin typeface="Century Gothic" panose="020B0502020202020204" pitchFamily="34" charset="0"/>
              </a:rPr>
              <a:t>GCSE Mathematics Grade 4, and GCSE English Grade 4.</a:t>
            </a:r>
          </a:p>
        </p:txBody>
      </p:sp>
      <p:pic>
        <p:nvPicPr>
          <p:cNvPr id="9" name="Picture 8">
            <a:extLst>
              <a:ext uri="{FF2B5EF4-FFF2-40B4-BE49-F238E27FC236}">
                <a16:creationId xmlns:a16="http://schemas.microsoft.com/office/drawing/2014/main" id="{C355270F-087D-442B-BA31-324D433D942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87845" y="5955227"/>
            <a:ext cx="1874128" cy="766254"/>
          </a:xfrm>
          <a:prstGeom prst="rect">
            <a:avLst/>
          </a:prstGeom>
        </p:spPr>
      </p:pic>
      <p:pic>
        <p:nvPicPr>
          <p:cNvPr id="3" name="Slide 3">
            <a:hlinkClick r:id="" action="ppaction://media"/>
            <a:extLst>
              <a:ext uri="{FF2B5EF4-FFF2-40B4-BE49-F238E27FC236}">
                <a16:creationId xmlns:a16="http://schemas.microsoft.com/office/drawing/2014/main" id="{C3FB62F3-1583-4AAE-981D-2B0E1720CB1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299785" y="5566305"/>
            <a:ext cx="487363" cy="487363"/>
          </a:xfrm>
          <a:prstGeom prst="rect">
            <a:avLst/>
          </a:prstGeom>
        </p:spPr>
      </p:pic>
    </p:spTree>
    <p:extLst>
      <p:ext uri="{BB962C8B-B14F-4D97-AF65-F5344CB8AC3E}">
        <p14:creationId xmlns:p14="http://schemas.microsoft.com/office/powerpoint/2010/main" val="2328524928"/>
      </p:ext>
    </p:extLst>
  </p:cSld>
  <p:clrMapOvr>
    <a:masterClrMapping/>
  </p:clrMapOvr>
  <mc:AlternateContent xmlns:mc="http://schemas.openxmlformats.org/markup-compatibility/2006" xmlns:p14="http://schemas.microsoft.com/office/powerpoint/2010/main">
    <mc:Choice Requires="p14">
      <p:transition spd="slow" p14:dur="2000" advTm="31455"/>
    </mc:Choice>
    <mc:Fallback xmlns="">
      <p:transition spd="slow" advTm="314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21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extLst>
    <p:ext uri="{E180D4A7-C9FB-4DFB-919C-405C955672EB}">
      <p14:showEvtLst xmlns:p14="http://schemas.microsoft.com/office/powerpoint/2010/main">
        <p14:playEvt time="0" objId="3"/>
        <p14:stopEvt time="18464" objId="3"/>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51520" y="1843384"/>
            <a:ext cx="8640960" cy="2862322"/>
          </a:xfrm>
          <a:prstGeom prst="rect">
            <a:avLst/>
          </a:prstGeom>
        </p:spPr>
        <p:txBody>
          <a:bodyPr wrap="square">
            <a:spAutoFit/>
          </a:bodyPr>
          <a:lstStyle/>
          <a:p>
            <a:r>
              <a:rPr lang="en-GB" b="1" u="sng" dirty="0"/>
              <a:t>SKILLS &amp; KNOWLEDGE</a:t>
            </a:r>
          </a:p>
          <a:p>
            <a:endParaRPr lang="en-GB" dirty="0"/>
          </a:p>
          <a:p>
            <a:r>
              <a:rPr lang="en-US" dirty="0"/>
              <a:t>All BTEC Nationals provide transferable knowledge and skills that prepare learners for progression to university. The transferable skills that universities value include:</a:t>
            </a:r>
            <a:br>
              <a:rPr lang="en-US" dirty="0"/>
            </a:br>
            <a:endParaRPr lang="en-US" dirty="0"/>
          </a:p>
          <a:p>
            <a:r>
              <a:rPr lang="en-US" dirty="0"/>
              <a:t>The ability to learn independently</a:t>
            </a:r>
            <a:br>
              <a:rPr lang="en-US" dirty="0"/>
            </a:br>
            <a:endParaRPr lang="en-US" dirty="0"/>
          </a:p>
          <a:p>
            <a:r>
              <a:rPr lang="en-US" dirty="0"/>
              <a:t>The ability to research actively and methodically</a:t>
            </a:r>
            <a:br>
              <a:rPr lang="en-US" dirty="0"/>
            </a:br>
            <a:endParaRPr lang="en-US" dirty="0"/>
          </a:p>
          <a:p>
            <a:r>
              <a:rPr lang="en-US" dirty="0"/>
              <a:t>Being able to give presentations and being active group members.</a:t>
            </a:r>
          </a:p>
        </p:txBody>
      </p:sp>
      <p:pic>
        <p:nvPicPr>
          <p:cNvPr id="5" name="Picture 1">
            <a:extLst>
              <a:ext uri="{FF2B5EF4-FFF2-40B4-BE49-F238E27FC236}">
                <a16:creationId xmlns:a16="http://schemas.microsoft.com/office/drawing/2014/main" id="{19C4F34B-EFD5-47FC-A996-06FA2F05A2E4}"/>
              </a:ext>
            </a:extLst>
          </p:cNvPr>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0120" y="6319713"/>
            <a:ext cx="720080" cy="327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a:extLst>
              <a:ext uri="{FF2B5EF4-FFF2-40B4-BE49-F238E27FC236}">
                <a16:creationId xmlns:a16="http://schemas.microsoft.com/office/drawing/2014/main" id="{40546029-01BF-4F2C-8E95-B55951185EB0}"/>
              </a:ext>
            </a:extLst>
          </p:cNvPr>
          <p:cNvPicPr>
            <a:picLocks noChangeAspect="1" noChangeArrowheads="1"/>
          </p:cNvPicPr>
          <p:nvPr/>
        </p:nvPicPr>
        <p:blipFill rotWithShape="1">
          <a:blip r:embed="rId5">
            <a:clrChange>
              <a:clrFrom>
                <a:srgbClr val="FCF5EB"/>
              </a:clrFrom>
              <a:clrTo>
                <a:srgbClr val="FCF5EB">
                  <a:alpha val="0"/>
                </a:srgbClr>
              </a:clrTo>
            </a:clrChange>
            <a:extLst>
              <a:ext uri="{28A0092B-C50C-407E-A947-70E740481C1C}">
                <a14:useLocalDpi xmlns:a14="http://schemas.microsoft.com/office/drawing/2010/main" val="0"/>
              </a:ext>
            </a:extLst>
          </a:blip>
          <a:srcRect l="24843" t="23945" r="57339" b="70421"/>
          <a:stretch/>
        </p:blipFill>
        <p:spPr bwMode="auto">
          <a:xfrm>
            <a:off x="1125416" y="6351886"/>
            <a:ext cx="1296144" cy="3278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8">
            <a:extLst>
              <a:ext uri="{FF2B5EF4-FFF2-40B4-BE49-F238E27FC236}">
                <a16:creationId xmlns:a16="http://schemas.microsoft.com/office/drawing/2014/main" id="{0F92689B-9E7E-451F-83C8-95624AEF219B}"/>
              </a:ext>
            </a:extLst>
          </p:cNvPr>
          <p:cNvSpPr/>
          <p:nvPr/>
        </p:nvSpPr>
        <p:spPr>
          <a:xfrm>
            <a:off x="0" y="0"/>
            <a:ext cx="9144000" cy="170080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latin typeface="Century Gothic" panose="020B0502020202020204" pitchFamily="34" charset="0"/>
              </a:rPr>
              <a:t>Course offered:  </a:t>
            </a:r>
            <a:r>
              <a:rPr lang="en-US" sz="1600" dirty="0">
                <a:solidFill>
                  <a:schemeClr val="bg1"/>
                </a:solidFill>
                <a:latin typeface="Century Gothic" panose="020B0502020202020204" pitchFamily="34" charset="0"/>
              </a:rPr>
              <a:t>BTEC Level 3 Extended Certificate in Information Technology</a:t>
            </a:r>
            <a:endParaRPr lang="en-GB" sz="1600" dirty="0">
              <a:solidFill>
                <a:schemeClr val="bg1"/>
              </a:solidFill>
              <a:latin typeface="Century Gothic" panose="020B0502020202020204" pitchFamily="34" charset="0"/>
            </a:endParaRPr>
          </a:p>
          <a:p>
            <a:pPr algn="ctr"/>
            <a:r>
              <a:rPr lang="en-GB" sz="1600" dirty="0">
                <a:solidFill>
                  <a:schemeClr val="bg1"/>
                </a:solidFill>
                <a:latin typeface="Century Gothic" panose="020B0502020202020204" pitchFamily="34" charset="0"/>
              </a:rPr>
              <a:t>Length of course:  2 Years</a:t>
            </a:r>
          </a:p>
          <a:p>
            <a:pPr algn="ctr"/>
            <a:r>
              <a:rPr lang="en-GB" sz="1600" dirty="0">
                <a:solidFill>
                  <a:schemeClr val="bg1"/>
                </a:solidFill>
                <a:latin typeface="Century Gothic" panose="020B0502020202020204" pitchFamily="34" charset="0"/>
              </a:rPr>
              <a:t>Specification:  Edexcel</a:t>
            </a:r>
          </a:p>
          <a:p>
            <a:pPr algn="ctr"/>
            <a:r>
              <a:rPr lang="en-GB" sz="1600" dirty="0">
                <a:solidFill>
                  <a:schemeClr val="bg1"/>
                </a:solidFill>
                <a:latin typeface="Century Gothic" panose="020B0502020202020204" pitchFamily="34" charset="0"/>
              </a:rPr>
              <a:t>Number of lessons per week: 5 lessons a week</a:t>
            </a:r>
          </a:p>
          <a:p>
            <a:pPr algn="ctr"/>
            <a:r>
              <a:rPr lang="en-GB" sz="1600" dirty="0">
                <a:solidFill>
                  <a:schemeClr val="bg1"/>
                </a:solidFill>
                <a:latin typeface="Century Gothic" panose="020B0502020202020204" pitchFamily="34" charset="0"/>
              </a:rPr>
              <a:t>Entry qualifications:  </a:t>
            </a:r>
            <a:r>
              <a:rPr lang="en-US" sz="1600" dirty="0">
                <a:solidFill>
                  <a:schemeClr val="bg1"/>
                </a:solidFill>
                <a:latin typeface="Century Gothic" panose="020B0502020202020204" pitchFamily="34" charset="0"/>
              </a:rPr>
              <a:t>GCSE Mathematics Grade 4, and GCSE English Grade 4.</a:t>
            </a:r>
          </a:p>
        </p:txBody>
      </p:sp>
      <p:pic>
        <p:nvPicPr>
          <p:cNvPr id="11" name="Picture 10">
            <a:extLst>
              <a:ext uri="{FF2B5EF4-FFF2-40B4-BE49-F238E27FC236}">
                <a16:creationId xmlns:a16="http://schemas.microsoft.com/office/drawing/2014/main" id="{883017B4-AC16-4EC4-A14A-B3A328EF111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87845" y="5955227"/>
            <a:ext cx="1874128" cy="766254"/>
          </a:xfrm>
          <a:prstGeom prst="rect">
            <a:avLst/>
          </a:prstGeom>
        </p:spPr>
      </p:pic>
      <p:pic>
        <p:nvPicPr>
          <p:cNvPr id="3" name="Slide 4">
            <a:hlinkClick r:id="" action="ppaction://media"/>
            <a:extLst>
              <a:ext uri="{FF2B5EF4-FFF2-40B4-BE49-F238E27FC236}">
                <a16:creationId xmlns:a16="http://schemas.microsoft.com/office/drawing/2014/main" id="{B9A752A3-1697-46A2-9528-215CBFDA2F4D}"/>
              </a:ext>
            </a:extLst>
          </p:cNvPr>
          <p:cNvPicPr>
            <a:picLocks noChangeAspect="1"/>
          </p:cNvPicPr>
          <p:nvPr>
            <a:audioFile r:link="rId1"/>
            <p:extLst>
              <p:ext uri="{DAA4B4D4-6D71-4841-9C94-3DE7FCFB9230}">
                <p14:media xmlns:p14="http://schemas.microsoft.com/office/powerpoint/2010/main" r:embed="rId2">
                  <p14:trim end="4340.7278"/>
                </p14:media>
              </p:ext>
            </p:extLst>
          </p:nvPr>
        </p:nvPicPr>
        <p:blipFill>
          <a:blip r:embed="rId7"/>
          <a:stretch>
            <a:fillRect/>
          </a:stretch>
        </p:blipFill>
        <p:spPr>
          <a:xfrm>
            <a:off x="221356" y="5711545"/>
            <a:ext cx="487363" cy="487363"/>
          </a:xfrm>
          <a:prstGeom prst="rect">
            <a:avLst/>
          </a:prstGeom>
        </p:spPr>
      </p:pic>
    </p:spTree>
    <p:extLst>
      <p:ext uri="{BB962C8B-B14F-4D97-AF65-F5344CB8AC3E}">
        <p14:creationId xmlns:p14="http://schemas.microsoft.com/office/powerpoint/2010/main" val="1746755275"/>
      </p:ext>
    </p:extLst>
  </p:cSld>
  <p:clrMapOvr>
    <a:masterClrMapping/>
  </p:clrMapOvr>
  <mc:AlternateContent xmlns:mc="http://schemas.openxmlformats.org/markup-compatibility/2006" xmlns:p14="http://schemas.microsoft.com/office/powerpoint/2010/main">
    <mc:Choice Requires="p14">
      <p:transition spd="slow" p14:dur="2000" advTm="25985"/>
    </mc:Choice>
    <mc:Fallback xmlns="">
      <p:transition spd="slow" advTm="259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23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extLst>
    <p:ext uri="{E180D4A7-C9FB-4DFB-919C-405C955672EB}">
      <p14:showEvtLst xmlns:p14="http://schemas.microsoft.com/office/powerpoint/2010/main">
        <p14:playEvt time="0" objId="3"/>
        <p14:stopEvt time="18513" objId="3"/>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51520" y="1843384"/>
            <a:ext cx="8640960" cy="3970318"/>
          </a:xfrm>
          <a:prstGeom prst="rect">
            <a:avLst/>
          </a:prstGeom>
        </p:spPr>
        <p:txBody>
          <a:bodyPr wrap="square">
            <a:spAutoFit/>
          </a:bodyPr>
          <a:lstStyle/>
          <a:p>
            <a:r>
              <a:rPr lang="en-US" b="1" u="sng" dirty="0"/>
              <a:t>LEARNING STYLES</a:t>
            </a:r>
          </a:p>
          <a:p>
            <a:endParaRPr lang="en-US" dirty="0"/>
          </a:p>
          <a:p>
            <a:r>
              <a:rPr lang="en-US" dirty="0"/>
              <a:t>The BTEC course requires students to be well motivated, organised and independent learners who enjoy an active learning approach. </a:t>
            </a:r>
          </a:p>
          <a:p>
            <a:endParaRPr lang="en-US" dirty="0"/>
          </a:p>
          <a:p>
            <a:r>
              <a:rPr lang="en-US" dirty="0"/>
              <a:t>We use a range of different teaching methods and you will be helped to identify your own learning style preferences and to make use of these to help you succeed. </a:t>
            </a:r>
          </a:p>
          <a:p>
            <a:endParaRPr lang="en-US" dirty="0"/>
          </a:p>
          <a:p>
            <a:r>
              <a:rPr lang="en-US" dirty="0"/>
              <a:t>You will be expected to develop independent thinking and study skills. You will use a wide variety of software applications and produce coursework in different formats such as multimedia presentations, web pages, written reports and posters.  </a:t>
            </a:r>
          </a:p>
          <a:p>
            <a:endParaRPr lang="en-US" dirty="0"/>
          </a:p>
          <a:p>
            <a:r>
              <a:rPr lang="en-US" dirty="0"/>
              <a:t>Students who prefer to demonstrate ability and expertise through practical coursework and ongoing assessment should enjoy the </a:t>
            </a:r>
            <a:r>
              <a:rPr lang="en-US" dirty="0" err="1"/>
              <a:t>rigour</a:t>
            </a:r>
            <a:r>
              <a:rPr lang="en-US" dirty="0"/>
              <a:t> and structure of the course.</a:t>
            </a:r>
          </a:p>
        </p:txBody>
      </p:sp>
      <p:pic>
        <p:nvPicPr>
          <p:cNvPr id="5" name="Picture 1">
            <a:extLst>
              <a:ext uri="{FF2B5EF4-FFF2-40B4-BE49-F238E27FC236}">
                <a16:creationId xmlns:a16="http://schemas.microsoft.com/office/drawing/2014/main" id="{19C4F34B-EFD5-47FC-A996-06FA2F05A2E4}"/>
              </a:ext>
            </a:extLst>
          </p:cNvPr>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0120" y="6319713"/>
            <a:ext cx="720080" cy="327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a:extLst>
              <a:ext uri="{FF2B5EF4-FFF2-40B4-BE49-F238E27FC236}">
                <a16:creationId xmlns:a16="http://schemas.microsoft.com/office/drawing/2014/main" id="{40546029-01BF-4F2C-8E95-B55951185EB0}"/>
              </a:ext>
            </a:extLst>
          </p:cNvPr>
          <p:cNvPicPr>
            <a:picLocks noChangeAspect="1" noChangeArrowheads="1"/>
          </p:cNvPicPr>
          <p:nvPr/>
        </p:nvPicPr>
        <p:blipFill rotWithShape="1">
          <a:blip r:embed="rId5">
            <a:clrChange>
              <a:clrFrom>
                <a:srgbClr val="FCF5EB"/>
              </a:clrFrom>
              <a:clrTo>
                <a:srgbClr val="FCF5EB">
                  <a:alpha val="0"/>
                </a:srgbClr>
              </a:clrTo>
            </a:clrChange>
            <a:extLst>
              <a:ext uri="{28A0092B-C50C-407E-A947-70E740481C1C}">
                <a14:useLocalDpi xmlns:a14="http://schemas.microsoft.com/office/drawing/2010/main" val="0"/>
              </a:ext>
            </a:extLst>
          </a:blip>
          <a:srcRect l="24843" t="23945" r="57339" b="70421"/>
          <a:stretch/>
        </p:blipFill>
        <p:spPr bwMode="auto">
          <a:xfrm>
            <a:off x="1125416" y="6351886"/>
            <a:ext cx="1296144" cy="3278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8">
            <a:extLst>
              <a:ext uri="{FF2B5EF4-FFF2-40B4-BE49-F238E27FC236}">
                <a16:creationId xmlns:a16="http://schemas.microsoft.com/office/drawing/2014/main" id="{92E57A2A-1522-4D37-A990-F104C077B6A5}"/>
              </a:ext>
            </a:extLst>
          </p:cNvPr>
          <p:cNvSpPr/>
          <p:nvPr/>
        </p:nvSpPr>
        <p:spPr>
          <a:xfrm>
            <a:off x="0" y="0"/>
            <a:ext cx="9144000" cy="170080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latin typeface="Century Gothic" panose="020B0502020202020204" pitchFamily="34" charset="0"/>
              </a:rPr>
              <a:t>Course offered:  </a:t>
            </a:r>
            <a:r>
              <a:rPr lang="en-US" sz="1600" dirty="0">
                <a:solidFill>
                  <a:schemeClr val="bg1"/>
                </a:solidFill>
                <a:latin typeface="Century Gothic" panose="020B0502020202020204" pitchFamily="34" charset="0"/>
              </a:rPr>
              <a:t>BTEC Level 3 Extended Certificate in Information Technology</a:t>
            </a:r>
            <a:endParaRPr lang="en-GB" sz="1600" dirty="0">
              <a:solidFill>
                <a:schemeClr val="bg1"/>
              </a:solidFill>
              <a:latin typeface="Century Gothic" panose="020B0502020202020204" pitchFamily="34" charset="0"/>
            </a:endParaRPr>
          </a:p>
          <a:p>
            <a:pPr algn="ctr"/>
            <a:r>
              <a:rPr lang="en-GB" sz="1600" dirty="0">
                <a:solidFill>
                  <a:schemeClr val="bg1"/>
                </a:solidFill>
                <a:latin typeface="Century Gothic" panose="020B0502020202020204" pitchFamily="34" charset="0"/>
              </a:rPr>
              <a:t>Length of course:  2 Years</a:t>
            </a:r>
          </a:p>
          <a:p>
            <a:pPr algn="ctr"/>
            <a:r>
              <a:rPr lang="en-GB" sz="1600" dirty="0">
                <a:solidFill>
                  <a:schemeClr val="bg1"/>
                </a:solidFill>
                <a:latin typeface="Century Gothic" panose="020B0502020202020204" pitchFamily="34" charset="0"/>
              </a:rPr>
              <a:t>Specification:  Edexcel</a:t>
            </a:r>
          </a:p>
          <a:p>
            <a:pPr algn="ctr"/>
            <a:r>
              <a:rPr lang="en-GB" sz="1600" dirty="0">
                <a:solidFill>
                  <a:schemeClr val="bg1"/>
                </a:solidFill>
                <a:latin typeface="Century Gothic" panose="020B0502020202020204" pitchFamily="34" charset="0"/>
              </a:rPr>
              <a:t>Number of lessons per week:  5 lessons a week</a:t>
            </a:r>
          </a:p>
          <a:p>
            <a:pPr algn="ctr"/>
            <a:r>
              <a:rPr lang="en-GB" sz="1600" dirty="0">
                <a:solidFill>
                  <a:schemeClr val="bg1"/>
                </a:solidFill>
                <a:latin typeface="Century Gothic" panose="020B0502020202020204" pitchFamily="34" charset="0"/>
              </a:rPr>
              <a:t>Entry qualifications:  </a:t>
            </a:r>
            <a:r>
              <a:rPr lang="en-US" sz="1600" dirty="0">
                <a:solidFill>
                  <a:schemeClr val="bg1"/>
                </a:solidFill>
                <a:latin typeface="Century Gothic" panose="020B0502020202020204" pitchFamily="34" charset="0"/>
              </a:rPr>
              <a:t>GCSE Mathematics Grade 4, and GCSE English Grade 4.</a:t>
            </a:r>
          </a:p>
        </p:txBody>
      </p:sp>
      <p:pic>
        <p:nvPicPr>
          <p:cNvPr id="10" name="Picture 9">
            <a:extLst>
              <a:ext uri="{FF2B5EF4-FFF2-40B4-BE49-F238E27FC236}">
                <a16:creationId xmlns:a16="http://schemas.microsoft.com/office/drawing/2014/main" id="{89785187-A4BE-43E8-AA3E-FC452948008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87845" y="5955227"/>
            <a:ext cx="1874128" cy="766254"/>
          </a:xfrm>
          <a:prstGeom prst="rect">
            <a:avLst/>
          </a:prstGeom>
        </p:spPr>
      </p:pic>
      <p:pic>
        <p:nvPicPr>
          <p:cNvPr id="2" name="Slide 5">
            <a:hlinkClick r:id="" action="ppaction://media"/>
            <a:extLst>
              <a:ext uri="{FF2B5EF4-FFF2-40B4-BE49-F238E27FC236}">
                <a16:creationId xmlns:a16="http://schemas.microsoft.com/office/drawing/2014/main" id="{10B0F874-43D0-479B-AEC4-755B3C0F653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280120" y="5839112"/>
            <a:ext cx="487363" cy="487363"/>
          </a:xfrm>
          <a:prstGeom prst="rect">
            <a:avLst/>
          </a:prstGeom>
        </p:spPr>
      </p:pic>
    </p:spTree>
    <p:extLst>
      <p:ext uri="{BB962C8B-B14F-4D97-AF65-F5344CB8AC3E}">
        <p14:creationId xmlns:p14="http://schemas.microsoft.com/office/powerpoint/2010/main" val="1362073054"/>
      </p:ext>
    </p:extLst>
  </p:cSld>
  <p:clrMapOvr>
    <a:masterClrMapping/>
  </p:clrMapOvr>
  <mc:AlternateContent xmlns:mc="http://schemas.openxmlformats.org/markup-compatibility/2006" xmlns:p14="http://schemas.microsoft.com/office/powerpoint/2010/main">
    <mc:Choice Requires="p14">
      <p:transition spd="slow" p14:dur="2000" advTm="28257"/>
    </mc:Choice>
    <mc:Fallback xmlns="">
      <p:transition spd="slow" advTm="282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414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extLst>
    <p:ext uri="{E180D4A7-C9FB-4DFB-919C-405C955672EB}">
      <p14:showEvtLst xmlns:p14="http://schemas.microsoft.com/office/powerpoint/2010/main">
        <p14:playEvt time="0" objId="2"/>
        <p14:pauseEvt time="26555" objId="2"/>
        <p14:seekEvt time="26555" objId="2" seek="26264"/>
        <p14:resumeEvt time="26555" objId="2"/>
        <p14:stopEvt time="28257" objId="2"/>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51520" y="1843384"/>
            <a:ext cx="4752528" cy="4524315"/>
          </a:xfrm>
          <a:prstGeom prst="rect">
            <a:avLst/>
          </a:prstGeom>
        </p:spPr>
        <p:txBody>
          <a:bodyPr wrap="square">
            <a:spAutoFit/>
          </a:bodyPr>
          <a:lstStyle/>
          <a:p>
            <a:r>
              <a:rPr lang="en-US" b="1" u="sng" dirty="0"/>
              <a:t>CORE UNITS FOR THIS COURSE INCLUDE:</a:t>
            </a:r>
          </a:p>
          <a:p>
            <a:endParaRPr lang="en-US" dirty="0"/>
          </a:p>
          <a:p>
            <a:r>
              <a:rPr lang="en-US" dirty="0"/>
              <a:t>Unit 1: Information Technology Systems (synoptic) (External Exam)</a:t>
            </a:r>
          </a:p>
          <a:p>
            <a:r>
              <a:rPr lang="en-US" dirty="0"/>
              <a:t>Unit 2: Creating Systems to Manage Information (External – Practical Exam)</a:t>
            </a:r>
          </a:p>
          <a:p>
            <a:r>
              <a:rPr lang="en-US" dirty="0"/>
              <a:t>Unit 3: Using Social Media in Business (Coursework Assignment)</a:t>
            </a:r>
          </a:p>
          <a:p>
            <a:endParaRPr lang="en-US" dirty="0"/>
          </a:p>
          <a:p>
            <a:r>
              <a:rPr lang="en-US" b="1" u="sng" dirty="0"/>
              <a:t>OPTIONAL UNITS FOR THIS COURSE INCLUDE:</a:t>
            </a:r>
          </a:p>
          <a:p>
            <a:endParaRPr lang="en-US" dirty="0"/>
          </a:p>
          <a:p>
            <a:r>
              <a:rPr lang="en-US" dirty="0"/>
              <a:t>Unit 5: Data Modelling(Coursework Assignment)</a:t>
            </a:r>
          </a:p>
          <a:p>
            <a:r>
              <a:rPr lang="en-US" dirty="0"/>
              <a:t>OR:</a:t>
            </a:r>
          </a:p>
          <a:p>
            <a:r>
              <a:rPr lang="en-US" dirty="0"/>
              <a:t>Unit 6: Website Development (Coursework Assignment)</a:t>
            </a:r>
          </a:p>
          <a:p>
            <a:endParaRPr lang="en-US" dirty="0"/>
          </a:p>
        </p:txBody>
      </p:sp>
      <p:pic>
        <p:nvPicPr>
          <p:cNvPr id="4" name="Picture 3">
            <a:extLst>
              <a:ext uri="{FF2B5EF4-FFF2-40B4-BE49-F238E27FC236}">
                <a16:creationId xmlns:a16="http://schemas.microsoft.com/office/drawing/2014/main" id="{64C19558-CAA5-4698-97AE-6BA28A0A6F7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87845" y="5955227"/>
            <a:ext cx="1874128" cy="766254"/>
          </a:xfrm>
          <a:prstGeom prst="rect">
            <a:avLst/>
          </a:prstGeom>
        </p:spPr>
      </p:pic>
      <p:pic>
        <p:nvPicPr>
          <p:cNvPr id="5" name="Picture 1">
            <a:extLst>
              <a:ext uri="{FF2B5EF4-FFF2-40B4-BE49-F238E27FC236}">
                <a16:creationId xmlns:a16="http://schemas.microsoft.com/office/drawing/2014/main" id="{19C4F34B-EFD5-47FC-A996-06FA2F05A2E4}"/>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0120" y="6319713"/>
            <a:ext cx="720080" cy="327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a:extLst>
              <a:ext uri="{FF2B5EF4-FFF2-40B4-BE49-F238E27FC236}">
                <a16:creationId xmlns:a16="http://schemas.microsoft.com/office/drawing/2014/main" id="{40546029-01BF-4F2C-8E95-B55951185EB0}"/>
              </a:ext>
            </a:extLst>
          </p:cNvPr>
          <p:cNvPicPr>
            <a:picLocks noChangeAspect="1" noChangeArrowheads="1"/>
          </p:cNvPicPr>
          <p:nvPr/>
        </p:nvPicPr>
        <p:blipFill rotWithShape="1">
          <a:blip r:embed="rId6">
            <a:clrChange>
              <a:clrFrom>
                <a:srgbClr val="FCF5EB"/>
              </a:clrFrom>
              <a:clrTo>
                <a:srgbClr val="FCF5EB">
                  <a:alpha val="0"/>
                </a:srgbClr>
              </a:clrTo>
            </a:clrChange>
            <a:extLst>
              <a:ext uri="{28A0092B-C50C-407E-A947-70E740481C1C}">
                <a14:useLocalDpi xmlns:a14="http://schemas.microsoft.com/office/drawing/2010/main" val="0"/>
              </a:ext>
            </a:extLst>
          </a:blip>
          <a:srcRect l="24843" t="23945" r="57339" b="70421"/>
          <a:stretch/>
        </p:blipFill>
        <p:spPr bwMode="auto">
          <a:xfrm>
            <a:off x="1125416" y="6351886"/>
            <a:ext cx="1296144" cy="3278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8">
            <a:extLst>
              <a:ext uri="{FF2B5EF4-FFF2-40B4-BE49-F238E27FC236}">
                <a16:creationId xmlns:a16="http://schemas.microsoft.com/office/drawing/2014/main" id="{92E57A2A-1522-4D37-A990-F104C077B6A5}"/>
              </a:ext>
            </a:extLst>
          </p:cNvPr>
          <p:cNvSpPr/>
          <p:nvPr/>
        </p:nvSpPr>
        <p:spPr>
          <a:xfrm>
            <a:off x="0" y="0"/>
            <a:ext cx="9144000" cy="170080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latin typeface="Century Gothic" panose="020B0502020202020204" pitchFamily="34" charset="0"/>
              </a:rPr>
              <a:t>Course offered:  </a:t>
            </a:r>
            <a:r>
              <a:rPr lang="en-US" sz="1600" dirty="0">
                <a:solidFill>
                  <a:schemeClr val="bg1"/>
                </a:solidFill>
                <a:latin typeface="Century Gothic" panose="020B0502020202020204" pitchFamily="34" charset="0"/>
              </a:rPr>
              <a:t>BTEC Level 3 Extended Certificate in Information Technology</a:t>
            </a:r>
            <a:endParaRPr lang="en-GB" sz="1600" dirty="0">
              <a:solidFill>
                <a:schemeClr val="bg1"/>
              </a:solidFill>
              <a:latin typeface="Century Gothic" panose="020B0502020202020204" pitchFamily="34" charset="0"/>
            </a:endParaRPr>
          </a:p>
          <a:p>
            <a:pPr algn="ctr"/>
            <a:r>
              <a:rPr lang="en-GB" sz="1600" dirty="0">
                <a:solidFill>
                  <a:schemeClr val="bg1"/>
                </a:solidFill>
                <a:latin typeface="Century Gothic" panose="020B0502020202020204" pitchFamily="34" charset="0"/>
              </a:rPr>
              <a:t>Length of course:  2 Years</a:t>
            </a:r>
          </a:p>
          <a:p>
            <a:pPr algn="ctr"/>
            <a:r>
              <a:rPr lang="en-GB" sz="1600" dirty="0">
                <a:solidFill>
                  <a:schemeClr val="bg1"/>
                </a:solidFill>
                <a:latin typeface="Century Gothic" panose="020B0502020202020204" pitchFamily="34" charset="0"/>
              </a:rPr>
              <a:t>Specification:  Edexcel</a:t>
            </a:r>
          </a:p>
          <a:p>
            <a:pPr algn="ctr"/>
            <a:r>
              <a:rPr lang="en-GB" sz="1600" dirty="0">
                <a:solidFill>
                  <a:schemeClr val="bg1"/>
                </a:solidFill>
                <a:latin typeface="Century Gothic" panose="020B0502020202020204" pitchFamily="34" charset="0"/>
              </a:rPr>
              <a:t>Number of lessons per week: 5 lessons a week</a:t>
            </a:r>
          </a:p>
          <a:p>
            <a:pPr algn="ctr"/>
            <a:r>
              <a:rPr lang="en-GB" sz="1600" dirty="0">
                <a:solidFill>
                  <a:schemeClr val="bg1"/>
                </a:solidFill>
                <a:latin typeface="Century Gothic" panose="020B0502020202020204" pitchFamily="34" charset="0"/>
              </a:rPr>
              <a:t>Entry qualifications:  </a:t>
            </a:r>
            <a:r>
              <a:rPr lang="en-US" sz="1600" dirty="0">
                <a:solidFill>
                  <a:schemeClr val="bg1"/>
                </a:solidFill>
                <a:latin typeface="Century Gothic" panose="020B0502020202020204" pitchFamily="34" charset="0"/>
              </a:rPr>
              <a:t>GCSE Mathematics Grade 4, and GCSE English Grade 4.</a:t>
            </a:r>
          </a:p>
        </p:txBody>
      </p:sp>
      <p:pic>
        <p:nvPicPr>
          <p:cNvPr id="8" name="Picture 7">
            <a:extLst>
              <a:ext uri="{FF2B5EF4-FFF2-40B4-BE49-F238E27FC236}">
                <a16:creationId xmlns:a16="http://schemas.microsoft.com/office/drawing/2014/main" id="{EF936779-D0FC-42B1-89FC-7FC775B90BBC}"/>
              </a:ext>
            </a:extLst>
          </p:cNvPr>
          <p:cNvPicPr/>
          <p:nvPr/>
        </p:nvPicPr>
        <p:blipFill>
          <a:blip r:embed="rId7">
            <a:extLst>
              <a:ext uri="{28A0092B-C50C-407E-A947-70E740481C1C}">
                <a14:useLocalDpi xmlns:a14="http://schemas.microsoft.com/office/drawing/2010/main" val="0"/>
              </a:ext>
            </a:extLst>
          </a:blip>
          <a:stretch>
            <a:fillRect/>
          </a:stretch>
        </p:blipFill>
        <p:spPr>
          <a:xfrm>
            <a:off x="4950070" y="1843384"/>
            <a:ext cx="3960440" cy="2088232"/>
          </a:xfrm>
          <a:prstGeom prst="rect">
            <a:avLst/>
          </a:prstGeom>
        </p:spPr>
      </p:pic>
      <p:pic>
        <p:nvPicPr>
          <p:cNvPr id="10" name="Picture 9">
            <a:extLst>
              <a:ext uri="{FF2B5EF4-FFF2-40B4-BE49-F238E27FC236}">
                <a16:creationId xmlns:a16="http://schemas.microsoft.com/office/drawing/2014/main" id="{1C885D7D-CE14-458B-9F6F-F098E6E957D0}"/>
              </a:ext>
            </a:extLst>
          </p:cNvPr>
          <p:cNvPicPr/>
          <p:nvPr/>
        </p:nvPicPr>
        <p:blipFill>
          <a:blip r:embed="rId8">
            <a:extLst>
              <a:ext uri="{28A0092B-C50C-407E-A947-70E740481C1C}">
                <a14:useLocalDpi xmlns:a14="http://schemas.microsoft.com/office/drawing/2010/main" val="0"/>
              </a:ext>
            </a:extLst>
          </a:blip>
          <a:stretch>
            <a:fillRect/>
          </a:stretch>
        </p:blipFill>
        <p:spPr>
          <a:xfrm>
            <a:off x="4950070" y="3967042"/>
            <a:ext cx="3960440" cy="1838222"/>
          </a:xfrm>
          <a:prstGeom prst="rect">
            <a:avLst/>
          </a:prstGeom>
        </p:spPr>
      </p:pic>
      <p:pic>
        <p:nvPicPr>
          <p:cNvPr id="3" name="Slide 6">
            <a:hlinkClick r:id="" action="ppaction://media"/>
            <a:extLst>
              <a:ext uri="{FF2B5EF4-FFF2-40B4-BE49-F238E27FC236}">
                <a16:creationId xmlns:a16="http://schemas.microsoft.com/office/drawing/2014/main" id="{FB198D49-B1CB-4B73-9279-AE3A0295861C}"/>
              </a:ext>
            </a:extLst>
          </p:cNvPr>
          <p:cNvPicPr>
            <a:picLocks noChangeAspect="1"/>
          </p:cNvPicPr>
          <p:nvPr>
            <a:audioFile r:link="rId1"/>
            <p:extLst>
              <p:ext uri="{DAA4B4D4-6D71-4841-9C94-3DE7FCFB9230}">
                <p14:media xmlns:p14="http://schemas.microsoft.com/office/powerpoint/2010/main" r:embed="rId2">
                  <p14:trim end="9025.7233"/>
                </p14:media>
              </p:ext>
            </p:extLst>
          </p:nvPr>
        </p:nvPicPr>
        <p:blipFill>
          <a:blip r:embed="rId9"/>
          <a:stretch>
            <a:fillRect/>
          </a:stretch>
        </p:blipFill>
        <p:spPr>
          <a:xfrm>
            <a:off x="8620198" y="5840690"/>
            <a:ext cx="487363" cy="487363"/>
          </a:xfrm>
          <a:prstGeom prst="rect">
            <a:avLst/>
          </a:prstGeom>
        </p:spPr>
      </p:pic>
    </p:spTree>
    <p:extLst>
      <p:ext uri="{BB962C8B-B14F-4D97-AF65-F5344CB8AC3E}">
        <p14:creationId xmlns:p14="http://schemas.microsoft.com/office/powerpoint/2010/main" val="2810315020"/>
      </p:ext>
    </p:extLst>
  </p:cSld>
  <p:clrMapOvr>
    <a:masterClrMapping/>
  </p:clrMapOvr>
  <mc:AlternateContent xmlns:mc="http://schemas.openxmlformats.org/markup-compatibility/2006" xmlns:p14="http://schemas.microsoft.com/office/powerpoint/2010/main">
    <mc:Choice Requires="p14">
      <p:transition spd="slow" p14:dur="2000" advTm="56109"/>
    </mc:Choice>
    <mc:Fallback xmlns="">
      <p:transition spd="slow" advTm="561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272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extLst>
    <p:ext uri="{E180D4A7-C9FB-4DFB-919C-405C955672EB}">
      <p14:showEvtLst xmlns:p14="http://schemas.microsoft.com/office/powerpoint/2010/main">
        <p14:playEvt time="0" objId="3"/>
        <p14:stopEvt time="52808" objId="3"/>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51520" y="1843384"/>
            <a:ext cx="8640960" cy="3693319"/>
          </a:xfrm>
          <a:prstGeom prst="rect">
            <a:avLst/>
          </a:prstGeom>
        </p:spPr>
        <p:txBody>
          <a:bodyPr wrap="square">
            <a:spAutoFit/>
          </a:bodyPr>
          <a:lstStyle/>
          <a:p>
            <a:r>
              <a:rPr lang="en-US" b="1" u="sng" dirty="0"/>
              <a:t>HOW DOES THE QUALIFICATION PROVIDE EMPLOYABILITY SKILLS?</a:t>
            </a:r>
          </a:p>
          <a:p>
            <a:endParaRPr lang="en-US" dirty="0"/>
          </a:p>
          <a:p>
            <a:r>
              <a:rPr lang="en-US" dirty="0"/>
              <a:t>In the BTEC National units there are opportunities during the teaching and learning phase to give learners practice in developing employability skills. </a:t>
            </a:r>
          </a:p>
          <a:p>
            <a:endParaRPr lang="en-US" dirty="0"/>
          </a:p>
          <a:p>
            <a:r>
              <a:rPr lang="en-US" dirty="0"/>
              <a:t>Cognitive and problem-solving skills: use critical thinking, approach non-routine problems applying expert and creative solutions, use systems and technology</a:t>
            </a:r>
          </a:p>
          <a:p>
            <a:endParaRPr lang="en-US" dirty="0"/>
          </a:p>
          <a:p>
            <a:r>
              <a:rPr lang="en-US" dirty="0"/>
              <a:t>Intrapersonal skills: communicating, working collaboratively, negotiating and influencing, self-presentation</a:t>
            </a:r>
          </a:p>
          <a:p>
            <a:endParaRPr lang="en-US" dirty="0"/>
          </a:p>
          <a:p>
            <a:r>
              <a:rPr lang="en-US" dirty="0"/>
              <a:t>Interpersonal skills: self-management, adaptability and resilience, self-monitoring and development.</a:t>
            </a:r>
          </a:p>
        </p:txBody>
      </p:sp>
      <p:sp>
        <p:nvSpPr>
          <p:cNvPr id="12" name="Rectangle 11">
            <a:extLst>
              <a:ext uri="{FF2B5EF4-FFF2-40B4-BE49-F238E27FC236}">
                <a16:creationId xmlns:a16="http://schemas.microsoft.com/office/drawing/2014/main" id="{822A5C92-2683-4521-9ECB-8EAF82BDA0F7}"/>
              </a:ext>
            </a:extLst>
          </p:cNvPr>
          <p:cNvSpPr/>
          <p:nvPr/>
        </p:nvSpPr>
        <p:spPr>
          <a:xfrm>
            <a:off x="0" y="0"/>
            <a:ext cx="9144000" cy="170080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latin typeface="Century Gothic" panose="020B0502020202020204" pitchFamily="34" charset="0"/>
              </a:rPr>
              <a:t>Course offered:  </a:t>
            </a:r>
            <a:r>
              <a:rPr lang="en-US" sz="1600" dirty="0">
                <a:solidFill>
                  <a:schemeClr val="bg1"/>
                </a:solidFill>
                <a:latin typeface="Century Gothic" panose="020B0502020202020204" pitchFamily="34" charset="0"/>
              </a:rPr>
              <a:t>BTEC Level 3 Extended Certificate in Information Technology</a:t>
            </a:r>
            <a:endParaRPr lang="en-GB" sz="1600" dirty="0">
              <a:solidFill>
                <a:schemeClr val="bg1"/>
              </a:solidFill>
              <a:latin typeface="Century Gothic" panose="020B0502020202020204" pitchFamily="34" charset="0"/>
            </a:endParaRPr>
          </a:p>
          <a:p>
            <a:pPr algn="ctr"/>
            <a:r>
              <a:rPr lang="en-GB" sz="1600" dirty="0">
                <a:solidFill>
                  <a:schemeClr val="bg1"/>
                </a:solidFill>
                <a:latin typeface="Century Gothic" panose="020B0502020202020204" pitchFamily="34" charset="0"/>
              </a:rPr>
              <a:t>Length of course:  2 Years</a:t>
            </a:r>
          </a:p>
          <a:p>
            <a:pPr algn="ctr"/>
            <a:r>
              <a:rPr lang="en-GB" sz="1600" dirty="0">
                <a:solidFill>
                  <a:schemeClr val="bg1"/>
                </a:solidFill>
                <a:latin typeface="Century Gothic" panose="020B0502020202020204" pitchFamily="34" charset="0"/>
              </a:rPr>
              <a:t>Specification:  Edexcel</a:t>
            </a:r>
          </a:p>
          <a:p>
            <a:pPr algn="ctr"/>
            <a:r>
              <a:rPr lang="en-GB" sz="1600" dirty="0">
                <a:solidFill>
                  <a:schemeClr val="bg1"/>
                </a:solidFill>
                <a:latin typeface="Century Gothic" panose="020B0502020202020204" pitchFamily="34" charset="0"/>
              </a:rPr>
              <a:t>Number of lessons per week:  5 lessons a week</a:t>
            </a:r>
          </a:p>
          <a:p>
            <a:pPr algn="ctr"/>
            <a:r>
              <a:rPr lang="en-GB" sz="1600" dirty="0">
                <a:solidFill>
                  <a:schemeClr val="bg1"/>
                </a:solidFill>
                <a:latin typeface="Century Gothic" panose="020B0502020202020204" pitchFamily="34" charset="0"/>
              </a:rPr>
              <a:t>Entry qualifications:  </a:t>
            </a:r>
            <a:r>
              <a:rPr lang="en-US" sz="1600" dirty="0">
                <a:solidFill>
                  <a:schemeClr val="bg1"/>
                </a:solidFill>
                <a:latin typeface="Century Gothic" panose="020B0502020202020204" pitchFamily="34" charset="0"/>
              </a:rPr>
              <a:t>GCSE Mathematics Grade 4, and GCSE English Grade 4.</a:t>
            </a:r>
          </a:p>
        </p:txBody>
      </p:sp>
      <p:pic>
        <p:nvPicPr>
          <p:cNvPr id="5" name="Picture 1">
            <a:extLst>
              <a:ext uri="{FF2B5EF4-FFF2-40B4-BE49-F238E27FC236}">
                <a16:creationId xmlns:a16="http://schemas.microsoft.com/office/drawing/2014/main" id="{19C4F34B-EFD5-47FC-A996-06FA2F05A2E4}"/>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0120" y="6319713"/>
            <a:ext cx="720080" cy="327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a:extLst>
              <a:ext uri="{FF2B5EF4-FFF2-40B4-BE49-F238E27FC236}">
                <a16:creationId xmlns:a16="http://schemas.microsoft.com/office/drawing/2014/main" id="{40546029-01BF-4F2C-8E95-B55951185EB0}"/>
              </a:ext>
            </a:extLst>
          </p:cNvPr>
          <p:cNvPicPr>
            <a:picLocks noChangeAspect="1" noChangeArrowheads="1"/>
          </p:cNvPicPr>
          <p:nvPr/>
        </p:nvPicPr>
        <p:blipFill rotWithShape="1">
          <a:blip r:embed="rId6">
            <a:clrChange>
              <a:clrFrom>
                <a:srgbClr val="FCF5EB"/>
              </a:clrFrom>
              <a:clrTo>
                <a:srgbClr val="FCF5EB">
                  <a:alpha val="0"/>
                </a:srgbClr>
              </a:clrTo>
            </a:clrChange>
            <a:extLst>
              <a:ext uri="{28A0092B-C50C-407E-A947-70E740481C1C}">
                <a14:useLocalDpi xmlns:a14="http://schemas.microsoft.com/office/drawing/2010/main" val="0"/>
              </a:ext>
            </a:extLst>
          </a:blip>
          <a:srcRect l="24843" t="23945" r="57339" b="70421"/>
          <a:stretch/>
        </p:blipFill>
        <p:spPr bwMode="auto">
          <a:xfrm>
            <a:off x="1125416" y="6351886"/>
            <a:ext cx="1296144" cy="3278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7">
            <a:extLst>
              <a:ext uri="{FF2B5EF4-FFF2-40B4-BE49-F238E27FC236}">
                <a16:creationId xmlns:a16="http://schemas.microsoft.com/office/drawing/2014/main" id="{861682A6-55A9-475D-A198-DCBD2AAB523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087845" y="5955227"/>
            <a:ext cx="1874128" cy="766254"/>
          </a:xfrm>
          <a:prstGeom prst="rect">
            <a:avLst/>
          </a:prstGeom>
        </p:spPr>
      </p:pic>
      <p:pic>
        <p:nvPicPr>
          <p:cNvPr id="3" name="Slide 7">
            <a:hlinkClick r:id="" action="ppaction://media"/>
            <a:extLst>
              <a:ext uri="{FF2B5EF4-FFF2-40B4-BE49-F238E27FC236}">
                <a16:creationId xmlns:a16="http://schemas.microsoft.com/office/drawing/2014/main" id="{E15A959E-B978-4BBC-BCD2-E861DDB91AA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251520" y="5717819"/>
            <a:ext cx="487363" cy="487363"/>
          </a:xfrm>
          <a:prstGeom prst="rect">
            <a:avLst/>
          </a:prstGeom>
        </p:spPr>
      </p:pic>
    </p:spTree>
    <p:extLst>
      <p:ext uri="{BB962C8B-B14F-4D97-AF65-F5344CB8AC3E}">
        <p14:creationId xmlns:p14="http://schemas.microsoft.com/office/powerpoint/2010/main" val="3582814737"/>
      </p:ext>
    </p:extLst>
  </p:cSld>
  <p:clrMapOvr>
    <a:masterClrMapping/>
  </p:clrMapOvr>
  <mc:AlternateContent xmlns:mc="http://schemas.openxmlformats.org/markup-compatibility/2006" xmlns:p14="http://schemas.microsoft.com/office/powerpoint/2010/main">
    <mc:Choice Requires="p14">
      <p:transition spd="slow" p14:dur="2000" advTm="30864"/>
    </mc:Choice>
    <mc:Fallback xmlns="">
      <p:transition spd="slow" advTm="308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603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extLst>
    <p:ext uri="{E180D4A7-C9FB-4DFB-919C-405C955672EB}">
      <p14:showEvtLst xmlns:p14="http://schemas.microsoft.com/office/powerpoint/2010/main">
        <p14:playEvt time="0" objId="3"/>
        <p14:stopEvt time="26124" objId="3"/>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51520" y="1843384"/>
            <a:ext cx="8640960" cy="3970318"/>
          </a:xfrm>
          <a:prstGeom prst="rect">
            <a:avLst/>
          </a:prstGeom>
        </p:spPr>
        <p:txBody>
          <a:bodyPr wrap="square">
            <a:spAutoFit/>
          </a:bodyPr>
          <a:lstStyle/>
          <a:p>
            <a:r>
              <a:rPr lang="en-US" b="1" u="sng" dirty="0"/>
              <a:t>SUBJECT COMBINATIONS AND PROGRESSION</a:t>
            </a:r>
          </a:p>
          <a:p>
            <a:endParaRPr lang="en-US" b="1" u="sng" dirty="0"/>
          </a:p>
          <a:p>
            <a:r>
              <a:rPr lang="en-US" dirty="0"/>
              <a:t>Information Technology combines well with many other subjects and the choice will largely be determined by the longer-term aim of the student. </a:t>
            </a:r>
          </a:p>
          <a:p>
            <a:endParaRPr lang="en-US" dirty="0"/>
          </a:p>
          <a:p>
            <a:r>
              <a:rPr lang="en-US" dirty="0"/>
              <a:t>The BTEC Extended Certificate gives students a choice of progression options. Students who successfully complete the qualification will be well equipped to move onto degree programs, Higher National Diplomas or relevant employment.</a:t>
            </a:r>
          </a:p>
          <a:p>
            <a:endParaRPr lang="en-US" dirty="0"/>
          </a:p>
          <a:p>
            <a:r>
              <a:rPr lang="en-GB" b="1" u="sng" dirty="0"/>
              <a:t>POTENTIAL CAREERS</a:t>
            </a:r>
          </a:p>
          <a:p>
            <a:endParaRPr lang="en-GB" b="1" u="sng" dirty="0"/>
          </a:p>
          <a:p>
            <a:r>
              <a:rPr lang="en-US" dirty="0"/>
              <a:t>Database administrator, Animator, Graphic designer, Illustrator, IT technical support officer, Network engineer, Systems analyst, Systems developer, Office administrator</a:t>
            </a:r>
          </a:p>
          <a:p>
            <a:endParaRPr lang="en-US" dirty="0"/>
          </a:p>
        </p:txBody>
      </p:sp>
      <p:sp>
        <p:nvSpPr>
          <p:cNvPr id="12" name="Rectangle 11">
            <a:extLst>
              <a:ext uri="{FF2B5EF4-FFF2-40B4-BE49-F238E27FC236}">
                <a16:creationId xmlns:a16="http://schemas.microsoft.com/office/drawing/2014/main" id="{822A5C92-2683-4521-9ECB-8EAF82BDA0F7}"/>
              </a:ext>
            </a:extLst>
          </p:cNvPr>
          <p:cNvSpPr/>
          <p:nvPr/>
        </p:nvSpPr>
        <p:spPr>
          <a:xfrm>
            <a:off x="0" y="0"/>
            <a:ext cx="9144000" cy="170080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latin typeface="Century Gothic" panose="020B0502020202020204" pitchFamily="34" charset="0"/>
              </a:rPr>
              <a:t>Course offered:  </a:t>
            </a:r>
            <a:r>
              <a:rPr lang="en-US" sz="1600" dirty="0">
                <a:solidFill>
                  <a:schemeClr val="bg1"/>
                </a:solidFill>
                <a:latin typeface="Century Gothic" panose="020B0502020202020204" pitchFamily="34" charset="0"/>
              </a:rPr>
              <a:t>BTEC Level 3 Extended Certificate in Information Technology</a:t>
            </a:r>
            <a:endParaRPr lang="en-GB" sz="1600" dirty="0">
              <a:solidFill>
                <a:schemeClr val="bg1"/>
              </a:solidFill>
              <a:latin typeface="Century Gothic" panose="020B0502020202020204" pitchFamily="34" charset="0"/>
            </a:endParaRPr>
          </a:p>
          <a:p>
            <a:pPr algn="ctr"/>
            <a:r>
              <a:rPr lang="en-GB" sz="1600" dirty="0">
                <a:solidFill>
                  <a:schemeClr val="bg1"/>
                </a:solidFill>
                <a:latin typeface="Century Gothic" panose="020B0502020202020204" pitchFamily="34" charset="0"/>
              </a:rPr>
              <a:t>Length of course:  2 Years</a:t>
            </a:r>
          </a:p>
          <a:p>
            <a:pPr algn="ctr"/>
            <a:r>
              <a:rPr lang="en-GB" sz="1600" dirty="0">
                <a:solidFill>
                  <a:schemeClr val="bg1"/>
                </a:solidFill>
                <a:latin typeface="Century Gothic" panose="020B0502020202020204" pitchFamily="34" charset="0"/>
              </a:rPr>
              <a:t>Specification:  Edexcel</a:t>
            </a:r>
          </a:p>
          <a:p>
            <a:pPr algn="ctr"/>
            <a:r>
              <a:rPr lang="en-GB" sz="1600" dirty="0">
                <a:solidFill>
                  <a:schemeClr val="bg1"/>
                </a:solidFill>
                <a:latin typeface="Century Gothic" panose="020B0502020202020204" pitchFamily="34" charset="0"/>
              </a:rPr>
              <a:t>Number of lessons per week:  5 lessons a week</a:t>
            </a:r>
          </a:p>
          <a:p>
            <a:pPr algn="ctr"/>
            <a:r>
              <a:rPr lang="en-GB" sz="1600" dirty="0">
                <a:solidFill>
                  <a:schemeClr val="bg1"/>
                </a:solidFill>
                <a:latin typeface="Century Gothic" panose="020B0502020202020204" pitchFamily="34" charset="0"/>
              </a:rPr>
              <a:t>Entry qualifications:  </a:t>
            </a:r>
            <a:r>
              <a:rPr lang="en-US" sz="1600" dirty="0">
                <a:solidFill>
                  <a:schemeClr val="bg1"/>
                </a:solidFill>
                <a:latin typeface="Century Gothic" panose="020B0502020202020204" pitchFamily="34" charset="0"/>
              </a:rPr>
              <a:t>GCSE Mathematics Grade 4, and GCSE English Grade 4.</a:t>
            </a:r>
          </a:p>
        </p:txBody>
      </p:sp>
      <p:pic>
        <p:nvPicPr>
          <p:cNvPr id="5" name="Picture 1">
            <a:extLst>
              <a:ext uri="{FF2B5EF4-FFF2-40B4-BE49-F238E27FC236}">
                <a16:creationId xmlns:a16="http://schemas.microsoft.com/office/drawing/2014/main" id="{19C4F34B-EFD5-47FC-A996-06FA2F05A2E4}"/>
              </a:ext>
            </a:extLst>
          </p:cNvPr>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0120" y="6319713"/>
            <a:ext cx="720080" cy="327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a:extLst>
              <a:ext uri="{FF2B5EF4-FFF2-40B4-BE49-F238E27FC236}">
                <a16:creationId xmlns:a16="http://schemas.microsoft.com/office/drawing/2014/main" id="{40546029-01BF-4F2C-8E95-B55951185EB0}"/>
              </a:ext>
            </a:extLst>
          </p:cNvPr>
          <p:cNvPicPr>
            <a:picLocks noChangeAspect="1" noChangeArrowheads="1"/>
          </p:cNvPicPr>
          <p:nvPr/>
        </p:nvPicPr>
        <p:blipFill rotWithShape="1">
          <a:blip r:embed="rId5">
            <a:clrChange>
              <a:clrFrom>
                <a:srgbClr val="FCF5EB"/>
              </a:clrFrom>
              <a:clrTo>
                <a:srgbClr val="FCF5EB">
                  <a:alpha val="0"/>
                </a:srgbClr>
              </a:clrTo>
            </a:clrChange>
            <a:extLst>
              <a:ext uri="{28A0092B-C50C-407E-A947-70E740481C1C}">
                <a14:useLocalDpi xmlns:a14="http://schemas.microsoft.com/office/drawing/2010/main" val="0"/>
              </a:ext>
            </a:extLst>
          </a:blip>
          <a:srcRect l="24843" t="23945" r="57339" b="70421"/>
          <a:stretch/>
        </p:blipFill>
        <p:spPr bwMode="auto">
          <a:xfrm>
            <a:off x="1125416" y="6351886"/>
            <a:ext cx="1296144" cy="3278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8">
            <a:extLst>
              <a:ext uri="{FF2B5EF4-FFF2-40B4-BE49-F238E27FC236}">
                <a16:creationId xmlns:a16="http://schemas.microsoft.com/office/drawing/2014/main" id="{5F5052D4-F3F5-4DA4-85EF-8DBC540A17B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87845" y="5955227"/>
            <a:ext cx="1874128" cy="766254"/>
          </a:xfrm>
          <a:prstGeom prst="rect">
            <a:avLst/>
          </a:prstGeom>
        </p:spPr>
      </p:pic>
      <p:pic>
        <p:nvPicPr>
          <p:cNvPr id="3" name="Slide 8">
            <a:hlinkClick r:id="" action="ppaction://media"/>
            <a:extLst>
              <a:ext uri="{FF2B5EF4-FFF2-40B4-BE49-F238E27FC236}">
                <a16:creationId xmlns:a16="http://schemas.microsoft.com/office/drawing/2014/main" id="{93F6EF7D-3448-475C-9A89-41FDEF275E6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280120" y="5711545"/>
            <a:ext cx="487363" cy="487363"/>
          </a:xfrm>
          <a:prstGeom prst="rect">
            <a:avLst/>
          </a:prstGeom>
        </p:spPr>
      </p:pic>
    </p:spTree>
    <p:extLst>
      <p:ext uri="{BB962C8B-B14F-4D97-AF65-F5344CB8AC3E}">
        <p14:creationId xmlns:p14="http://schemas.microsoft.com/office/powerpoint/2010/main" val="2682568861"/>
      </p:ext>
    </p:extLst>
  </p:cSld>
  <p:clrMapOvr>
    <a:masterClrMapping/>
  </p:clrMapOvr>
  <mc:AlternateContent xmlns:mc="http://schemas.openxmlformats.org/markup-compatibility/2006" xmlns:p14="http://schemas.microsoft.com/office/powerpoint/2010/main">
    <mc:Choice Requires="p14">
      <p:transition spd="slow" p14:dur="2000" advTm="26349"/>
    </mc:Choice>
    <mc:Fallback xmlns="">
      <p:transition spd="slow" advTm="263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302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extLst>
    <p:ext uri="{E180D4A7-C9FB-4DFB-919C-405C955672EB}">
      <p14:showEvtLst xmlns:p14="http://schemas.microsoft.com/office/powerpoint/2010/main">
        <p14:playEvt time="0" objId="3"/>
        <p14:stopEvt time="23099" objId="3"/>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FF3799443950547AFB4FE2DA3A99F19" ma:contentTypeVersion="12" ma:contentTypeDescription="Create a new document." ma:contentTypeScope="" ma:versionID="3c1459c0c108177919d256e9e9bf1f82">
  <xsd:schema xmlns:xsd="http://www.w3.org/2001/XMLSchema" xmlns:xs="http://www.w3.org/2001/XMLSchema" xmlns:p="http://schemas.microsoft.com/office/2006/metadata/properties" xmlns:ns2="549f08a5-d520-4d3d-9b08-5d446bbe6ba6" xmlns:ns3="66b9fb31-84b1-461e-9d24-2dbfce04b27c" targetNamespace="http://schemas.microsoft.com/office/2006/metadata/properties" ma:root="true" ma:fieldsID="8c3ab835ae5e6fd045cf7e379a97b07c" ns2:_="" ns3:_="">
    <xsd:import namespace="549f08a5-d520-4d3d-9b08-5d446bbe6ba6"/>
    <xsd:import namespace="66b9fb31-84b1-461e-9d24-2dbfce04b27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49f08a5-d520-4d3d-9b08-5d446bbe6ba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6b9fb31-84b1-461e-9d24-2dbfce04b27c"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D1080A2-490B-46AA-B026-A5C5876A4EBC}"/>
</file>

<file path=customXml/itemProps2.xml><?xml version="1.0" encoding="utf-8"?>
<ds:datastoreItem xmlns:ds="http://schemas.openxmlformats.org/officeDocument/2006/customXml" ds:itemID="{2020261E-925A-4C69-9BEE-C55C4CE2EDC7}"/>
</file>

<file path=customXml/itemProps3.xml><?xml version="1.0" encoding="utf-8"?>
<ds:datastoreItem xmlns:ds="http://schemas.openxmlformats.org/officeDocument/2006/customXml" ds:itemID="{D066F1CF-CCB3-4D3D-A214-A511317F04C0}"/>
</file>

<file path=docProps/app.xml><?xml version="1.0" encoding="utf-8"?>
<Properties xmlns="http://schemas.openxmlformats.org/officeDocument/2006/extended-properties" xmlns:vt="http://schemas.openxmlformats.org/officeDocument/2006/docPropsVTypes">
  <TotalTime>258</TotalTime>
  <Words>1004</Words>
  <Application>Microsoft Office PowerPoint</Application>
  <PresentationFormat>On-screen Show (4:3)</PresentationFormat>
  <Paragraphs>95</Paragraphs>
  <Slides>8</Slides>
  <Notes>2</Notes>
  <HiddenSlides>0</HiddenSlides>
  <MMClips>8</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Century Gothic</vt:lpstr>
      <vt:lpstr>Office Theme</vt:lpstr>
      <vt:lpstr>Level 3 BTEC National Extended Certificate in Information Technology  Mr Taurins Mr Hussain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Greenwood Academies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Taurins</dc:creator>
  <cp:lastModifiedBy>A Taurins</cp:lastModifiedBy>
  <cp:revision>19</cp:revision>
  <cp:lastPrinted>2021-03-01T15:42:33Z</cp:lastPrinted>
  <dcterms:created xsi:type="dcterms:W3CDTF">2019-03-19T10:51:23Z</dcterms:created>
  <dcterms:modified xsi:type="dcterms:W3CDTF">2021-03-18T18:00:02Z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0x0101006FF3799443950547AFB4FE2DA3A99F19</vt:lpwstr>
  </property>
</Properties>
</file>