
<file path=[Content_Types].xml><?xml version="1.0" encoding="utf-8"?>
<Types xmlns="http://schemas.openxmlformats.org/package/2006/content-types"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56" r:id="rId5"/>
    <p:sldId id="262" r:id="rId6"/>
    <p:sldId id="258" r:id="rId7"/>
    <p:sldId id="261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1FA"/>
    <a:srgbClr val="DC244B"/>
    <a:srgbClr val="FCA2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496919-8990-4687-8E3F-61253E8991C5}" v="3" dt="2021-03-11T09:26:57.4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99" autoAdjust="0"/>
    <p:restoredTop sz="93145" autoAdjust="0"/>
  </p:normalViewPr>
  <p:slideViewPr>
    <p:cSldViewPr snapToGrid="0">
      <p:cViewPr varScale="1">
        <p:scale>
          <a:sx n="58" d="100"/>
          <a:sy n="58" d="100"/>
        </p:scale>
        <p:origin x="88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F9ECA4-DDBF-41A4-A4EA-9E16C05F1579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FCB501-A24C-4B57-B8A8-0FB6EA370D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585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CB501-A24C-4B57-B8A8-0FB6EA370DD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753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CB501-A24C-4B57-B8A8-0FB6EA370DD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88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6861E-4979-4488-959D-C26F018A27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367E08-FAF1-42E5-A394-53FF8F85EF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EEF850-3F20-4154-B28E-A93CF8FCC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064441-2EFB-4FF1-900A-8AF20059E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B53983-82FB-4A23-A1A7-FB9D69A90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9234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73180-4392-4C71-B38B-37FFE3596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E472F-8A01-42EB-B092-4DB2A52EB8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84B398-C9FA-4035-941B-ADA0EE376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937AA-FE78-4007-80D2-2B910AD5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F75B4A-E8DF-49DA-B7E1-DA8B24B8E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5350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2275C-B451-49C0-B51D-E1CCED2A4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90283C-064F-48E0-BE67-498E4AB0E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0AA9D-C698-457B-A702-F85043E1E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635FBB-52CB-4320-8FB7-4645525B3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C5DD07-F531-4979-A0F0-1CF5FC691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7839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C2377-9E66-4010-9668-A463BEB4F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BC60C0-DF13-4E9F-A0BA-CD89FF69DC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2D177F-B917-401B-A5C4-A73B197A93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24E66-229A-48DC-A3BB-67ED94025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3681B2-0024-4F54-9EB0-BB7371B48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C1C9D7-9447-4DAD-BAA5-23CC7B231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114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9C733-25FC-4E0A-BC63-0BE2FAB53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1E221-79E3-4D15-B0CB-1D199E0FA2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C4854C-E4B9-4238-B649-14ACB7A282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F40871-9E55-4F6C-8BA3-EA5022ED97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19961F-9D0D-4D23-802B-0B537A927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3CF15B-564E-4010-A2BA-B92E5FE68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DE5D35-A134-4E68-B71C-A8B9D23C7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0B20C8-B9F2-46CD-8C61-13C1C8F00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2182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0AA2C-B4E2-4101-A888-B28175419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8C91A7-2E29-4395-8056-727E95AD5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B76F85-09F6-4016-8863-CC54B4974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FF0E27-891D-4278-BC89-F3BE41FB7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545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827B8A-F150-4157-B691-B8256FE5C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A8F95D-A644-488A-8111-3502BA193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6F01D3-5C16-4359-AEF7-0F7707B41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5626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9B2C4-5E67-4537-A073-3F0162773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4259DC-7254-4FB5-82C3-DACBBD366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F225DA-503F-43F7-B96E-35A29D3B1E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DDC228-450C-4A2A-A7ED-999DC6C0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616D1E-90C9-4D75-989F-9F13D7A75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E0F62F-891A-4502-B6E4-8E91D0E7E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9973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C332D-6582-49EA-AFDF-965416EE1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BB8015-9E23-43E0-B2DF-CC8CB0FB46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3F2D90-AE70-42E7-899C-73DD63182A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B8E18B-F2D2-4197-B115-065B6FB91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B99D38-CDDB-411B-A247-845C5004D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9E7582-6489-4CE7-8C97-FEBC66284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4610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AA2BC-F689-4FE4-B5FF-8E93AF61B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16C9C3-38DF-4D19-82DE-BA9F416854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D355F1-184B-4F31-AB97-C2EE85CAD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55A3A9-B8F2-4C56-8606-007031A0A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A0E89-A32B-43C0-BDF9-7B5F5F16B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7324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11067F-2DB3-4AD3-A661-C7C36DFB3F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473877-6AD8-4F07-AB5C-3A24563FA7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0847A-25D4-4862-B775-902CA68B7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8A9743-E52E-4F0A-8991-BEC5E1F6F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239DD-A9D2-4E7C-B90B-A267AEB69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805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869EBA-26A1-4E5E-9DF0-9E4067099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54799-AC5F-4515-BF5C-368B9CAE51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7AD74D-CAEE-47CD-B1CC-10415E3853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5C16A-E8AD-4D64-977A-893F6709CA2A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644E74-65BA-4A56-B920-E50415239A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D8831-1570-4D3A-966A-0661F15C02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90586-EE9B-4A88-A0FB-1FED388B3C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6088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07/relationships/hdphoto" Target="../media/hdphoto2.wdp"/><Relationship Id="rId11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microsoft.com/office/2007/relationships/hdphoto" Target="../media/hdphoto3.wdp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microsoft.com/office/2007/relationships/hdphoto" Target="../media/hdphoto4.wdp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0.png"/><Relationship Id="rId12" Type="http://schemas.openxmlformats.org/officeDocument/2006/relationships/image" Target="../media/image1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png"/><Relationship Id="rId11" Type="http://schemas.openxmlformats.org/officeDocument/2006/relationships/hyperlink" Target="https://www.bbc.co.uk/programmes/b008hvwx" TargetMode="External"/><Relationship Id="rId5" Type="http://schemas.microsoft.com/office/2007/relationships/hdphoto" Target="../media/hdphoto6.wdp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hyperlink" Target="http://www.literacytrust.org.uk/" TargetMode="External"/><Relationship Id="rId1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hyperlink" Target="mailto:tbrown@nottinghamacademy.org" TargetMode="Externa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3694D89-E221-4CAC-B744-5E059E3EBEC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63" t="10821" b="6963"/>
          <a:stretch/>
        </p:blipFill>
        <p:spPr>
          <a:xfrm>
            <a:off x="43027" y="80443"/>
            <a:ext cx="12231211" cy="6969760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4E8318C-29F2-4527-95E3-06E4B2DA4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3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569842" y="2552299"/>
            <a:ext cx="3721735" cy="1753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8">
            <a:extLst>
              <a:ext uri="{FF2B5EF4-FFF2-40B4-BE49-F238E27FC236}">
                <a16:creationId xmlns:a16="http://schemas.microsoft.com/office/drawing/2014/main" id="{227DE834-5535-438C-915E-4C585C9195ED}"/>
              </a:ext>
            </a:extLst>
          </p:cNvPr>
          <p:cNvSpPr/>
          <p:nvPr/>
        </p:nvSpPr>
        <p:spPr>
          <a:xfrm>
            <a:off x="495301" y="1848884"/>
            <a:ext cx="5514974" cy="1063327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BTEC Level 3 </a:t>
            </a:r>
          </a:p>
          <a:p>
            <a:pPr algn="ctr"/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Extended Certificate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B6D140A-85C3-48B7-8617-F88D67AA1F49}"/>
              </a:ext>
            </a:extLst>
          </p:cNvPr>
          <p:cNvSpPr/>
          <p:nvPr/>
        </p:nvSpPr>
        <p:spPr>
          <a:xfrm>
            <a:off x="286305" y="2852260"/>
            <a:ext cx="5905500" cy="2065053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Children’s Play, Learning </a:t>
            </a:r>
          </a:p>
          <a:p>
            <a:pPr algn="ctr"/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and Development</a:t>
            </a:r>
          </a:p>
        </p:txBody>
      </p:sp>
      <p:sp>
        <p:nvSpPr>
          <p:cNvPr id="10" name="Rounded Rectangle 8">
            <a:extLst>
              <a:ext uri="{FF2B5EF4-FFF2-40B4-BE49-F238E27FC236}">
                <a16:creationId xmlns:a16="http://schemas.microsoft.com/office/drawing/2014/main" id="{B2E31B60-ECA8-4CE4-AC82-E46582CA7C48}"/>
              </a:ext>
            </a:extLst>
          </p:cNvPr>
          <p:cNvSpPr/>
          <p:nvPr/>
        </p:nvSpPr>
        <p:spPr>
          <a:xfrm>
            <a:off x="2406869" y="80443"/>
            <a:ext cx="8575456" cy="649790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Look how big I am everyone</a:t>
            </a:r>
          </a:p>
        </p:txBody>
      </p:sp>
      <p:sp>
        <p:nvSpPr>
          <p:cNvPr id="11" name="Rounded Rectangle 8">
            <a:extLst>
              <a:ext uri="{FF2B5EF4-FFF2-40B4-BE49-F238E27FC236}">
                <a16:creationId xmlns:a16="http://schemas.microsoft.com/office/drawing/2014/main" id="{3DF6687D-1EE0-4603-A4C7-19474B854FAA}"/>
              </a:ext>
            </a:extLst>
          </p:cNvPr>
          <p:cNvSpPr/>
          <p:nvPr/>
        </p:nvSpPr>
        <p:spPr>
          <a:xfrm>
            <a:off x="450769" y="5714230"/>
            <a:ext cx="5559506" cy="1063327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Mrs Brown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BCF90EC-79F7-42DB-830C-2F5E19551A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35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1"/>
    </mc:Choice>
    <mc:Fallback xmlns="">
      <p:transition spd="slow" advTm="7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rgbClr val="FFE1FA"/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>
            <a:extLst>
              <a:ext uri="{FF2B5EF4-FFF2-40B4-BE49-F238E27FC236}">
                <a16:creationId xmlns:a16="http://schemas.microsoft.com/office/drawing/2014/main" id="{FB83A397-8CC2-40A6-AB32-BF96BFF06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385" y="168026"/>
            <a:ext cx="11712540" cy="1325563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Children’s Play, Learning &amp; Development</a:t>
            </a:r>
          </a:p>
        </p:txBody>
      </p:sp>
      <p:sp>
        <p:nvSpPr>
          <p:cNvPr id="30" name="Content Placeholder 29">
            <a:extLst>
              <a:ext uri="{FF2B5EF4-FFF2-40B4-BE49-F238E27FC236}">
                <a16:creationId xmlns:a16="http://schemas.microsoft.com/office/drawing/2014/main" id="{DE7BD1C4-65B9-4D15-87CC-7649341DCA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824485"/>
            <a:ext cx="5181600" cy="4351338"/>
          </a:xfrm>
        </p:spPr>
        <p:txBody>
          <a:bodyPr>
            <a:normAutofit fontScale="77500" lnSpcReduction="20000"/>
          </a:bodyPr>
          <a:lstStyle/>
          <a:p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course explores… </a:t>
            </a:r>
          </a:p>
          <a:p>
            <a:endParaRPr lang="en-GB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how children grow and develop from birth to 8 years old. 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milestones are and when children meet them</a:t>
            </a:r>
          </a:p>
          <a:p>
            <a:r>
              <a:rPr lang="en-GB" dirty="0">
                <a:latin typeface="Century Gothic" panose="020B0502020202020204" pitchFamily="34" charset="0"/>
              </a:rPr>
              <a:t>contributions of key theorists and how they help us to  understand the cognitive, physical, social and emotional development of children</a:t>
            </a:r>
          </a:p>
          <a:p>
            <a:r>
              <a:rPr lang="en-GB" dirty="0">
                <a:latin typeface="Century Gothic" panose="020B0502020202020204" pitchFamily="34" charset="0"/>
              </a:rPr>
              <a:t>The importance of and types of play</a:t>
            </a:r>
          </a:p>
          <a:p>
            <a:r>
              <a:rPr lang="en-GB" dirty="0">
                <a:latin typeface="Century Gothic" panose="020B0502020202020204" pitchFamily="34" charset="0"/>
              </a:rPr>
              <a:t>Care routines</a:t>
            </a:r>
          </a:p>
          <a:p>
            <a:endParaRPr lang="en-GB" dirty="0"/>
          </a:p>
        </p:txBody>
      </p:sp>
      <p:sp>
        <p:nvSpPr>
          <p:cNvPr id="31" name="Content Placeholder 30">
            <a:extLst>
              <a:ext uri="{FF2B5EF4-FFF2-40B4-BE49-F238E27FC236}">
                <a16:creationId xmlns:a16="http://schemas.microsoft.com/office/drawing/2014/main" id="{12EB029E-23E8-48FF-A2B8-4423EF88F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6177" y="1824485"/>
            <a:ext cx="525718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Career Pathways:</a:t>
            </a:r>
          </a:p>
          <a:p>
            <a:pPr marL="0" indent="0">
              <a:buNone/>
            </a:pPr>
            <a:endParaRPr lang="en-GB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Paediatric Nursing</a:t>
            </a:r>
          </a:p>
          <a:p>
            <a:r>
              <a:rPr lang="en-GB" dirty="0">
                <a:latin typeface="Century Gothic" panose="020B0502020202020204" pitchFamily="34" charset="0"/>
              </a:rPr>
              <a:t>Degree in Childhood Studies</a:t>
            </a:r>
          </a:p>
          <a:p>
            <a:r>
              <a:rPr lang="en-GB" dirty="0">
                <a:latin typeface="Century Gothic" panose="020B0502020202020204" pitchFamily="34" charset="0"/>
              </a:rPr>
              <a:t>Primary School Teacher</a:t>
            </a:r>
          </a:p>
          <a:p>
            <a:r>
              <a:rPr lang="en-GB" dirty="0">
                <a:latin typeface="Century Gothic" panose="020B0502020202020204" pitchFamily="34" charset="0"/>
              </a:rPr>
              <a:t>Family support worker</a:t>
            </a:r>
          </a:p>
          <a:p>
            <a:r>
              <a:rPr lang="en-GB" dirty="0">
                <a:latin typeface="Century Gothic" panose="020B0502020202020204" pitchFamily="34" charset="0"/>
              </a:rPr>
              <a:t>Teaching Assistant </a:t>
            </a:r>
          </a:p>
          <a:p>
            <a:r>
              <a:rPr lang="en-GB" dirty="0">
                <a:latin typeface="Century Gothic" panose="020B0502020202020204" pitchFamily="34" charset="0"/>
              </a:rPr>
              <a:t>Nursery Nurse</a:t>
            </a:r>
          </a:p>
          <a:p>
            <a:r>
              <a:rPr lang="en-GB" dirty="0">
                <a:latin typeface="Century Gothic" panose="020B0502020202020204" pitchFamily="34" charset="0"/>
              </a:rPr>
              <a:t>Play Therapist</a:t>
            </a:r>
          </a:p>
          <a:p>
            <a:r>
              <a:rPr lang="en-GB" dirty="0">
                <a:latin typeface="Century Gothic" panose="020B0502020202020204" pitchFamily="34" charset="0"/>
              </a:rPr>
              <a:t>Social Worker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E02AEFBA-D8B5-4A14-8E7C-3E61D11A61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29916" y="5327670"/>
            <a:ext cx="1517118" cy="169630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043DF71-5EDD-4675-852B-1D5263024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993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487822" y="2477756"/>
            <a:ext cx="3721735" cy="1753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B030FB65-8D4E-41C6-B827-2BB2BE488E4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-3920" t="7129" r="3920" b="31461"/>
          <a:stretch/>
        </p:blipFill>
        <p:spPr>
          <a:xfrm>
            <a:off x="8665535" y="4734810"/>
            <a:ext cx="4017723" cy="212319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7F297D4-8B63-4986-BF9F-32AE05D565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63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148"/>
    </mc:Choice>
    <mc:Fallback xmlns="">
      <p:transition spd="slow" advTm="551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rgbClr val="FFE1FA"/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8">
            <a:extLst>
              <a:ext uri="{FF2B5EF4-FFF2-40B4-BE49-F238E27FC236}">
                <a16:creationId xmlns:a16="http://schemas.microsoft.com/office/drawing/2014/main" id="{40FCC5DB-4CF9-4B1D-8F81-6843613A595C}"/>
              </a:ext>
            </a:extLst>
          </p:cNvPr>
          <p:cNvSpPr/>
          <p:nvPr/>
        </p:nvSpPr>
        <p:spPr>
          <a:xfrm>
            <a:off x="2702473" y="176833"/>
            <a:ext cx="7258050" cy="649790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1DCE8DD-EDD0-4A90-A362-577C53AAD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5434" y="440567"/>
            <a:ext cx="9634201" cy="873191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…this is how we structure the two years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5C5CE01-CC45-49AB-AC5B-E73920A92DA5}"/>
              </a:ext>
            </a:extLst>
          </p:cNvPr>
          <p:cNvSpPr/>
          <p:nvPr/>
        </p:nvSpPr>
        <p:spPr>
          <a:xfrm rot="21331605">
            <a:off x="364529" y="1859785"/>
            <a:ext cx="3609975" cy="8754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Year 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21C273-DAC7-4491-9C31-53ECD6889262}"/>
              </a:ext>
            </a:extLst>
          </p:cNvPr>
          <p:cNvSpPr/>
          <p:nvPr/>
        </p:nvSpPr>
        <p:spPr>
          <a:xfrm rot="601791">
            <a:off x="9041656" y="1520663"/>
            <a:ext cx="231826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Year 2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C6AA732-C25B-4DD9-B8A9-16C77DA3796E}"/>
              </a:ext>
            </a:extLst>
          </p:cNvPr>
          <p:cNvSpPr/>
          <p:nvPr/>
        </p:nvSpPr>
        <p:spPr>
          <a:xfrm>
            <a:off x="72398" y="2829918"/>
            <a:ext cx="5077672" cy="3628103"/>
          </a:xfrm>
          <a:prstGeom prst="round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Unit 1:</a:t>
            </a:r>
            <a:r>
              <a:rPr lang="en-GB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</a:t>
            </a:r>
            <a:r>
              <a:rPr lang="en-GB" sz="2400" dirty="0">
                <a:solidFill>
                  <a:schemeClr val="tx1"/>
                </a:solidFill>
                <a:latin typeface="Century Gothic" panose="020B0502020202020204" pitchFamily="34" charset="0"/>
              </a:rPr>
              <a:t>Children’s Development  </a:t>
            </a:r>
          </a:p>
          <a:p>
            <a:pPr algn="ctr"/>
            <a:r>
              <a:rPr lang="en-GB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Examined Unit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Unit 3</a:t>
            </a:r>
            <a:r>
              <a:rPr lang="en-GB" sz="2400" dirty="0">
                <a:solidFill>
                  <a:schemeClr val="tx1"/>
                </a:solidFill>
                <a:latin typeface="Century Gothic" panose="020B0502020202020204" pitchFamily="34" charset="0"/>
              </a:rPr>
              <a:t>: Play and Learning </a:t>
            </a:r>
          </a:p>
          <a:p>
            <a:pPr algn="ctr"/>
            <a:r>
              <a:rPr lang="en-GB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Coursework Unit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F5649F1-0687-4CE6-BDAA-567D51D5066B}"/>
              </a:ext>
            </a:extLst>
          </p:cNvPr>
          <p:cNvSpPr/>
          <p:nvPr/>
        </p:nvSpPr>
        <p:spPr>
          <a:xfrm>
            <a:off x="6843548" y="2402454"/>
            <a:ext cx="5077672" cy="420820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Unit 2:</a:t>
            </a:r>
            <a:r>
              <a:rPr lang="en-GB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</a:t>
            </a:r>
            <a:r>
              <a:rPr lang="en-GB" sz="2400" dirty="0">
                <a:solidFill>
                  <a:schemeClr val="tx1"/>
                </a:solidFill>
                <a:latin typeface="Century Gothic" panose="020B0502020202020204" pitchFamily="34" charset="0"/>
              </a:rPr>
              <a:t>Development of Children’s Communication, Literacy and Numeracy Skills    </a:t>
            </a:r>
          </a:p>
          <a:p>
            <a:pPr algn="ctr"/>
            <a:r>
              <a:rPr lang="en-GB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Examined Unit</a:t>
            </a:r>
          </a:p>
          <a:p>
            <a:pPr algn="ctr"/>
            <a:endParaRPr lang="en-GB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Unit 6</a:t>
            </a:r>
            <a:r>
              <a:rPr lang="en-GB" sz="2400" dirty="0">
                <a:solidFill>
                  <a:schemeClr val="tx1"/>
                </a:solidFill>
                <a:latin typeface="Century Gothic" panose="020B0502020202020204" pitchFamily="34" charset="0"/>
              </a:rPr>
              <a:t>: Children’s Physical Development, Care and Health Needs</a:t>
            </a:r>
          </a:p>
          <a:p>
            <a:pPr algn="ctr"/>
            <a:r>
              <a:rPr lang="en-GB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Coursework Unit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1F7FCE-967F-4BF7-9D81-4F93DF470B2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042" b="84815" l="11046" r="90116"/>
                    </a14:imgEffect>
                  </a14:imgLayer>
                </a14:imgProps>
              </a:ext>
            </a:extLst>
          </a:blip>
          <a:srcRect l="59818" t="13542" r="25515" b="15709"/>
          <a:stretch/>
        </p:blipFill>
        <p:spPr>
          <a:xfrm flipH="1">
            <a:off x="4655417" y="826623"/>
            <a:ext cx="1983792" cy="60313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Rounded Rectangle 8">
            <a:extLst>
              <a:ext uri="{FF2B5EF4-FFF2-40B4-BE49-F238E27FC236}">
                <a16:creationId xmlns:a16="http://schemas.microsoft.com/office/drawing/2014/main" id="{B0D7C0CC-1DEF-4A1E-8861-D56B3735B5E1}"/>
              </a:ext>
            </a:extLst>
          </p:cNvPr>
          <p:cNvSpPr/>
          <p:nvPr/>
        </p:nvSpPr>
        <p:spPr>
          <a:xfrm>
            <a:off x="2628900" y="1317786"/>
            <a:ext cx="7258050" cy="649790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9" name="Picture 6">
            <a:extLst>
              <a:ext uri="{FF2B5EF4-FFF2-40B4-BE49-F238E27FC236}">
                <a16:creationId xmlns:a16="http://schemas.microsoft.com/office/drawing/2014/main" id="{3870C130-6A03-4CBD-86A2-10CD36B5E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5238" l="1653" r="9889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53" y="60631"/>
            <a:ext cx="2734686" cy="158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538211D-9933-4064-9DF3-75DF542B39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46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297"/>
    </mc:Choice>
    <mc:Fallback xmlns="">
      <p:transition spd="slow" advTm="662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1DCE8DD-EDD0-4A90-A362-577C53AAD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5" name="Rounded Rectangle 8">
            <a:extLst>
              <a:ext uri="{FF2B5EF4-FFF2-40B4-BE49-F238E27FC236}">
                <a16:creationId xmlns:a16="http://schemas.microsoft.com/office/drawing/2014/main" id="{40FCC5DB-4CF9-4B1D-8F81-6843613A595C}"/>
              </a:ext>
            </a:extLst>
          </p:cNvPr>
          <p:cNvSpPr/>
          <p:nvPr/>
        </p:nvSpPr>
        <p:spPr>
          <a:xfrm>
            <a:off x="2628900" y="166168"/>
            <a:ext cx="7258050" cy="649790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5C5CE01-CC45-49AB-AC5B-E73920A92DA5}"/>
              </a:ext>
            </a:extLst>
          </p:cNvPr>
          <p:cNvSpPr/>
          <p:nvPr/>
        </p:nvSpPr>
        <p:spPr>
          <a:xfrm rot="21331605">
            <a:off x="135587" y="1596999"/>
            <a:ext cx="3609975" cy="8754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C6AA732-C25B-4DD9-B8A9-16C77DA3796E}"/>
              </a:ext>
            </a:extLst>
          </p:cNvPr>
          <p:cNvSpPr/>
          <p:nvPr/>
        </p:nvSpPr>
        <p:spPr>
          <a:xfrm>
            <a:off x="419789" y="2703706"/>
            <a:ext cx="4174040" cy="3628103"/>
          </a:xfrm>
          <a:prstGeom prst="round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endParaRPr lang="en-GB" sz="2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>
              <a:spcAft>
                <a:spcPts val="600"/>
              </a:spcAft>
            </a:pPr>
            <a:endParaRPr lang="en-GB" sz="2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F5649F1-0687-4CE6-BDAA-567D51D5066B}"/>
              </a:ext>
            </a:extLst>
          </p:cNvPr>
          <p:cNvSpPr/>
          <p:nvPr/>
        </p:nvSpPr>
        <p:spPr>
          <a:xfrm>
            <a:off x="7586379" y="2413655"/>
            <a:ext cx="4320486" cy="420820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40362E-B35A-45C5-A393-6A9D0BD8A9D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21475"/>
          <a:stretch/>
        </p:blipFill>
        <p:spPr>
          <a:xfrm>
            <a:off x="774385" y="3221539"/>
            <a:ext cx="2621109" cy="93589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97CA42B-B5E8-4410-9BED-A7AAC0CD220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42848" b="22672"/>
          <a:stretch/>
        </p:blipFill>
        <p:spPr>
          <a:xfrm>
            <a:off x="8782463" y="3118431"/>
            <a:ext cx="3236622" cy="8461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C0651A4-7114-4FB9-BDEF-6C3C793194D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644" t="15925"/>
          <a:stretch/>
        </p:blipFill>
        <p:spPr>
          <a:xfrm>
            <a:off x="4605622" y="3033661"/>
            <a:ext cx="2854198" cy="10032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81D897E-6ABC-4AC3-AB2E-8A869486CDE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4175" r="486" b="1413"/>
          <a:stretch/>
        </p:blipFill>
        <p:spPr>
          <a:xfrm>
            <a:off x="0" y="19303"/>
            <a:ext cx="12192000" cy="305537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1E7FAE9-786D-4E54-820B-0792E9410B16}"/>
              </a:ext>
            </a:extLst>
          </p:cNvPr>
          <p:cNvSpPr/>
          <p:nvPr/>
        </p:nvSpPr>
        <p:spPr>
          <a:xfrm>
            <a:off x="284040" y="3802631"/>
            <a:ext cx="3687885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b="1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Century Gothic" panose="020B0502020202020204" pitchFamily="34" charset="0"/>
              </a:rPr>
              <a:t>Development Matters </a:t>
            </a:r>
            <a:r>
              <a:rPr lang="en-GB" sz="1400" dirty="0">
                <a:latin typeface="Century Gothic" panose="020B0502020202020204" pitchFamily="34" charset="0"/>
              </a:rPr>
              <a:t>in the Early Years Foundation Stage</a:t>
            </a:r>
          </a:p>
          <a:p>
            <a:endParaRPr lang="en-GB" sz="1400" b="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entury Gothic" panose="020B0502020202020204" pitchFamily="34" charset="0"/>
              </a:rPr>
              <a:t>Any Mother and Baby magazine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entury Gothic" panose="020B0502020202020204" pitchFamily="34" charset="0"/>
                <a:hlinkClick r:id="rId9"/>
              </a:rPr>
              <a:t>www.literacytrust.org.uk</a:t>
            </a:r>
            <a:r>
              <a:rPr lang="en-GB" sz="1400" dirty="0">
                <a:latin typeface="Century Gothic" panose="020B0502020202020204" pitchFamily="34" charset="0"/>
              </a:rPr>
              <a:t> – focus on Early Years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entury Gothic" panose="020B0502020202020204" pitchFamily="34" charset="0"/>
              </a:rPr>
              <a:t>Help your baby learn to talk – NHS https://www.nhs.uk/conditions/pregnancy-and-baby/helping-your-childs-speech/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B5C896A-DF57-4242-BFE8-A701CE344BC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/>
          <a:stretch/>
        </p:blipFill>
        <p:spPr>
          <a:xfrm>
            <a:off x="4234742" y="4505855"/>
            <a:ext cx="3432331" cy="18063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43DF7DA5-E0D5-4533-B1A9-8514CD3029EA}"/>
              </a:ext>
            </a:extLst>
          </p:cNvPr>
          <p:cNvSpPr/>
          <p:nvPr/>
        </p:nvSpPr>
        <p:spPr>
          <a:xfrm>
            <a:off x="8018427" y="4268697"/>
            <a:ext cx="3563645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Take part in an interactive session. E.g.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Century Gothic" panose="020B0502020202020204" pitchFamily="34" charset="0"/>
              </a:rPr>
              <a:t>Rainbow Stripes </a:t>
            </a:r>
            <a:r>
              <a:rPr lang="en-GB" sz="1400" dirty="0">
                <a:latin typeface="Century Gothic" panose="020B0502020202020204" pitchFamily="34" charset="0"/>
              </a:rPr>
              <a:t>on Zoom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Mr Tumble</a:t>
            </a:r>
            <a:r>
              <a:rPr lang="en-GB" sz="1400" b="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solidFill>
                  <a:schemeClr val="tx1"/>
                </a:solidFill>
                <a:latin typeface="Century Gothic" panose="020B0502020202020204" pitchFamily="34" charset="0"/>
                <a:hlinkClick r:id="rId11"/>
              </a:rPr>
              <a:t>https://www.bbc.co.uk/programmes/b008hvwx</a:t>
            </a:r>
            <a:endParaRPr lang="en-GB" sz="1400" b="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entury Gothic" panose="020B0502020202020204" pitchFamily="34" charset="0"/>
              </a:rPr>
              <a:t>If you have younger siblings under 8 do some </a:t>
            </a:r>
            <a:r>
              <a:rPr lang="en-GB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observations </a:t>
            </a:r>
            <a:r>
              <a:rPr lang="en-GB" sz="1400" dirty="0">
                <a:latin typeface="Century Gothic" panose="020B0502020202020204" pitchFamily="34" charset="0"/>
              </a:rPr>
              <a:t>while they play.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48E9731-FD96-4323-8F50-327D358B22C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251668" y="4623889"/>
            <a:ext cx="879636" cy="785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D9338D7-DE10-439A-89E0-DC11B6C70C0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460263" y="5928155"/>
            <a:ext cx="693162" cy="659211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C11EF8D8-474F-4F23-B653-405A4AA2FBCC}"/>
              </a:ext>
            </a:extLst>
          </p:cNvPr>
          <p:cNvSpPr/>
          <p:nvPr/>
        </p:nvSpPr>
        <p:spPr>
          <a:xfrm>
            <a:off x="-128921" y="3036593"/>
            <a:ext cx="1197763" cy="9211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1.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5335A2A-A37D-4E81-A3D7-6E19757916F1}"/>
              </a:ext>
            </a:extLst>
          </p:cNvPr>
          <p:cNvSpPr/>
          <p:nvPr/>
        </p:nvSpPr>
        <p:spPr>
          <a:xfrm>
            <a:off x="3492345" y="3074674"/>
            <a:ext cx="1197763" cy="9211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2.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B2D63F3-4937-483F-876A-D5AAF1A3972E}"/>
              </a:ext>
            </a:extLst>
          </p:cNvPr>
          <p:cNvSpPr/>
          <p:nvPr/>
        </p:nvSpPr>
        <p:spPr>
          <a:xfrm>
            <a:off x="7934355" y="3074674"/>
            <a:ext cx="1197763" cy="9211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3.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2B5029C-D81F-4273-96E4-8E8142B0C2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82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428"/>
    </mc:Choice>
    <mc:Fallback xmlns="">
      <p:transition spd="slow" advTm="75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B59822-4CEA-465A-B3D3-021FCEC8B2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20000"/>
          </a:blip>
          <a:srcRect l="3189" r="1210" b="11434"/>
          <a:stretch/>
        </p:blipFill>
        <p:spPr>
          <a:xfrm>
            <a:off x="1" y="0"/>
            <a:ext cx="12191999" cy="6858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BF4B471-2DF9-46A6-AD81-03E0FE30EF86}"/>
              </a:ext>
            </a:extLst>
          </p:cNvPr>
          <p:cNvSpPr/>
          <p:nvPr/>
        </p:nvSpPr>
        <p:spPr>
          <a:xfrm>
            <a:off x="495758" y="2214391"/>
            <a:ext cx="10708395" cy="377756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If you have any questions or would like more information about the course, please email me </a:t>
            </a:r>
            <a:r>
              <a:rPr lang="en-GB" sz="4400" dirty="0">
                <a:solidFill>
                  <a:schemeClr val="tx1"/>
                </a:solidFill>
                <a:latin typeface="Century Gothic" panose="020B0502020202020204" pitchFamily="34" charset="0"/>
                <a:hlinkClick r:id="rId5"/>
              </a:rPr>
              <a:t>tbrown@nottinghamacademy.org</a:t>
            </a:r>
            <a:endParaRPr lang="en-GB" sz="44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DED9146-3941-40E5-B211-A7DAD27338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9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20"/>
    </mc:Choice>
    <mc:Fallback xmlns="">
      <p:transition spd="slow" advTm="15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F3799443950547AFB4FE2DA3A99F19" ma:contentTypeVersion="12" ma:contentTypeDescription="Create a new document." ma:contentTypeScope="" ma:versionID="3c1459c0c108177919d256e9e9bf1f82">
  <xsd:schema xmlns:xsd="http://www.w3.org/2001/XMLSchema" xmlns:xs="http://www.w3.org/2001/XMLSchema" xmlns:p="http://schemas.microsoft.com/office/2006/metadata/properties" xmlns:ns2="549f08a5-d520-4d3d-9b08-5d446bbe6ba6" xmlns:ns3="66b9fb31-84b1-461e-9d24-2dbfce04b27c" targetNamespace="http://schemas.microsoft.com/office/2006/metadata/properties" ma:root="true" ma:fieldsID="8c3ab835ae5e6fd045cf7e379a97b07c" ns2:_="" ns3:_="">
    <xsd:import namespace="549f08a5-d520-4d3d-9b08-5d446bbe6ba6"/>
    <xsd:import namespace="66b9fb31-84b1-461e-9d24-2dbfce04b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f08a5-d520-4d3d-9b08-5d446bbe6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b9fb31-84b1-461e-9d24-2dbfce04b27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C16EDC-0983-499A-BB67-C335D16C4218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83050a3-41b2-41bf-961b-675ec8c67dcf"/>
    <ds:schemaRef ds:uri="http://purl.org/dc/elements/1.1/"/>
    <ds:schemaRef ds:uri="8ae648cd-e8bf-4e8a-bebc-6ced39fe77ae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3FA07F4-DFC6-4CA9-977A-6E5942BE1E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DCB1AF-AB84-46FD-B5E0-C2ECA54089F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748</TotalTime>
  <Words>280</Words>
  <Application>Microsoft Office PowerPoint</Application>
  <PresentationFormat>Widescreen</PresentationFormat>
  <Paragraphs>60</Paragraphs>
  <Slides>5</Slides>
  <Notes>2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Office Theme</vt:lpstr>
      <vt:lpstr>PowerPoint Presentation</vt:lpstr>
      <vt:lpstr>Children’s Play, Learning &amp; Development</vt:lpstr>
      <vt:lpstr>…this is how we structure the two years </vt:lpstr>
      <vt:lpstr>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 Brown</dc:creator>
  <cp:lastModifiedBy>N Griffiths</cp:lastModifiedBy>
  <cp:revision>7</cp:revision>
  <dcterms:created xsi:type="dcterms:W3CDTF">2020-07-13T14:49:33Z</dcterms:created>
  <dcterms:modified xsi:type="dcterms:W3CDTF">2021-03-11T11:51:19Z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tbrown@nottinghamacademy.org</vt:lpwstr>
  </property>
  <property fmtid="{D5CDD505-2E9C-101B-9397-08002B2CF9AE}" pid="6" name="MSIP_Label_71dda7c5-96ca-48e3-9e3a-5c391aea2853_SetDate">
    <vt:lpwstr>2020-07-13T18:00:27.0657116+01:00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0x0101006FF3799443950547AFB4FE2DA3A99F19</vt:lpwstr>
  </property>
</Properties>
</file>