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Masters/slideMaster2.xml" ContentType="application/vnd.openxmlformats-officedocument.presentationml.slideMaster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9" r:id="rId3"/>
    <p:sldId id="257" r:id="rId4"/>
    <p:sldId id="260" r:id="rId5"/>
    <p:sldId id="266" r:id="rId6"/>
    <p:sldId id="267" r:id="rId7"/>
    <p:sldId id="268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99"/>
    <a:srgbClr val="FFFF99"/>
    <a:srgbClr val="FFCCFF"/>
    <a:srgbClr val="EFEA81"/>
    <a:srgbClr val="66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972" y="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customXml" Target="../customXml/item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E4113-E7D7-4831-BC2D-B44913D980E7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BB4A0-4970-4E04-8BC5-91D7DAA438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38525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E4113-E7D7-4831-BC2D-B44913D980E7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BB4A0-4970-4E04-8BC5-91D7DAA438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5097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E4113-E7D7-4831-BC2D-B44913D980E7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BB4A0-4970-4E04-8BC5-91D7DAA438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2966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E4113-E7D7-4831-BC2D-B44913D980E7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BB4A0-4970-4E04-8BC5-91D7DAA438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42684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E4113-E7D7-4831-BC2D-B44913D980E7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BB4A0-4970-4E04-8BC5-91D7DAA438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0015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E4113-E7D7-4831-BC2D-B44913D980E7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BB4A0-4970-4E04-8BC5-91D7DAA438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0082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E4113-E7D7-4831-BC2D-B44913D980E7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BB4A0-4970-4E04-8BC5-91D7DAA438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98946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E4113-E7D7-4831-BC2D-B44913D980E7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BB4A0-4970-4E04-8BC5-91D7DAA438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88384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E4113-E7D7-4831-BC2D-B44913D980E7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BB4A0-4970-4E04-8BC5-91D7DAA438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3646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E4113-E7D7-4831-BC2D-B44913D980E7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BB4A0-4970-4E04-8BC5-91D7DAA438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4594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E4113-E7D7-4831-BC2D-B44913D980E7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BB4A0-4970-4E04-8BC5-91D7DAA438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55261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E4113-E7D7-4831-BC2D-B44913D980E7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/>
              <a:t>18/03/2019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BB4A0-4970-4E04-8BC5-91D7DAA43870}" type="slidenum">
              <a:rPr lang="en-GB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90428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E4113-E7D7-4831-BC2D-B44913D980E7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/>
              <a:t>18/03/2019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BB4A0-4970-4E04-8BC5-91D7DAA43870}" type="slidenum">
              <a:rPr lang="en-GB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85545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E4113-E7D7-4831-BC2D-B44913D980E7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/>
              <a:t>18/03/2019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BB4A0-4970-4E04-8BC5-91D7DAA43870}" type="slidenum">
              <a:rPr lang="en-GB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70309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E4113-E7D7-4831-BC2D-B44913D980E7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/>
              <a:t>18/03/2019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BB4A0-4970-4E04-8BC5-91D7DAA43870}" type="slidenum">
              <a:rPr lang="en-GB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36126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E4113-E7D7-4831-BC2D-B44913D980E7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/>
              <a:t>18/03/2019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BB4A0-4970-4E04-8BC5-91D7DAA43870}" type="slidenum">
              <a:rPr lang="en-GB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526764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E4113-E7D7-4831-BC2D-B44913D980E7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/>
              <a:t>18/03/2019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BB4A0-4970-4E04-8BC5-91D7DAA43870}" type="slidenum">
              <a:rPr lang="en-GB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5300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E4113-E7D7-4831-BC2D-B44913D980E7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/>
              <a:t>18/03/2019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BB4A0-4970-4E04-8BC5-91D7DAA43870}" type="slidenum">
              <a:rPr lang="en-GB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43844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E4113-E7D7-4831-BC2D-B44913D980E7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/>
              <a:t>18/03/2019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BB4A0-4970-4E04-8BC5-91D7DAA43870}" type="slidenum">
              <a:rPr lang="en-GB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787922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E4113-E7D7-4831-BC2D-B44913D980E7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/>
              <a:t>18/03/2019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BB4A0-4970-4E04-8BC5-91D7DAA43870}" type="slidenum">
              <a:rPr lang="en-GB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75602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E4113-E7D7-4831-BC2D-B44913D980E7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/>
              <a:t>18/03/2019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BB4A0-4970-4E04-8BC5-91D7DAA43870}" type="slidenum">
              <a:rPr lang="en-GB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3955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E4113-E7D7-4831-BC2D-B44913D980E7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/>
              <a:t>18/03/2019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BB4A0-4970-4E04-8BC5-91D7DAA43870}" type="slidenum">
              <a:rPr lang="en-GB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5819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99">
            <a:alpha val="5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6E4113-E7D7-4831-BC2D-B44913D980E7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8BB4A0-4970-4E04-8BC5-91D7DAA438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2962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99">
            <a:alpha val="5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6E4113-E7D7-4831-BC2D-B44913D980E7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/>
              <a:t>18/03/2019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8BB4A0-4970-4E04-8BC5-91D7DAA43870}" type="slidenum">
              <a:rPr lang="en-GB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4078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774082"/>
            <a:ext cx="8229600" cy="1143000"/>
          </a:xfrm>
          <a:solidFill>
            <a:schemeClr val="accent6">
              <a:lumMod val="40000"/>
              <a:lumOff val="60000"/>
            </a:schemeClr>
          </a:solidFill>
          <a:ln w="762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en-GB" sz="3200" b="1" dirty="0" smtClean="0"/>
              <a:t>Health and Social Care </a:t>
            </a:r>
            <a:endParaRPr lang="en-GB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132856"/>
            <a:ext cx="8229600" cy="4525963"/>
          </a:xfrm>
          <a:ln w="57150">
            <a:solidFill>
              <a:srgbClr val="FF0000"/>
            </a:solidFill>
          </a:ln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endParaRPr lang="en-GB" sz="2400" dirty="0" smtClean="0"/>
          </a:p>
          <a:p>
            <a:pPr marL="0" indent="0" algn="ctr">
              <a:buNone/>
            </a:pPr>
            <a:r>
              <a:rPr lang="en-GB" sz="2400" b="1" dirty="0" smtClean="0">
                <a:solidFill>
                  <a:srgbClr val="7030A0"/>
                </a:solidFill>
              </a:rPr>
              <a:t>Do </a:t>
            </a:r>
            <a:r>
              <a:rPr lang="en-GB" sz="2400" b="1" dirty="0" smtClean="0">
                <a:solidFill>
                  <a:srgbClr val="7030A0"/>
                </a:solidFill>
              </a:rPr>
              <a:t>you like caring for other people? </a:t>
            </a:r>
            <a:endParaRPr lang="en-GB" sz="2400" b="1" dirty="0" smtClean="0">
              <a:solidFill>
                <a:srgbClr val="7030A0"/>
              </a:solidFill>
            </a:endParaRPr>
          </a:p>
          <a:p>
            <a:pPr marL="0" indent="0" algn="ctr">
              <a:buNone/>
            </a:pPr>
            <a:endParaRPr lang="en-GB" sz="2400" dirty="0" smtClean="0"/>
          </a:p>
          <a:p>
            <a:pPr marL="0" indent="0" algn="ctr">
              <a:buNone/>
            </a:pPr>
            <a:r>
              <a:rPr lang="en-GB" sz="2400" b="1" dirty="0" smtClean="0">
                <a:solidFill>
                  <a:srgbClr val="0070C0"/>
                </a:solidFill>
              </a:rPr>
              <a:t>Are you </a:t>
            </a:r>
            <a:r>
              <a:rPr lang="en-GB" sz="2400" b="1" dirty="0" smtClean="0">
                <a:solidFill>
                  <a:srgbClr val="0070C0"/>
                </a:solidFill>
              </a:rPr>
              <a:t>interested in how </a:t>
            </a:r>
            <a:r>
              <a:rPr lang="en-GB" sz="2400" b="1" dirty="0" smtClean="0">
                <a:solidFill>
                  <a:srgbClr val="0070C0"/>
                </a:solidFill>
              </a:rPr>
              <a:t>we grow and </a:t>
            </a:r>
            <a:r>
              <a:rPr lang="en-GB" sz="2400" b="1" dirty="0" smtClean="0">
                <a:solidFill>
                  <a:srgbClr val="0070C0"/>
                </a:solidFill>
              </a:rPr>
              <a:t>develop </a:t>
            </a:r>
            <a:r>
              <a:rPr lang="en-GB" sz="2400" b="1" dirty="0" smtClean="0">
                <a:solidFill>
                  <a:srgbClr val="0070C0"/>
                </a:solidFill>
              </a:rPr>
              <a:t>throughout our lives? </a:t>
            </a:r>
            <a:endParaRPr lang="en-GB" sz="24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en-GB" sz="2400" dirty="0" smtClean="0"/>
          </a:p>
          <a:p>
            <a:pPr marL="0" indent="0" algn="ctr">
              <a:buNone/>
            </a:pPr>
            <a:r>
              <a:rPr lang="en-GB" sz="2400" b="1" dirty="0" smtClean="0">
                <a:solidFill>
                  <a:srgbClr val="CC0099"/>
                </a:solidFill>
              </a:rPr>
              <a:t>Do </a:t>
            </a:r>
            <a:r>
              <a:rPr lang="en-GB" sz="2400" b="1" dirty="0" smtClean="0">
                <a:solidFill>
                  <a:srgbClr val="CC0099"/>
                </a:solidFill>
              </a:rPr>
              <a:t>you want to develop your communication skills? </a:t>
            </a:r>
          </a:p>
          <a:p>
            <a:pPr marL="0" indent="0">
              <a:buNone/>
            </a:pPr>
            <a:endParaRPr lang="en-GB" sz="2400" dirty="0" smtClean="0"/>
          </a:p>
          <a:p>
            <a:pPr marL="0" indent="0" algn="ctr">
              <a:buNone/>
            </a:pPr>
            <a:r>
              <a:rPr lang="en-GB" sz="2400" b="1" dirty="0" smtClean="0">
                <a:solidFill>
                  <a:schemeClr val="accent6">
                    <a:lumMod val="75000"/>
                  </a:schemeClr>
                </a:solidFill>
              </a:rPr>
              <a:t>Are </a:t>
            </a:r>
            <a:r>
              <a:rPr lang="en-GB" sz="2400" b="1" dirty="0" smtClean="0">
                <a:solidFill>
                  <a:schemeClr val="accent6">
                    <a:lumMod val="75000"/>
                  </a:schemeClr>
                </a:solidFill>
              </a:rPr>
              <a:t>you interested in how to have a healthy lifestyle? </a:t>
            </a:r>
          </a:p>
          <a:p>
            <a:pPr marL="0" indent="0">
              <a:buNone/>
            </a:pPr>
            <a:endParaRPr lang="en-GB" sz="2400" dirty="0" smtClean="0"/>
          </a:p>
          <a:p>
            <a:pPr marL="0" indent="0" algn="ctr">
              <a:buNone/>
            </a:pPr>
            <a:r>
              <a:rPr lang="en-GB" sz="2400" b="1" dirty="0" smtClean="0">
                <a:solidFill>
                  <a:srgbClr val="00B050"/>
                </a:solidFill>
              </a:rPr>
              <a:t>Do </a:t>
            </a:r>
            <a:r>
              <a:rPr lang="en-GB" sz="2400" b="1" dirty="0" smtClean="0">
                <a:solidFill>
                  <a:srgbClr val="00B050"/>
                </a:solidFill>
              </a:rPr>
              <a:t>careers in health care and social care </a:t>
            </a:r>
            <a:r>
              <a:rPr lang="en-GB" sz="2400" b="1" dirty="0" smtClean="0">
                <a:solidFill>
                  <a:srgbClr val="00B050"/>
                </a:solidFill>
              </a:rPr>
              <a:t>appeal to you</a:t>
            </a:r>
            <a:r>
              <a:rPr lang="en-GB" sz="2400" b="1" dirty="0" smtClean="0">
                <a:solidFill>
                  <a:srgbClr val="00B050"/>
                </a:solidFill>
              </a:rPr>
              <a:t>? </a:t>
            </a:r>
          </a:p>
          <a:p>
            <a:pPr marL="0" indent="0">
              <a:buNone/>
            </a:pPr>
            <a:endParaRPr lang="en-GB" sz="2400" dirty="0" smtClean="0"/>
          </a:p>
          <a:p>
            <a:pPr marL="0" indent="0" algn="ctr">
              <a:buNone/>
            </a:pPr>
            <a:r>
              <a:rPr lang="en-GB" sz="2400" b="1" dirty="0" smtClean="0"/>
              <a:t>If the answers are ‘yes’, then health and social care might be for you!</a:t>
            </a:r>
            <a:endParaRPr lang="en-GB" sz="24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53" y="81862"/>
            <a:ext cx="2063971" cy="1453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1706" y="133607"/>
            <a:ext cx="2104681" cy="1402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9509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r>
              <a:rPr lang="en-GB" b="1" dirty="0" smtClean="0"/>
              <a:t>Health and Social Care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3649" y="1772816"/>
            <a:ext cx="8229600" cy="4525963"/>
          </a:xfrm>
          <a:ln w="5715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r>
              <a:rPr lang="en-GB" dirty="0" smtClean="0"/>
              <a:t>Three </a:t>
            </a:r>
            <a:r>
              <a:rPr lang="en-GB" dirty="0" smtClean="0"/>
              <a:t>units of work with mixture of coursework and exam.  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 smtClean="0"/>
              <a:t>Health and Social Care 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846875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16632"/>
            <a:ext cx="8720604" cy="2088232"/>
          </a:xfrm>
          <a:solidFill>
            <a:schemeClr val="accent4">
              <a:lumMod val="40000"/>
              <a:lumOff val="60000"/>
            </a:schemeClr>
          </a:solidFill>
          <a:ln w="38100">
            <a:solidFill>
              <a:srgbClr val="FF0000"/>
            </a:solidFill>
          </a:ln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endParaRPr lang="en-GB" b="1" dirty="0" smtClean="0"/>
          </a:p>
          <a:p>
            <a:pPr marL="0" indent="0" algn="ctr">
              <a:buNone/>
            </a:pPr>
            <a:r>
              <a:rPr lang="en-GB" b="1" dirty="0" smtClean="0"/>
              <a:t>Human Lifespan Development </a:t>
            </a:r>
            <a:r>
              <a:rPr lang="en-GB" b="1" dirty="0" smtClean="0"/>
              <a:t>(COURSEWORK)</a:t>
            </a: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 algn="just">
              <a:buNone/>
            </a:pPr>
            <a:r>
              <a:rPr lang="en-GB" dirty="0" smtClean="0"/>
              <a:t>This is about how people </a:t>
            </a:r>
            <a:r>
              <a:rPr lang="en-GB" b="1" dirty="0" smtClean="0"/>
              <a:t>grow and develop </a:t>
            </a:r>
            <a:r>
              <a:rPr lang="en-GB" dirty="0" smtClean="0"/>
              <a:t>over the course of their life, from being a baby,  right up to old age. You will learn about </a:t>
            </a:r>
            <a:r>
              <a:rPr lang="en-GB" b="1" dirty="0" smtClean="0"/>
              <a:t>physical</a:t>
            </a:r>
            <a:r>
              <a:rPr lang="en-GB" dirty="0" smtClean="0"/>
              <a:t>, </a:t>
            </a:r>
            <a:r>
              <a:rPr lang="en-GB" b="1" dirty="0" smtClean="0"/>
              <a:t>intellectual</a:t>
            </a:r>
            <a:r>
              <a:rPr lang="en-GB" dirty="0" smtClean="0"/>
              <a:t>, </a:t>
            </a:r>
            <a:r>
              <a:rPr lang="en-GB" b="1" dirty="0" smtClean="0"/>
              <a:t>emotional</a:t>
            </a:r>
            <a:r>
              <a:rPr lang="en-GB" dirty="0" smtClean="0"/>
              <a:t> and </a:t>
            </a:r>
            <a:r>
              <a:rPr lang="en-GB" b="1" dirty="0" smtClean="0"/>
              <a:t>social</a:t>
            </a:r>
            <a:r>
              <a:rPr lang="en-GB" dirty="0" smtClean="0"/>
              <a:t> development and the different factors that may affect them. 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68537" y="2348880"/>
            <a:ext cx="8720604" cy="2088232"/>
          </a:xfrm>
          <a:prstGeom prst="rect">
            <a:avLst/>
          </a:prstGeom>
          <a:solidFill>
            <a:srgbClr val="FFC000"/>
          </a:solidFill>
          <a:ln w="38100">
            <a:solidFill>
              <a:srgbClr val="FF0000"/>
            </a:solidFill>
          </a:ln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b="1" dirty="0" smtClean="0"/>
          </a:p>
          <a:p>
            <a:pPr marL="0" indent="0" algn="ctr">
              <a:buNone/>
            </a:pPr>
            <a:r>
              <a:rPr lang="en-GB" sz="8000" b="1" dirty="0" smtClean="0"/>
              <a:t>Health and Social Care Services and Values (COURSEWORK)</a:t>
            </a:r>
            <a:r>
              <a:rPr lang="en-GB" sz="2000" b="1" dirty="0" smtClean="0"/>
              <a:t> </a:t>
            </a:r>
            <a:endParaRPr lang="en-GB" sz="6200" b="1" dirty="0" smtClean="0"/>
          </a:p>
          <a:p>
            <a:pPr marL="0" indent="0" algn="just">
              <a:buNone/>
            </a:pPr>
            <a:endParaRPr lang="en-GB" sz="8000" dirty="0" smtClean="0"/>
          </a:p>
          <a:p>
            <a:pPr marL="0" indent="0" algn="just">
              <a:buNone/>
            </a:pPr>
            <a:r>
              <a:rPr lang="en-GB" sz="8000" dirty="0" smtClean="0"/>
              <a:t>This unit will give you an understanding of the different </a:t>
            </a:r>
            <a:r>
              <a:rPr lang="en-GB" sz="8000" b="1" dirty="0" smtClean="0"/>
              <a:t>health and social care services </a:t>
            </a:r>
            <a:r>
              <a:rPr lang="en-GB" sz="8000" dirty="0" smtClean="0"/>
              <a:t>that you might need to use at some point in your life. It will also help you to develop </a:t>
            </a:r>
            <a:r>
              <a:rPr lang="en-GB" sz="8000" b="1" dirty="0" smtClean="0"/>
              <a:t>skills to care for people </a:t>
            </a:r>
            <a:r>
              <a:rPr lang="en-GB" sz="8000" dirty="0" smtClean="0"/>
              <a:t>properly by considering their needs, the services that they can access and your communication when supporting them.</a:t>
            </a:r>
          </a:p>
          <a:p>
            <a:pPr marL="0" indent="0" algn="just">
              <a:buFont typeface="Arial" panose="020B0604020202020204" pitchFamily="34" charset="0"/>
              <a:buNone/>
            </a:pPr>
            <a:endParaRPr lang="en-GB" dirty="0" smtClean="0"/>
          </a:p>
          <a:p>
            <a:pPr marL="0" indent="0" algn="just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168537" y="4653136"/>
            <a:ext cx="8720604" cy="208823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b="1" dirty="0" smtClean="0"/>
          </a:p>
          <a:p>
            <a:pPr marL="0" indent="0" algn="ctr">
              <a:buNone/>
            </a:pPr>
            <a:r>
              <a:rPr lang="en-GB" sz="8000" b="1" dirty="0" smtClean="0"/>
              <a:t>Health and Wellbeing </a:t>
            </a:r>
            <a:r>
              <a:rPr lang="en-GB" sz="8000" b="1" dirty="0" smtClean="0"/>
              <a:t>(EXAM)</a:t>
            </a:r>
            <a:r>
              <a:rPr lang="en-GB" sz="5400" dirty="0" smtClean="0"/>
              <a:t> </a:t>
            </a:r>
            <a:endParaRPr lang="en-GB" sz="5400" dirty="0" smtClean="0"/>
          </a:p>
          <a:p>
            <a:pPr marL="0" indent="0" algn="ctr">
              <a:buNone/>
            </a:pPr>
            <a:endParaRPr lang="en-GB" sz="5400" dirty="0" smtClean="0"/>
          </a:p>
          <a:p>
            <a:pPr marL="0" indent="0" algn="just">
              <a:buNone/>
            </a:pPr>
            <a:r>
              <a:rPr lang="en-GB" sz="8000" dirty="0" smtClean="0"/>
              <a:t>This unit looks at </a:t>
            </a:r>
            <a:r>
              <a:rPr lang="en-GB" sz="8000" b="1" dirty="0" smtClean="0"/>
              <a:t>factors</a:t>
            </a:r>
            <a:r>
              <a:rPr lang="en-GB" sz="8000" dirty="0" smtClean="0"/>
              <a:t> that can have a positive or negative influence on a person’s health and wellbeing. You will learn </a:t>
            </a:r>
            <a:r>
              <a:rPr lang="en-GB" sz="8000" b="1" dirty="0" smtClean="0"/>
              <a:t>assess people’s health </a:t>
            </a:r>
            <a:r>
              <a:rPr lang="en-GB" sz="8000" dirty="0" smtClean="0"/>
              <a:t>and to use information to design a plan for improving someone’s health and wellbeing. </a:t>
            </a:r>
            <a:endParaRPr lang="en-GB" sz="6200" b="1" dirty="0" smtClean="0"/>
          </a:p>
          <a:p>
            <a:pPr marL="0" indent="0" algn="just">
              <a:buNone/>
            </a:pPr>
            <a:endParaRPr lang="en-GB" sz="8000" dirty="0" smtClean="0"/>
          </a:p>
          <a:p>
            <a:pPr marL="0" indent="0" algn="just">
              <a:buFont typeface="Arial" panose="020B0604020202020204" pitchFamily="34" charset="0"/>
              <a:buNone/>
            </a:pPr>
            <a:endParaRPr lang="en-GB" dirty="0" smtClean="0"/>
          </a:p>
          <a:p>
            <a:pPr marL="0" indent="0" algn="just">
              <a:buFont typeface="Arial" panose="020B0604020202020204" pitchFamily="34" charset="0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7907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  <a:alpha val="5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5760640" cy="1143000"/>
          </a:xfrm>
          <a:solidFill>
            <a:srgbClr val="EFEA81"/>
          </a:solidFill>
          <a:ln w="57150">
            <a:solidFill>
              <a:srgbClr val="00B050"/>
            </a:solidFill>
          </a:ln>
        </p:spPr>
        <p:txBody>
          <a:bodyPr/>
          <a:lstStyle/>
          <a:p>
            <a:r>
              <a:rPr lang="en-GB" b="1" dirty="0" smtClean="0"/>
              <a:t>Child Development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132856"/>
            <a:ext cx="8229600" cy="4525963"/>
          </a:xfrm>
          <a:ln w="57150">
            <a:solidFill>
              <a:srgbClr val="00B050"/>
            </a:solidFill>
          </a:ln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r>
              <a:rPr lang="en-GB" b="1" dirty="0" smtClean="0">
                <a:solidFill>
                  <a:srgbClr val="7030A0"/>
                </a:solidFill>
              </a:rPr>
              <a:t>Do </a:t>
            </a:r>
            <a:r>
              <a:rPr lang="en-GB" b="1" dirty="0" smtClean="0">
                <a:solidFill>
                  <a:srgbClr val="7030A0"/>
                </a:solidFill>
              </a:rPr>
              <a:t>you enjoy being with babies and young </a:t>
            </a:r>
            <a:r>
              <a:rPr lang="en-GB" b="1" dirty="0" smtClean="0">
                <a:solidFill>
                  <a:srgbClr val="7030A0"/>
                </a:solidFill>
              </a:rPr>
              <a:t>children?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b="1" dirty="0" smtClean="0">
                <a:solidFill>
                  <a:srgbClr val="CC0099"/>
                </a:solidFill>
              </a:rPr>
              <a:t>Have </a:t>
            </a:r>
            <a:r>
              <a:rPr lang="en-GB" b="1" dirty="0" smtClean="0">
                <a:solidFill>
                  <a:srgbClr val="CC0099"/>
                </a:solidFill>
              </a:rPr>
              <a:t>you ever wondered why toddlers behave like they do? 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Would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you like the opportunity to read stories, play games and take part in children’s activities? </a:t>
            </a:r>
          </a:p>
          <a:p>
            <a:pPr marL="0" indent="0">
              <a:buNone/>
            </a:pPr>
            <a:endParaRPr lang="en-GB" b="1" i="1" dirty="0" smtClean="0"/>
          </a:p>
          <a:p>
            <a:pPr marL="0" indent="0" algn="ctr">
              <a:buNone/>
            </a:pPr>
            <a:r>
              <a:rPr lang="en-GB" b="1" i="1" dirty="0" smtClean="0"/>
              <a:t>If the answers are ‘yes’, then child development might be for you</a:t>
            </a:r>
            <a:r>
              <a:rPr lang="en-GB" b="1" i="1" dirty="0" smtClean="0"/>
              <a:t>!</a:t>
            </a:r>
            <a:endParaRPr lang="en-GB" dirty="0"/>
          </a:p>
          <a:p>
            <a:pPr>
              <a:buFont typeface="Wingdings" panose="05000000000000000000" pitchFamily="2" charset="2"/>
              <a:buChar char="v"/>
            </a:pP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60648"/>
            <a:ext cx="2843808" cy="1599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6018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  <a:alpha val="5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EFEA81"/>
          </a:solidFill>
          <a:ln>
            <a:solidFill>
              <a:srgbClr val="7030A0"/>
            </a:solidFill>
          </a:ln>
        </p:spPr>
        <p:txBody>
          <a:bodyPr/>
          <a:lstStyle/>
          <a:p>
            <a:r>
              <a:rPr lang="en-GB" b="1" dirty="0" smtClean="0"/>
              <a:t>Child Development </a:t>
            </a:r>
            <a:endParaRPr lang="en-GB" b="1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ln w="57150">
            <a:solidFill>
              <a:srgbClr val="00B050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The </a:t>
            </a:r>
            <a:r>
              <a:rPr lang="en-GB" dirty="0" smtClean="0"/>
              <a:t>course is split into three units of work with mixture of coursework and exam.  </a:t>
            </a:r>
          </a:p>
        </p:txBody>
      </p:sp>
    </p:spTree>
    <p:extLst>
      <p:ext uri="{BB962C8B-B14F-4D97-AF65-F5344CB8AC3E}">
        <p14:creationId xmlns:p14="http://schemas.microsoft.com/office/powerpoint/2010/main" val="4133665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  <a:alpha val="5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61394" y="188640"/>
            <a:ext cx="8875102" cy="2160240"/>
          </a:xfrm>
          <a:solidFill>
            <a:srgbClr val="FFFF99"/>
          </a:solidFill>
          <a:ln w="57150">
            <a:solidFill>
              <a:srgbClr val="00B050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2000" b="1" dirty="0" smtClean="0"/>
              <a:t>Children’s </a:t>
            </a:r>
            <a:r>
              <a:rPr lang="en-GB" sz="2000" b="1" dirty="0" smtClean="0"/>
              <a:t>Growth </a:t>
            </a:r>
            <a:r>
              <a:rPr lang="en-GB" sz="2000" b="1" dirty="0" smtClean="0"/>
              <a:t>and </a:t>
            </a:r>
            <a:r>
              <a:rPr lang="en-GB" sz="2000" b="1" dirty="0" smtClean="0"/>
              <a:t>Development (COURSEWORK)</a:t>
            </a:r>
            <a:endParaRPr lang="en-GB" sz="2000" b="1" dirty="0" smtClean="0"/>
          </a:p>
          <a:p>
            <a:pPr marL="0" indent="0" algn="just">
              <a:buNone/>
            </a:pPr>
            <a:r>
              <a:rPr lang="en-GB" sz="2000" dirty="0" smtClean="0"/>
              <a:t>This unit will develop your knowledge and understanding of children’s growth and development across </a:t>
            </a:r>
            <a:r>
              <a:rPr lang="en-GB" sz="2000" b="1" dirty="0" smtClean="0"/>
              <a:t>five areas of development </a:t>
            </a:r>
            <a:r>
              <a:rPr lang="en-GB" sz="2000" dirty="0" smtClean="0"/>
              <a:t>– </a:t>
            </a:r>
            <a:r>
              <a:rPr lang="en-GB" sz="2000" u="sng" dirty="0" smtClean="0"/>
              <a:t>physical</a:t>
            </a:r>
            <a:r>
              <a:rPr lang="en-GB" sz="2000" dirty="0" smtClean="0"/>
              <a:t>, </a:t>
            </a:r>
            <a:r>
              <a:rPr lang="en-GB" sz="2000" u="sng" dirty="0" smtClean="0"/>
              <a:t>intellectual</a:t>
            </a:r>
            <a:r>
              <a:rPr lang="en-GB" sz="2000" dirty="0" smtClean="0"/>
              <a:t>, </a:t>
            </a:r>
            <a:r>
              <a:rPr lang="en-GB" sz="2000" u="sng" dirty="0" smtClean="0"/>
              <a:t>communication</a:t>
            </a:r>
            <a:r>
              <a:rPr lang="en-GB" sz="2000" dirty="0" smtClean="0"/>
              <a:t> and </a:t>
            </a:r>
            <a:r>
              <a:rPr lang="en-GB" sz="2000" u="sng" dirty="0" smtClean="0"/>
              <a:t>language</a:t>
            </a:r>
            <a:r>
              <a:rPr lang="en-GB" sz="2000" dirty="0" smtClean="0"/>
              <a:t>, </a:t>
            </a:r>
            <a:r>
              <a:rPr lang="en-GB" sz="2000" u="sng" dirty="0" smtClean="0"/>
              <a:t>social</a:t>
            </a:r>
            <a:r>
              <a:rPr lang="en-GB" sz="2000" dirty="0" smtClean="0"/>
              <a:t>, and </a:t>
            </a:r>
            <a:r>
              <a:rPr lang="en-GB" sz="2000" u="sng" dirty="0" smtClean="0"/>
              <a:t>emotional</a:t>
            </a:r>
            <a:r>
              <a:rPr lang="en-GB" sz="2000" dirty="0" smtClean="0"/>
              <a:t>. You will look out for developmental expectations and examine </a:t>
            </a:r>
            <a:r>
              <a:rPr lang="en-GB" sz="2000" b="1" dirty="0" smtClean="0"/>
              <a:t>factors</a:t>
            </a:r>
            <a:r>
              <a:rPr lang="en-GB" sz="2000" dirty="0" smtClean="0"/>
              <a:t> that might affect a child’s growth and development. </a:t>
            </a:r>
            <a:endParaRPr lang="en-GB" sz="2000" b="1" dirty="0" smtClean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61394" y="2564903"/>
            <a:ext cx="8875102" cy="1725669"/>
          </a:xfrm>
          <a:prstGeom prst="rect">
            <a:avLst/>
          </a:prstGeom>
          <a:solidFill>
            <a:srgbClr val="FFCCFF"/>
          </a:solidFill>
          <a:ln w="57150">
            <a:solidFill>
              <a:srgbClr val="00B050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000" b="1" dirty="0" smtClean="0"/>
              <a:t>Learning </a:t>
            </a:r>
            <a:r>
              <a:rPr lang="en-GB" sz="2000" b="1" dirty="0"/>
              <a:t>T</a:t>
            </a:r>
            <a:r>
              <a:rPr lang="en-GB" sz="2000" b="1" dirty="0" smtClean="0"/>
              <a:t>hrough Play (COURSEWORK)</a:t>
            </a:r>
            <a:endParaRPr lang="en-GB" sz="2000" b="1" dirty="0" smtClean="0"/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en-GB" sz="2000" dirty="0" smtClean="0"/>
              <a:t>Here you will explore the </a:t>
            </a:r>
            <a:r>
              <a:rPr lang="en-GB" sz="2000" b="1" dirty="0" smtClean="0"/>
              <a:t>different stages of play </a:t>
            </a:r>
            <a:r>
              <a:rPr lang="en-GB" sz="2000" dirty="0" smtClean="0"/>
              <a:t>that children experience, and learn about how </a:t>
            </a:r>
            <a:r>
              <a:rPr lang="en-GB" sz="2000" b="1" dirty="0" smtClean="0"/>
              <a:t>play can be structured </a:t>
            </a:r>
            <a:r>
              <a:rPr lang="en-GB" sz="2000" dirty="0" smtClean="0"/>
              <a:t>by adults to encourage and influence learning and take part in developing your own play activities. </a:t>
            </a:r>
            <a:endParaRPr lang="en-GB" sz="2000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49214" y="4442901"/>
            <a:ext cx="8875102" cy="230425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rgbClr val="00B050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000" b="1" dirty="0" smtClean="0"/>
              <a:t>Supporting </a:t>
            </a:r>
            <a:r>
              <a:rPr lang="en-GB" sz="2000" b="1" dirty="0" smtClean="0"/>
              <a:t>Children </a:t>
            </a:r>
            <a:r>
              <a:rPr lang="en-GB" sz="2000" b="1" dirty="0" smtClean="0"/>
              <a:t>to </a:t>
            </a:r>
            <a:r>
              <a:rPr lang="en-GB" sz="2000" b="1" dirty="0" smtClean="0"/>
              <a:t>Play</a:t>
            </a:r>
            <a:r>
              <a:rPr lang="en-GB" sz="2000" b="1" dirty="0" smtClean="0"/>
              <a:t>, </a:t>
            </a:r>
            <a:r>
              <a:rPr lang="en-GB" sz="2000" b="1" dirty="0" smtClean="0"/>
              <a:t>Learn </a:t>
            </a:r>
            <a:r>
              <a:rPr lang="en-GB" sz="2000" b="1" dirty="0" smtClean="0"/>
              <a:t>and </a:t>
            </a:r>
            <a:r>
              <a:rPr lang="en-GB" sz="2000" b="1" dirty="0" smtClean="0"/>
              <a:t>Develop (EXAM)</a:t>
            </a:r>
            <a:endParaRPr lang="en-GB" sz="2000" b="1" dirty="0" smtClean="0"/>
          </a:p>
          <a:p>
            <a:pPr marL="0" indent="0" algn="just">
              <a:buNone/>
            </a:pPr>
            <a:r>
              <a:rPr lang="en-GB" sz="2000" dirty="0" smtClean="0"/>
              <a:t>This unit will develop your knowledge and understanding </a:t>
            </a:r>
            <a:r>
              <a:rPr lang="en-GB" sz="2000" dirty="0" smtClean="0"/>
              <a:t>of </a:t>
            </a:r>
            <a:r>
              <a:rPr lang="en-GB" sz="2000" dirty="0" smtClean="0"/>
              <a:t>the </a:t>
            </a:r>
            <a:r>
              <a:rPr lang="en-GB" sz="2000" b="1" dirty="0" smtClean="0"/>
              <a:t>individual circumstances </a:t>
            </a:r>
            <a:r>
              <a:rPr lang="en-GB" sz="2000" dirty="0" smtClean="0"/>
              <a:t>that can have an impact on a child’s learning and development. You will also investigate the </a:t>
            </a:r>
            <a:r>
              <a:rPr lang="en-GB" sz="2000" b="1" dirty="0" smtClean="0"/>
              <a:t>role of the adult</a:t>
            </a:r>
            <a:r>
              <a:rPr lang="en-GB" sz="2000" dirty="0" smtClean="0"/>
              <a:t> in making sure that all children are </a:t>
            </a:r>
            <a:r>
              <a:rPr lang="en-GB" sz="2000" u="sng" dirty="0" smtClean="0"/>
              <a:t>safe</a:t>
            </a:r>
            <a:r>
              <a:rPr lang="en-GB" sz="2000" dirty="0" smtClean="0"/>
              <a:t> when </a:t>
            </a:r>
            <a:r>
              <a:rPr lang="en-GB" sz="2000" u="sng" dirty="0" smtClean="0"/>
              <a:t>engaging</a:t>
            </a:r>
            <a:r>
              <a:rPr lang="en-GB" sz="2000" dirty="0" smtClean="0"/>
              <a:t> in play activities. and how </a:t>
            </a:r>
            <a:r>
              <a:rPr lang="en-GB" sz="2000" b="1" dirty="0" smtClean="0"/>
              <a:t>activities can be adapted</a:t>
            </a:r>
            <a:r>
              <a:rPr lang="en-GB" sz="2000" dirty="0" smtClean="0"/>
              <a:t> to ensure that all children can join in with play for their learning and development. </a:t>
            </a:r>
            <a:endParaRPr lang="en-GB" sz="2000" b="1" dirty="0" smtClean="0"/>
          </a:p>
        </p:txBody>
      </p:sp>
    </p:spTree>
    <p:extLst>
      <p:ext uri="{BB962C8B-B14F-4D97-AF65-F5344CB8AC3E}">
        <p14:creationId xmlns:p14="http://schemas.microsoft.com/office/powerpoint/2010/main" val="4133665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 animBg="1"/>
      <p:bldP spid="5" grpId="0" animBg="1"/>
      <p:bldP spid="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E5687FBB17144BBF058BF3091118F4" ma:contentTypeVersion="12" ma:contentTypeDescription="Create a new document." ma:contentTypeScope="" ma:versionID="3e456ef2938e96a21760e046e25c1e41">
  <xsd:schema xmlns:xsd="http://www.w3.org/2001/XMLSchema" xmlns:xs="http://www.w3.org/2001/XMLSchema" xmlns:p="http://schemas.microsoft.com/office/2006/metadata/properties" xmlns:ns2="8b73fee4-4ac8-4f88-ad2e-4ab6413e1b1c" xmlns:ns3="fbdaa650-8cd8-42f6-940f-8c4192b28714" targetNamespace="http://schemas.microsoft.com/office/2006/metadata/properties" ma:root="true" ma:fieldsID="2c7e7927a0c2a1616a0e4b991ce5858a" ns2:_="" ns3:_="">
    <xsd:import namespace="8b73fee4-4ac8-4f88-ad2e-4ab6413e1b1c"/>
    <xsd:import namespace="fbdaa650-8cd8-42f6-940f-8c4192b2871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73fee4-4ac8-4f88-ad2e-4ab6413e1b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daa650-8cd8-42f6-940f-8c4192b2871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AF007DC-4FE0-4640-AFB3-90AEC5C3419E}"/>
</file>

<file path=customXml/itemProps2.xml><?xml version="1.0" encoding="utf-8"?>
<ds:datastoreItem xmlns:ds="http://schemas.openxmlformats.org/officeDocument/2006/customXml" ds:itemID="{CBA7983E-064E-44E2-9F6F-B3E8E7AE3EAC}"/>
</file>

<file path=customXml/itemProps3.xml><?xml version="1.0" encoding="utf-8"?>
<ds:datastoreItem xmlns:ds="http://schemas.openxmlformats.org/officeDocument/2006/customXml" ds:itemID="{87772301-6E65-42D8-A746-2E2B562015CF}"/>
</file>

<file path=docProps/app.xml><?xml version="1.0" encoding="utf-8"?>
<Properties xmlns="http://schemas.openxmlformats.org/officeDocument/2006/extended-properties" xmlns:vt="http://schemas.openxmlformats.org/officeDocument/2006/docPropsVTypes">
  <TotalTime>419</TotalTime>
  <Words>518</Words>
  <Application>Microsoft Office PowerPoint</Application>
  <PresentationFormat>On-screen Show (4:3)</PresentationFormat>
  <Paragraphs>49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8" baseType="lpstr">
      <vt:lpstr>Office Theme</vt:lpstr>
      <vt:lpstr>1_Office Theme</vt:lpstr>
      <vt:lpstr>Health and Social Care </vt:lpstr>
      <vt:lpstr>Health and Social Care </vt:lpstr>
      <vt:lpstr>PowerPoint Presentation</vt:lpstr>
      <vt:lpstr>Child Development </vt:lpstr>
      <vt:lpstr>Child Development </vt:lpstr>
      <vt:lpstr>PowerPoint Presentation</vt:lpstr>
    </vt:vector>
  </TitlesOfParts>
  <Company>Greenwood Academies Trust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 Cupit</dc:creator>
  <cp:lastModifiedBy>L Smikle</cp:lastModifiedBy>
  <cp:revision>14</cp:revision>
  <dcterms:created xsi:type="dcterms:W3CDTF">2019-03-18T08:56:19Z</dcterms:created>
  <dcterms:modified xsi:type="dcterms:W3CDTF">2019-03-18T17:29:31Z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0x010100F3E5687FBB17144BBF058BF3091118F4</vt:lpwstr>
  </property>
</Properties>
</file>