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1"/>
  </p:notesMasterIdLst>
  <p:sldIdLst>
    <p:sldId id="274" r:id="rId5"/>
    <p:sldId id="259" r:id="rId6"/>
    <p:sldId id="258" r:id="rId7"/>
    <p:sldId id="273" r:id="rId8"/>
    <p:sldId id="271" r:id="rId9"/>
    <p:sldId id="27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3DC967-843A-4E5A-87CA-248CF16E8A06}" v="66" dt="2021-02-24T16:22:15.6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7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A0AA7A-F5B6-416D-BE94-56D1D0A7492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791526-FB13-4E47-8E06-9D0BFD52A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253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163659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2852E-9E96-442E-9931-B3EDDF08D86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D252-7537-422E-844A-2CE6E472B91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352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2852E-9E96-442E-9931-B3EDDF08D86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D252-7537-422E-844A-2CE6E472B91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699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2852E-9E96-442E-9931-B3EDDF08D86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D252-7537-422E-844A-2CE6E472B91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998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2852E-9E96-442E-9931-B3EDDF08D86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D252-7537-422E-844A-2CE6E472B91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86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2852E-9E96-442E-9931-B3EDDF08D86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D252-7537-422E-844A-2CE6E472B91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355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2852E-9E96-442E-9931-B3EDDF08D86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D252-7537-422E-844A-2CE6E472B91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2852E-9E96-442E-9931-B3EDDF08D86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D252-7537-422E-844A-2CE6E472B91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791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2852E-9E96-442E-9931-B3EDDF08D86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D252-7537-422E-844A-2CE6E472B91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420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2852E-9E96-442E-9931-B3EDDF08D86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D252-7537-422E-844A-2CE6E472B91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545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2852E-9E96-442E-9931-B3EDDF08D86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D252-7537-422E-844A-2CE6E472B91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08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5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5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2852E-9E96-442E-9931-B3EDDF08D86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D252-7537-422E-844A-2CE6E472B91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906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9"/>
          <a:stretch/>
        </p:blipFill>
        <p:spPr bwMode="auto">
          <a:xfrm>
            <a:off x="0" y="-15767"/>
            <a:ext cx="12192000" cy="6889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2852E-9E96-442E-9931-B3EDDF08D86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03D252-7537-422E-844A-2CE6E472B91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20000"/>
              <a:lumOff val="80000"/>
              <a:alpha val="75000"/>
            </a:schemeClr>
          </a:solidFill>
          <a:ln w="254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962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FB5AC-F5D1-4745-94F8-9EAEA80BA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Level Criminology</a:t>
            </a:r>
          </a:p>
        </p:txBody>
      </p:sp>
      <p:pic>
        <p:nvPicPr>
          <p:cNvPr id="4" name="Google Shape;91;p1">
            <a:extLst>
              <a:ext uri="{FF2B5EF4-FFF2-40B4-BE49-F238E27FC236}">
                <a16:creationId xmlns:a16="http://schemas.microsoft.com/office/drawing/2014/main" id="{979ECB59-DD51-4955-8570-4431528F39D0}"/>
              </a:ext>
            </a:extLst>
          </p:cNvPr>
          <p:cNvPicPr preferRelativeResize="0">
            <a:picLocks noGrp="1"/>
          </p:cNvPicPr>
          <p:nvPr>
            <p:ph idx="1"/>
          </p:nvPr>
        </p:nvPicPr>
        <p:blipFill rotWithShape="1">
          <a:blip r:embed="rId4">
            <a:alphaModFix/>
          </a:blip>
          <a:srcRect l="-965" t="16283" r="-2412" b="12435"/>
          <a:stretch/>
        </p:blipFill>
        <p:spPr>
          <a:xfrm>
            <a:off x="1441672" y="1662070"/>
            <a:ext cx="9308656" cy="44022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1F6D970B-1C79-4E87-80AC-94496113C8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829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63"/>
    </mc:Choice>
    <mc:Fallback>
      <p:transition spd="slow" advTm="7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 txBox="1">
            <a:spLocks noGrp="1"/>
          </p:cNvSpPr>
          <p:nvPr>
            <p:ph type="title"/>
          </p:nvPr>
        </p:nvSpPr>
        <p:spPr>
          <a:xfrm>
            <a:off x="411956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b="1"/>
              <a:t>What is Criminology?</a:t>
            </a:r>
            <a:endParaRPr b="1"/>
          </a:p>
        </p:txBody>
      </p:sp>
      <p:sp>
        <p:nvSpPr>
          <p:cNvPr id="97" name="Google Shape;97;p2"/>
          <p:cNvSpPr txBox="1">
            <a:spLocks noGrp="1"/>
          </p:cNvSpPr>
          <p:nvPr>
            <p:ph type="body" idx="1"/>
          </p:nvPr>
        </p:nvSpPr>
        <p:spPr>
          <a:xfrm>
            <a:off x="7386978" y="314961"/>
            <a:ext cx="4393066" cy="6993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800" dirty="0"/>
              <a:t>Criminology involves analysing illegal human behaviours and crime prevention methods. 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lang="en-GB" sz="2800"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800" dirty="0"/>
              <a:t>The field of criminology blends social science and psychology with criminal justice. 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lang="en-GB" sz="2800"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800" dirty="0"/>
              <a:t>As a criminologist, you'll explore the many causes of criminal activity among different groups of people.</a:t>
            </a:r>
            <a:endParaRPr sz="2800" dirty="0"/>
          </a:p>
        </p:txBody>
      </p:sp>
      <p:pic>
        <p:nvPicPr>
          <p:cNvPr id="98" name="Google Shape;98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6056" y="1070244"/>
            <a:ext cx="5980112" cy="34094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21920" y="4427539"/>
            <a:ext cx="6938228" cy="2244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E007BBE4-2B9F-4D12-9EB7-7679D8A90E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611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06"/>
    </mc:Choice>
    <mc:Fallback>
      <p:transition spd="slow" advTm="21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3600" b="1" dirty="0"/>
              <a:t>Some of the areas you will study on this course</a:t>
            </a:r>
            <a:endParaRPr sz="3600" b="1" dirty="0"/>
          </a:p>
        </p:txBody>
      </p:sp>
      <p:sp>
        <p:nvSpPr>
          <p:cNvPr id="105" name="Google Shape;105;p3"/>
          <p:cNvSpPr txBox="1">
            <a:spLocks noGrp="1"/>
          </p:cNvSpPr>
          <p:nvPr>
            <p:ph type="body" idx="1"/>
          </p:nvPr>
        </p:nvSpPr>
        <p:spPr>
          <a:xfrm>
            <a:off x="838200" y="1690688"/>
            <a:ext cx="3861122" cy="4281261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2400" dirty="0"/>
              <a:t>Different crimes</a:t>
            </a:r>
            <a:endParaRPr sz="24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2400" dirty="0"/>
              <a:t>Forms of punishment</a:t>
            </a:r>
            <a:endParaRPr sz="24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2400" dirty="0"/>
              <a:t>Prison</a:t>
            </a:r>
            <a:endParaRPr sz="24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2400" dirty="0"/>
              <a:t>Evidence collection</a:t>
            </a:r>
            <a:endParaRPr sz="24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2400" dirty="0"/>
              <a:t>The English legal system</a:t>
            </a:r>
            <a:endParaRPr sz="24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2400" dirty="0"/>
              <a:t>Criminal justice workers</a:t>
            </a:r>
            <a:endParaRPr sz="24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2400" dirty="0"/>
              <a:t>Criminal case studies</a:t>
            </a:r>
            <a:endParaRPr sz="24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2400" dirty="0"/>
              <a:t>Laws</a:t>
            </a:r>
            <a:endParaRPr sz="2400" dirty="0"/>
          </a:p>
        </p:txBody>
      </p:sp>
      <p:sp>
        <p:nvSpPr>
          <p:cNvPr id="106" name="Google Shape;106;p3"/>
          <p:cNvSpPr/>
          <p:nvPr/>
        </p:nvSpPr>
        <p:spPr>
          <a:xfrm>
            <a:off x="5774871" y="1825625"/>
            <a:ext cx="6170201" cy="3046948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Theories on why people commit crime</a:t>
            </a:r>
            <a:endParaRPr sz="1600"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Victims</a:t>
            </a:r>
            <a:endParaRPr sz="1600"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Sociology</a:t>
            </a:r>
            <a:endParaRPr sz="1600"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Psychology</a:t>
            </a:r>
            <a:endParaRPr sz="1600"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The media</a:t>
            </a:r>
            <a:endParaRPr sz="1600"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Campaigns</a:t>
            </a:r>
            <a:endParaRPr sz="1600"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Research methods</a:t>
            </a:r>
            <a:endParaRPr sz="16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33D38AF4-DCB1-47EB-8A0F-DD2CAB794A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374"/>
    </mc:Choice>
    <mc:Fallback>
      <p:transition spd="slow" advTm="1103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26;p5">
            <a:extLst>
              <a:ext uri="{FF2B5EF4-FFF2-40B4-BE49-F238E27FC236}">
                <a16:creationId xmlns:a16="http://schemas.microsoft.com/office/drawing/2014/main" id="{C3B30EB1-C388-456B-AFC7-62BD08354652}"/>
              </a:ext>
            </a:extLst>
          </p:cNvPr>
          <p:cNvPicPr preferRelativeResize="0">
            <a:picLocks noGrp="1"/>
          </p:cNvPicPr>
          <p:nvPr>
            <p:ph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335665" y="266218"/>
            <a:ext cx="2124839" cy="226249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1765444-074C-4182-8C75-E320ECF7FEB0}"/>
              </a:ext>
            </a:extLst>
          </p:cNvPr>
          <p:cNvSpPr/>
          <p:nvPr/>
        </p:nvSpPr>
        <p:spPr>
          <a:xfrm>
            <a:off x="2460504" y="266218"/>
            <a:ext cx="3983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What makes someone a criminal?</a:t>
            </a:r>
            <a:endParaRPr lang="en-GB" dirty="0"/>
          </a:p>
        </p:txBody>
      </p:sp>
      <p:pic>
        <p:nvPicPr>
          <p:cNvPr id="6" name="Google Shape;151;p7">
            <a:extLst>
              <a:ext uri="{FF2B5EF4-FFF2-40B4-BE49-F238E27FC236}">
                <a16:creationId xmlns:a16="http://schemas.microsoft.com/office/drawing/2014/main" id="{DCA051C0-51A3-463C-AEEA-59BAE29299C2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5">
            <a:alphaModFix/>
          </a:blip>
          <a:srcRect l="59861" t="26815" r="5518" b="5472"/>
          <a:stretch/>
        </p:blipFill>
        <p:spPr>
          <a:xfrm>
            <a:off x="2652616" y="2012468"/>
            <a:ext cx="2745850" cy="283306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D2BCF37-8C74-4ED3-AF9F-3BA2B0B05687}"/>
              </a:ext>
            </a:extLst>
          </p:cNvPr>
          <p:cNvSpPr/>
          <p:nvPr/>
        </p:nvSpPr>
        <p:spPr>
          <a:xfrm>
            <a:off x="5398466" y="2012468"/>
            <a:ext cx="3365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Characteristics of a criminal </a:t>
            </a:r>
            <a:endParaRPr lang="en-GB" dirty="0"/>
          </a:p>
        </p:txBody>
      </p:sp>
      <p:pic>
        <p:nvPicPr>
          <p:cNvPr id="8" name="Google Shape;158;p8">
            <a:extLst>
              <a:ext uri="{FF2B5EF4-FFF2-40B4-BE49-F238E27FC236}">
                <a16:creationId xmlns:a16="http://schemas.microsoft.com/office/drawing/2014/main" id="{F3AA1600-67A0-4CC9-A74C-4405BA7C48DF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876365" y="3977050"/>
            <a:ext cx="3018881" cy="250344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DE35B55-E934-43E8-84A9-C748FE119314}"/>
              </a:ext>
            </a:extLst>
          </p:cNvPr>
          <p:cNvSpPr/>
          <p:nvPr/>
        </p:nvSpPr>
        <p:spPr>
          <a:xfrm>
            <a:off x="8895246" y="3792384"/>
            <a:ext cx="3108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Crime scene to courtroom</a:t>
            </a:r>
            <a:endParaRPr lang="en-GB" dirty="0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0CF9B73A-9E4C-4A1A-8131-B077D342E8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508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044"/>
    </mc:Choice>
    <mc:Fallback>
      <p:transition spd="slow" advTm="680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3600" b="1" dirty="0"/>
              <a:t>What are the careers/progression pathways?</a:t>
            </a:r>
            <a:endParaRPr sz="3600" b="1" dirty="0"/>
          </a:p>
        </p:txBody>
      </p:sp>
      <p:sp>
        <p:nvSpPr>
          <p:cNvPr id="213" name="Google Shape;213;p16"/>
          <p:cNvSpPr txBox="1">
            <a:spLocks noGrp="1"/>
          </p:cNvSpPr>
          <p:nvPr>
            <p:ph type="body" idx="1"/>
          </p:nvPr>
        </p:nvSpPr>
        <p:spPr>
          <a:xfrm>
            <a:off x="838200" y="1825624"/>
            <a:ext cx="4680857" cy="44772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 dirty="0"/>
              <a:t>This course is the equivalent to an A level and the same amount of UCAS points.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 b="1" dirty="0"/>
              <a:t>Further study:</a:t>
            </a:r>
            <a:endParaRPr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 dirty="0"/>
              <a:t>BSc Criminology 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 dirty="0"/>
              <a:t>LLB (Hons) Law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 dirty="0"/>
              <a:t>Apprenticeships</a:t>
            </a:r>
            <a:endParaRPr dirty="0"/>
          </a:p>
        </p:txBody>
      </p:sp>
      <p:sp>
        <p:nvSpPr>
          <p:cNvPr id="214" name="Google Shape;214;p16"/>
          <p:cNvSpPr txBox="1"/>
          <p:nvPr/>
        </p:nvSpPr>
        <p:spPr>
          <a:xfrm>
            <a:off x="6319157" y="2530929"/>
            <a:ext cx="5034643" cy="390872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Careers:</a:t>
            </a:r>
            <a:r>
              <a:rPr lang="en-GB" sz="28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 </a:t>
            </a:r>
            <a:endParaRPr sz="20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The criminal justice system</a:t>
            </a:r>
            <a:endParaRPr sz="20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Social work</a:t>
            </a:r>
            <a:endParaRPr sz="20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Civil service</a:t>
            </a:r>
            <a:endParaRPr sz="20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Counselling</a:t>
            </a:r>
            <a:endParaRPr sz="20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Teaching</a:t>
            </a:r>
            <a:endParaRPr sz="20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Charities</a:t>
            </a:r>
            <a:endParaRPr sz="20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Public services</a:t>
            </a:r>
            <a:endParaRPr sz="20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32E1A18-1327-4325-A8C6-1C029B1E13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496"/>
    </mc:Choice>
    <mc:Fallback>
      <p:transition spd="slow" advTm="314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D8684-1A96-4AEC-8467-EE416AA18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What are the entry requirements?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D86104-23A3-40B9-967F-5858568EE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b="1" dirty="0"/>
              <a:t>To be able to study criminology: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You need to have 5 or more GCSE grades 9 to 4, including grade 4 or above in English.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8C42A123-7E7A-4EA7-A8B5-D141D6D84B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173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341"/>
    </mc:Choice>
    <mc:Fallback>
      <p:transition spd="slow" advTm="34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F3799443950547AFB4FE2DA3A99F19" ma:contentTypeVersion="12" ma:contentTypeDescription="Create a new document." ma:contentTypeScope="" ma:versionID="3c1459c0c108177919d256e9e9bf1f82">
  <xsd:schema xmlns:xsd="http://www.w3.org/2001/XMLSchema" xmlns:xs="http://www.w3.org/2001/XMLSchema" xmlns:p="http://schemas.microsoft.com/office/2006/metadata/properties" xmlns:ns2="549f08a5-d520-4d3d-9b08-5d446bbe6ba6" xmlns:ns3="66b9fb31-84b1-461e-9d24-2dbfce04b27c" targetNamespace="http://schemas.microsoft.com/office/2006/metadata/properties" ma:root="true" ma:fieldsID="8c3ab835ae5e6fd045cf7e379a97b07c" ns2:_="" ns3:_="">
    <xsd:import namespace="549f08a5-d520-4d3d-9b08-5d446bbe6ba6"/>
    <xsd:import namespace="66b9fb31-84b1-461e-9d24-2dbfce04b2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9f08a5-d520-4d3d-9b08-5d446bbe6b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b9fb31-84b1-461e-9d24-2dbfce04b27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5E7D7F0-2476-47C6-BB56-F7FECD66BF43}">
  <ds:schemaRefs>
    <ds:schemaRef ds:uri="http://schemas.microsoft.com/office/infopath/2007/PartnerControls"/>
    <ds:schemaRef ds:uri="50141588-8fe0-4d0f-90ed-a35aee6876e7"/>
    <ds:schemaRef ds:uri="http://purl.org/dc/terms/"/>
    <ds:schemaRef ds:uri="http://schemas.microsoft.com/office/2006/documentManagement/types"/>
    <ds:schemaRef ds:uri="26790572-6231-4d0c-8230-fd2383bde289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AE11A7B-AE3B-467D-8648-25680DFF369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8012FC8-014A-4000-80B3-0357FB5358ED}"/>
</file>

<file path=docProps/app.xml><?xml version="1.0" encoding="utf-8"?>
<Properties xmlns="http://schemas.openxmlformats.org/officeDocument/2006/extended-properties" xmlns:vt="http://schemas.openxmlformats.org/officeDocument/2006/docPropsVTypes">
  <TotalTime>4292</TotalTime>
  <Words>191</Words>
  <Application>Microsoft Office PowerPoint</Application>
  <PresentationFormat>Widescreen</PresentationFormat>
  <Paragraphs>46</Paragraphs>
  <Slides>6</Slides>
  <Notes>3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Century Gothic</vt:lpstr>
      <vt:lpstr>1_Office Theme</vt:lpstr>
      <vt:lpstr>A Level Criminology</vt:lpstr>
      <vt:lpstr>What is Criminology?</vt:lpstr>
      <vt:lpstr>Some of the areas you will study on this course</vt:lpstr>
      <vt:lpstr>PowerPoint Presentation</vt:lpstr>
      <vt:lpstr>What are the careers/progression pathways?</vt:lpstr>
      <vt:lpstr>What are the entry requirements?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Criminology?</dc:title>
  <dc:creator>H Gray</dc:creator>
  <cp:lastModifiedBy>H Gray</cp:lastModifiedBy>
  <cp:revision>3</cp:revision>
  <dcterms:created xsi:type="dcterms:W3CDTF">2020-10-30T14:52:54Z</dcterms:created>
  <dcterms:modified xsi:type="dcterms:W3CDTF">2021-02-24T16:33:08Z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0x0101006FF3799443950547AFB4FE2DA3A99F19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hgray@nottinghamacademy.org</vt:lpwstr>
  </property>
  <property fmtid="{D5CDD505-2E9C-101B-9397-08002B2CF9AE}" pid="7" name="MSIP_Label_71dda7c5-96ca-48e3-9e3a-5c391aea2853_SetDate">
    <vt:lpwstr>2020-11-02T12:28:09.8625331+00:00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